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embeddedFontLst>
    <p:embeddedFont>
      <p:font typeface="Corsiva"/>
      <p:regular r:id="rId14"/>
      <p:bold r:id="rId15"/>
      <p:italic r:id="rId16"/>
      <p:boldItalic r:id="rId17"/>
    </p:embeddedFont>
    <p:embeddedFont>
      <p:font typeface="Montserrat"/>
      <p:regular r:id="rId18"/>
      <p:bold r:id="rId19"/>
      <p:italic r:id="rId20"/>
      <p:boldItalic r:id="rId21"/>
    </p:embeddedFon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iNtW/KxpqqFBPG2Rp8HntyHlDU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22" Type="http://schemas.openxmlformats.org/officeDocument/2006/relationships/font" Target="fonts/CenturyGothic-regular.fntdata"/><Relationship Id="rId21" Type="http://schemas.openxmlformats.org/officeDocument/2006/relationships/font" Target="fonts/Montserrat-boldItalic.fntdata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CenturyGothic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Corsiva-bold.fntdata"/><Relationship Id="rId14" Type="http://schemas.openxmlformats.org/officeDocument/2006/relationships/font" Target="fonts/Corsiva-regular.fntdata"/><Relationship Id="rId17" Type="http://schemas.openxmlformats.org/officeDocument/2006/relationships/font" Target="fonts/Corsiva-boldItalic.fntdata"/><Relationship Id="rId16" Type="http://schemas.openxmlformats.org/officeDocument/2006/relationships/font" Target="fonts/Corsiva-italic.fntdata"/><Relationship Id="rId19" Type="http://schemas.openxmlformats.org/officeDocument/2006/relationships/font" Target="fonts/Montserrat-bold.fntdata"/><Relationship Id="rId1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b90eff314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8b90eff31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83d9808a2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83d9808a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8b90eff31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8b90eff3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8b90eff314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8b90eff31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78d10ec7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78d10ec7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83d9808a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f83d9808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8b90a631ac_1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8b90a631ac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2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5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5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6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6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19" name="Google Shape;119;p2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uk-UA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6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uk-UA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2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7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7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8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8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2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8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8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136" name="Google Shape;136;p28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uk-UA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8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uk-UA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9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29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2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9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9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0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3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1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3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0" name="Google Shape;60;p1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9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9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8" name="Google Shape;68;p2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5" name="Google Shape;75;p21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21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2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000"/>
              <a:buFont typeface="Century Gothic"/>
              <a:buNone/>
              <a:defRPr b="0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1" name="Google Shape;91;p23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2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3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400"/>
              <a:buFont typeface="Century Gothic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4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24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2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C4DCE3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5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15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15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15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15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15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5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5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5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5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15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20" name="Google Shape;20;p15"/>
            <p:cNvSpPr/>
            <p:nvPr/>
          </p:nvSpPr>
          <p:spPr>
            <a:xfrm>
              <a:off x="6627813" y="195610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5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5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5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5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5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5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5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5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5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p15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168DB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mon.gov.ua/npa/pro-instruktyvno-metodychni-rekomendatsii-shchodo-vykladannia-navchalnykh-predmetiv-intehrovanykh-kursiv-u-zakladakh-zahalnoi-serednoi-osvity-u-20262027-navchalnomu-rotsi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url.li/zlylic" TargetMode="External"/><Relationship Id="rId4" Type="http://schemas.openxmlformats.org/officeDocument/2006/relationships/hyperlink" Target="https://mon.gov.ua/osvita-2/zagalna-serednya-osvita/osvitni-programi/navchalni-programi-dlya-10-11-klasiv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hyperlink" Target="https://vukhamy.vchysia.org.ua/#lesson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zmistprofilna.com/education-area/movno-literaturna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1791425" y="191600"/>
            <a:ext cx="8915400" cy="568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800"/>
              <a:buFont typeface="Corsiva"/>
              <a:buNone/>
            </a:pPr>
            <a:r>
              <a:rPr b="1" lang="uk-UA" sz="8300">
                <a:solidFill>
                  <a:srgbClr val="002060"/>
                </a:solidFill>
                <a:latin typeface="Corsiva"/>
                <a:ea typeface="Corsiva"/>
                <a:cs typeface="Corsiva"/>
                <a:sym typeface="Corsiva"/>
              </a:rPr>
              <a:t>Головні методичні орієнтири нового 2026/2027 навчального року</a:t>
            </a:r>
            <a:endParaRPr b="1" sz="8300">
              <a:solidFill>
                <a:srgbClr val="00206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8b90eff314_0_6"/>
          <p:cNvSpPr txBox="1"/>
          <p:nvPr/>
        </p:nvSpPr>
        <p:spPr>
          <a:xfrm>
            <a:off x="1571975" y="155475"/>
            <a:ext cx="10128600" cy="28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-UA" sz="2700">
                <a:solidFill>
                  <a:srgbClr val="1D1D1D"/>
                </a:solidFill>
                <a:highlight>
                  <a:srgbClr val="FFFFFF"/>
                </a:highlight>
              </a:rPr>
              <a:t>Про інструктивно-методичні рекомендації щодо викладання навчальних предметів / інтегрованих курсів у закладах загальної середньої освіти у 2026/2027 навчальному році від 17 серпня 2026 р.</a:t>
            </a:r>
            <a:r>
              <a:rPr lang="uk-UA" sz="1100">
                <a:solidFill>
                  <a:schemeClr val="dk1"/>
                </a:solidFill>
              </a:rPr>
              <a:t> </a:t>
            </a:r>
            <a:endParaRPr b="1" sz="2700">
              <a:solidFill>
                <a:srgbClr val="1D1D1D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73763"/>
              </a:solidFill>
              <a:highlight>
                <a:srgbClr val="FFFFFF"/>
              </a:highlight>
            </a:endParaRPr>
          </a:p>
        </p:txBody>
      </p:sp>
      <p:sp>
        <p:nvSpPr>
          <p:cNvPr id="170" name="Google Shape;170;g38b90eff314_0_6"/>
          <p:cNvSpPr txBox="1"/>
          <p:nvPr/>
        </p:nvSpPr>
        <p:spPr>
          <a:xfrm>
            <a:off x="2044150" y="2850300"/>
            <a:ext cx="9742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u="sng">
                <a:solidFill>
                  <a:schemeClr val="hlink"/>
                </a:solidFill>
                <a:hlinkClick r:id="rId3"/>
              </a:rPr>
              <a:t>https://mon.gov.ua/npa/pro-instruktyvno-metodychni-rekomendatsii-shchodo-vykladannia-navchalnykh-predmetiv-intehrovanykh-kursiv-u-zakladakh-zahalnoi-serednoi-osvity-u-20262027-navchalnomu-rotsi</a:t>
            </a:r>
            <a:r>
              <a:rPr lang="uk-UA" sz="2400"/>
              <a:t> 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"/>
          <p:cNvSpPr txBox="1"/>
          <p:nvPr/>
        </p:nvSpPr>
        <p:spPr>
          <a:xfrm>
            <a:off x="921300" y="0"/>
            <a:ext cx="11021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Освітній процес координується відповідно до етапів навчання</a:t>
            </a:r>
            <a:r>
              <a:rPr lang="uk-UA"/>
              <a:t>. </a:t>
            </a:r>
            <a:endParaRPr/>
          </a:p>
        </p:txBody>
      </p:sp>
      <p:sp>
        <p:nvSpPr>
          <p:cNvPr id="176" name="Google Shape;176;p2"/>
          <p:cNvSpPr/>
          <p:nvPr/>
        </p:nvSpPr>
        <p:spPr>
          <a:xfrm>
            <a:off x="2009600" y="754325"/>
            <a:ext cx="9190200" cy="8118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Концепція «Нова українська школа» </a:t>
            </a:r>
            <a:endParaRPr b="1" sz="360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1059500" y="1635325"/>
            <a:ext cx="1399200" cy="28503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10664100" y="1568275"/>
            <a:ext cx="1278300" cy="2984400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2458700" y="2309025"/>
            <a:ext cx="3662100" cy="39213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0050" lvl="0" marL="90000" rtl="0" algn="ct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700"/>
              <a:buFont typeface="Century Gothic"/>
              <a:buAutoNum type="arabicPeriod"/>
            </a:pPr>
            <a:r>
              <a:rPr b="1" lang="uk-UA" sz="270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Державний стандарт базової середньої освіти (2020 рік)  - для 5-9 класів</a:t>
            </a:r>
            <a:endParaRPr b="1" sz="270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00050" lvl="0" marL="90000" rtl="0" algn="ct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700"/>
              <a:buFont typeface="Century Gothic"/>
              <a:buAutoNum type="arabicPeriod"/>
            </a:pPr>
            <a:r>
              <a:rPr b="1" lang="uk-UA" sz="270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Модельні навчальні програми (5–9 кл.) </a:t>
            </a:r>
            <a:endParaRPr b="1" sz="270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6811925" y="2343575"/>
            <a:ext cx="3852300" cy="38868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0050" lvl="0" marL="360001" rtl="0" algn="ct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700"/>
              <a:buFont typeface="Century Gothic"/>
              <a:buAutoNum type="arabicPeriod"/>
            </a:pPr>
            <a:r>
              <a:rPr b="1" lang="uk-UA" sz="270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Державний стандарт базової і повної загальної середньої освіти (2011 рік) - для 10-11 класів</a:t>
            </a:r>
            <a:endParaRPr b="1" sz="270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400050" lvl="0" marL="360001" rtl="0" algn="ctr"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700"/>
              <a:buFont typeface="Century Gothic"/>
              <a:buAutoNum type="arabicPeriod"/>
            </a:pPr>
            <a:r>
              <a:rPr b="1" lang="uk-UA" sz="2700">
                <a:solidFill>
                  <a:srgbClr val="07376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Навчальні програми для 10–11 класів </a:t>
            </a:r>
            <a:endParaRPr b="1" sz="2700">
              <a:solidFill>
                <a:srgbClr val="07376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83d9808a2_0_12"/>
          <p:cNvSpPr txBox="1"/>
          <p:nvPr/>
        </p:nvSpPr>
        <p:spPr>
          <a:xfrm>
            <a:off x="2021125" y="276400"/>
            <a:ext cx="9472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600">
                <a:solidFill>
                  <a:srgbClr val="073763"/>
                </a:solidFill>
              </a:rPr>
              <a:t>Модельні навчальні програми (5–9 кл.).</a:t>
            </a:r>
            <a:r>
              <a:rPr lang="uk-UA" sz="3600"/>
              <a:t> URL: </a:t>
            </a:r>
            <a:r>
              <a:rPr lang="uk-UA" sz="3600" u="sng">
                <a:solidFill>
                  <a:schemeClr val="hlink"/>
                </a:solidFill>
                <a:hlinkClick r:id="rId3"/>
              </a:rPr>
              <a:t>https://surl.li/zlylic</a:t>
            </a:r>
            <a:r>
              <a:rPr lang="uk-UA" sz="3600"/>
              <a:t>  (поетапно запроваджуються з 2022 р.)</a:t>
            </a:r>
            <a:endParaRPr sz="3600"/>
          </a:p>
        </p:txBody>
      </p:sp>
      <p:sp>
        <p:nvSpPr>
          <p:cNvPr id="186" name="Google Shape;186;g3f83d9808a2_0_12"/>
          <p:cNvSpPr txBox="1"/>
          <p:nvPr/>
        </p:nvSpPr>
        <p:spPr>
          <a:xfrm>
            <a:off x="2021125" y="2729375"/>
            <a:ext cx="95586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/>
              <a:t>Навчальні програми для 10–11 класів. 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/>
              <a:t>URL: </a:t>
            </a:r>
            <a:r>
              <a:rPr lang="uk-UA" sz="3600" u="sng">
                <a:solidFill>
                  <a:schemeClr val="hlink"/>
                </a:solidFill>
                <a:hlinkClick r:id="rId4"/>
              </a:rPr>
              <a:t>https://mon.gov.ua/osvita-2/zagalna-serednya-osvita/osvitni-programi/navchalni-programi-dlya-10-11-klasiv</a:t>
            </a:r>
            <a:r>
              <a:rPr lang="uk-UA" sz="3600"/>
              <a:t>   </a:t>
            </a:r>
            <a:r>
              <a:rPr lang="uk-UA"/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8b90eff314_0_0"/>
          <p:cNvSpPr txBox="1"/>
          <p:nvPr/>
        </p:nvSpPr>
        <p:spPr>
          <a:xfrm>
            <a:off x="1491375" y="138175"/>
            <a:ext cx="10347600" cy="6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rgbClr val="073763"/>
                </a:solidFill>
              </a:rPr>
              <a:t>Н</a:t>
            </a:r>
            <a:r>
              <a:rPr b="1" lang="uk-UA" sz="2400">
                <a:solidFill>
                  <a:srgbClr val="073763"/>
                </a:solidFill>
              </a:rPr>
              <a:t>аскрізний пріоритет рекомендацій — </a:t>
            </a:r>
            <a:r>
              <a:rPr b="1" lang="uk-UA" sz="2400">
                <a:solidFill>
                  <a:srgbClr val="980000"/>
                </a:solidFill>
              </a:rPr>
              <a:t>робота з освітніми втратами</a:t>
            </a:r>
            <a:r>
              <a:rPr b="1" lang="uk-UA" sz="2400">
                <a:solidFill>
                  <a:srgbClr val="073763"/>
                </a:solidFill>
              </a:rPr>
              <a:t>.</a:t>
            </a:r>
            <a:endParaRPr b="1" sz="2400">
              <a:solidFill>
                <a:srgbClr val="073763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rgbClr val="073763"/>
                </a:solidFill>
              </a:rPr>
              <a:t>МОН радить використовувати </a:t>
            </a:r>
            <a:r>
              <a:rPr b="1" lang="uk-UA" sz="2400">
                <a:solidFill>
                  <a:srgbClr val="980000"/>
                </a:solidFill>
              </a:rPr>
              <a:t>діагностувальні роботи</a:t>
            </a:r>
            <a:r>
              <a:rPr b="1" lang="uk-UA" sz="2400">
                <a:solidFill>
                  <a:srgbClr val="980000"/>
                </a:solidFill>
              </a:rPr>
              <a:t> Всеукраїнської школи онлайн</a:t>
            </a:r>
            <a:r>
              <a:rPr b="1" lang="uk-UA" sz="2400">
                <a:solidFill>
                  <a:srgbClr val="073763"/>
                </a:solidFill>
              </a:rPr>
              <a:t> для кожної освітньої галузі. </a:t>
            </a:r>
            <a:r>
              <a:rPr b="1" lang="uk-UA" sz="2400">
                <a:solidFill>
                  <a:srgbClr val="980000"/>
                </a:solidFill>
              </a:rPr>
              <a:t>Первинну діагностику</a:t>
            </a:r>
            <a:r>
              <a:rPr b="1" lang="uk-UA" sz="2400">
                <a:solidFill>
                  <a:srgbClr val="073763"/>
                </a:solidFill>
              </a:rPr>
              <a:t> рекомендують проводити на початку навчального року, семестру або перед вивченням нового тематичного розділу. Її завдання — з’ясувати, чи мають учні достатній рівень опорних знань і вмінь для подальшого навчання.</a:t>
            </a:r>
            <a:endParaRPr b="1" sz="2400">
              <a:solidFill>
                <a:srgbClr val="073763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-UA" sz="2400">
                <a:solidFill>
                  <a:srgbClr val="073763"/>
                </a:solidFill>
              </a:rPr>
              <a:t>Після корекційної роботи пропонують проводити </a:t>
            </a:r>
            <a:r>
              <a:rPr b="1" lang="uk-UA" sz="2400">
                <a:solidFill>
                  <a:srgbClr val="980000"/>
                </a:solidFill>
              </a:rPr>
              <a:t>вторинну діагностику</a:t>
            </a:r>
            <a:r>
              <a:rPr b="1" lang="uk-UA" sz="2400">
                <a:solidFill>
                  <a:srgbClr val="073763"/>
                </a:solidFill>
              </a:rPr>
              <a:t> й оцінювати, чи вдалося усунути виявлені прогалини. Результати можна використовувати для коригування календарно-тематичного планування, індивідуальної та групової підтримки дітей і добору диференційованих завдань.</a:t>
            </a:r>
            <a:endParaRPr b="1" sz="240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8b90eff314_0_12"/>
          <p:cNvSpPr txBox="1"/>
          <p:nvPr/>
        </p:nvSpPr>
        <p:spPr>
          <a:xfrm>
            <a:off x="1353175" y="0"/>
            <a:ext cx="10838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rgbClr val="073763"/>
                </a:solidFill>
                <a:highlight>
                  <a:srgbClr val="FFFFFF"/>
                </a:highlight>
              </a:rPr>
              <a:t>У новому навчальному році рекомендовано активно використовувати інтерактивні електронні додатки до підручників, цифрові освітні ресурси та платформу «Всеукраїнська школа онлайн».</a:t>
            </a:r>
            <a:r>
              <a:rPr b="1" lang="uk-UA" sz="3000">
                <a:solidFill>
                  <a:srgbClr val="073763"/>
                </a:solidFill>
              </a:rPr>
              <a:t> </a:t>
            </a:r>
            <a:endParaRPr b="1" sz="3000">
              <a:solidFill>
                <a:srgbClr val="073763"/>
              </a:solidFill>
            </a:endParaRPr>
          </a:p>
        </p:txBody>
      </p:sp>
      <p:pic>
        <p:nvPicPr>
          <p:cNvPr id="197" name="Google Shape;197;g38b90eff314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00" y="2546213"/>
            <a:ext cx="11887200" cy="1765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3f78d10ec7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6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3f83d9808a2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504821"/>
            <a:ext cx="12192001" cy="4353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f83d9808a2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675" y="152400"/>
            <a:ext cx="3745250" cy="118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f83d9808a2_0_0"/>
          <p:cNvSpPr txBox="1"/>
          <p:nvPr/>
        </p:nvSpPr>
        <p:spPr>
          <a:xfrm>
            <a:off x="639175" y="1710150"/>
            <a:ext cx="734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u="sng">
                <a:solidFill>
                  <a:schemeClr val="hlink"/>
                </a:solidFill>
                <a:hlinkClick r:id="rId5"/>
              </a:rPr>
              <a:t>https://vukhamy.vchysia.org.ua/#lessons</a:t>
            </a:r>
            <a:r>
              <a:rPr lang="uk-UA" sz="3000"/>
              <a:t> </a:t>
            </a:r>
            <a:endParaRPr sz="3000"/>
          </a:p>
        </p:txBody>
      </p:sp>
      <p:sp>
        <p:nvSpPr>
          <p:cNvPr id="210" name="Google Shape;210;g3f83d9808a2_0_0"/>
          <p:cNvSpPr txBox="1"/>
          <p:nvPr/>
        </p:nvSpPr>
        <p:spPr>
          <a:xfrm>
            <a:off x="4358950" y="345500"/>
            <a:ext cx="6978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40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Тут ти знайдеш </a:t>
            </a:r>
            <a:r>
              <a:rPr b="1" lang="uk-UA" sz="3400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аудіоуроки</a:t>
            </a:r>
            <a:r>
              <a:rPr b="1" lang="uk-UA" sz="1100">
                <a:solidFill>
                  <a:schemeClr val="dk1"/>
                </a:solidFill>
              </a:rPr>
              <a:t> 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8b90a631ac_1_13"/>
          <p:cNvSpPr txBox="1"/>
          <p:nvPr/>
        </p:nvSpPr>
        <p:spPr>
          <a:xfrm>
            <a:off x="1076775" y="5821525"/>
            <a:ext cx="11115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 u="sng">
                <a:solidFill>
                  <a:schemeClr val="hlink"/>
                </a:solidFill>
                <a:hlinkClick r:id="rId3"/>
              </a:rPr>
              <a:t>https://zmistprofilna.com/education-area/movno-literaturna/</a:t>
            </a:r>
            <a:r>
              <a:rPr b="1" lang="uk-UA" sz="3000">
                <a:solidFill>
                  <a:srgbClr val="073763"/>
                </a:solidFill>
              </a:rPr>
              <a:t> </a:t>
            </a:r>
            <a:endParaRPr b="1" sz="3000">
              <a:solidFill>
                <a:srgbClr val="073763"/>
              </a:solidFill>
            </a:endParaRPr>
          </a:p>
        </p:txBody>
      </p:sp>
      <p:sp>
        <p:nvSpPr>
          <p:cNvPr id="216" name="Google Shape;216;g38b90a631ac_1_13"/>
          <p:cNvSpPr txBox="1"/>
          <p:nvPr/>
        </p:nvSpPr>
        <p:spPr>
          <a:xfrm>
            <a:off x="1232250" y="69100"/>
            <a:ext cx="9794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0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практичного втілення змін у 10–12 класах і методичної підтримки педагогів створено онлайн-платформу «Зміст» </a:t>
            </a:r>
            <a:endParaRPr b="1" sz="30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7" name="Google Shape;217;g38b90a631ac_1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9025" y="1639000"/>
            <a:ext cx="7113312" cy="387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Легкий дым">
  <a:themeElements>
    <a:clrScheme name="Wisp">
      <a:dk1>
        <a:srgbClr val="000000"/>
      </a:dk1>
      <a:lt1>
        <a:srgbClr val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2023-01-29T16:20:49Z</dcterms:created>
  <dc:creator>Irina</dc:creator>
</cp:coreProperties>
</file>