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256" r:id="rId2"/>
    <p:sldId id="285" r:id="rId3"/>
    <p:sldId id="287" r:id="rId4"/>
    <p:sldId id="288" r:id="rId5"/>
    <p:sldId id="289" r:id="rId6"/>
    <p:sldId id="290" r:id="rId7"/>
    <p:sldId id="293" r:id="rId8"/>
    <p:sldId id="300" r:id="rId9"/>
    <p:sldId id="301" r:id="rId10"/>
    <p:sldId id="302" r:id="rId11"/>
    <p:sldId id="303" r:id="rId12"/>
    <p:sldId id="304" r:id="rId13"/>
    <p:sldId id="257" r:id="rId14"/>
    <p:sldId id="258" r:id="rId15"/>
    <p:sldId id="259" r:id="rId16"/>
    <p:sldId id="261" r:id="rId17"/>
    <p:sldId id="266" r:id="rId18"/>
    <p:sldId id="263" r:id="rId19"/>
    <p:sldId id="265" r:id="rId20"/>
    <p:sldId id="306" r:id="rId21"/>
    <p:sldId id="267" r:id="rId22"/>
    <p:sldId id="268" r:id="rId23"/>
    <p:sldId id="269" r:id="rId24"/>
    <p:sldId id="278" r:id="rId25"/>
    <p:sldId id="270" r:id="rId26"/>
    <p:sldId id="280" r:id="rId27"/>
    <p:sldId id="281" r:id="rId28"/>
    <p:sldId id="282" r:id="rId29"/>
    <p:sldId id="283" r:id="rId30"/>
    <p:sldId id="284" r:id="rId31"/>
    <p:sldId id="299" r:id="rId32"/>
    <p:sldId id="297" r:id="rId33"/>
    <p:sldId id="294" r:id="rId34"/>
    <p:sldId id="295" r:id="rId35"/>
    <p:sldId id="296" r:id="rId36"/>
    <p:sldId id="298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3" d="100"/>
          <a:sy n="93" d="100"/>
        </p:scale>
        <p:origin x="27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9B2906-1D04-4B8D-972B-A1FC0B5D6037}" type="datetimeFigureOut">
              <a:rPr lang="ru-RU" smtClean="0"/>
              <a:t>16.08.2026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818ECE-96BF-48ED-83FE-902869C571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750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818ECE-96BF-48ED-83FE-902869C571D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420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818ECE-96BF-48ED-83FE-902869C571D1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040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4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9784080" y="457200"/>
            <a:ext cx="1371600" cy="1371600"/>
          </a:xfrm>
          <a:prstGeom prst="ellipse">
            <a:avLst/>
          </a:prstGeom>
          <a:solidFill>
            <a:srgbClr val="308B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07040" y="1371600"/>
            <a:ext cx="914400" cy="914400"/>
          </a:xfrm>
          <a:prstGeom prst="ellipse">
            <a:avLst/>
          </a:prstGeom>
          <a:solidFill>
            <a:srgbClr val="DCA6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8961120" y="5212080"/>
            <a:ext cx="2011680" cy="2011680"/>
          </a:xfrm>
          <a:prstGeom prst="ellipse">
            <a:avLst/>
          </a:prstGeom>
          <a:solidFill>
            <a:srgbClr val="306F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FFFFFF"/>
                </a:solidFill>
              </a:defRPr>
            </a:pPr>
            <a:r>
              <a:t>Надолуження освітніх втрат з хімії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792" y="960120"/>
            <a:ext cx="5244384" cy="292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FFFFFF"/>
                </a:solidFill>
              </a:defRPr>
            </a:pPr>
            <a:r>
              <a:rPr dirty="0"/>
              <a:t>НМТ-2026 • </a:t>
            </a:r>
            <a:r>
              <a:rPr dirty="0" smtClean="0"/>
              <a:t> </a:t>
            </a:r>
            <a:r>
              <a:rPr dirty="0" err="1" smtClean="0"/>
              <a:t>Всеукраїнськ</a:t>
            </a:r>
            <a:r>
              <a:rPr lang="uk-UA" dirty="0" smtClean="0"/>
              <a:t>а</a:t>
            </a:r>
            <a:r>
              <a:rPr dirty="0" smtClean="0"/>
              <a:t> </a:t>
            </a:r>
            <a:r>
              <a:rPr dirty="0" err="1" smtClean="0"/>
              <a:t>олімпіад</a:t>
            </a:r>
            <a:r>
              <a:rPr lang="uk-UA" dirty="0" smtClean="0"/>
              <a:t>а </a:t>
            </a:r>
            <a:r>
              <a:rPr dirty="0" smtClean="0"/>
              <a:t>• </a:t>
            </a:r>
            <a:r>
              <a:rPr dirty="0" err="1"/>
              <a:t>практична</a:t>
            </a:r>
            <a:r>
              <a:rPr dirty="0"/>
              <a:t> </a:t>
            </a:r>
            <a:r>
              <a:rPr dirty="0" err="1"/>
              <a:t>модель</a:t>
            </a:r>
            <a:r>
              <a:rPr dirty="0"/>
              <a:t> </a:t>
            </a:r>
            <a:r>
              <a:rPr dirty="0" err="1"/>
              <a:t>відновлення</a:t>
            </a:r>
            <a:endParaRPr dirty="0"/>
          </a:p>
        </p:txBody>
      </p:sp>
      <p:sp>
        <p:nvSpPr>
          <p:cNvPr id="7" name="TextBox 6"/>
          <p:cNvSpPr txBox="1"/>
          <p:nvPr/>
        </p:nvSpPr>
        <p:spPr>
          <a:xfrm>
            <a:off x="731520" y="1920240"/>
            <a:ext cx="8111836" cy="490903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DCA639"/>
                </a:solidFill>
              </a:defRPr>
            </a:pPr>
            <a:r>
              <a:rPr dirty="0" err="1"/>
              <a:t>Від</a:t>
            </a:r>
            <a:r>
              <a:rPr dirty="0"/>
              <a:t> «</a:t>
            </a:r>
            <a:r>
              <a:rPr dirty="0" err="1"/>
              <a:t>повторити</a:t>
            </a:r>
            <a:r>
              <a:rPr dirty="0"/>
              <a:t> </a:t>
            </a:r>
            <a:r>
              <a:rPr dirty="0" err="1"/>
              <a:t>пропущене</a:t>
            </a:r>
            <a:r>
              <a:rPr dirty="0"/>
              <a:t>»</a:t>
            </a:r>
          </a:p>
          <a:p>
            <a:pPr>
              <a:defRPr sz="2900" b="1">
                <a:solidFill>
                  <a:srgbClr val="FFFFFF"/>
                </a:solidFill>
              </a:defRPr>
            </a:pPr>
            <a:r>
              <a:rPr dirty="0" err="1"/>
              <a:t>до</a:t>
            </a:r>
            <a:r>
              <a:rPr dirty="0"/>
              <a:t> «</a:t>
            </a:r>
            <a:r>
              <a:rPr dirty="0" err="1"/>
              <a:t>відновити</a:t>
            </a:r>
            <a:r>
              <a:rPr dirty="0"/>
              <a:t> </a:t>
            </a:r>
            <a:r>
              <a:rPr dirty="0" err="1"/>
              <a:t>вміння</a:t>
            </a:r>
            <a:r>
              <a:rPr dirty="0"/>
              <a:t> </a:t>
            </a:r>
            <a:r>
              <a:rPr dirty="0" err="1"/>
              <a:t>застосовувати</a:t>
            </a:r>
            <a:r>
              <a:rPr dirty="0"/>
              <a:t> </a:t>
            </a:r>
            <a:r>
              <a:rPr dirty="0" err="1"/>
              <a:t>знання</a:t>
            </a:r>
            <a:r>
              <a:rPr dirty="0"/>
              <a:t>»</a:t>
            </a:r>
          </a:p>
          <a:p>
            <a:pPr>
              <a:defRPr sz="1700">
                <a:solidFill>
                  <a:srgbClr val="DCE6EE"/>
                </a:solidFill>
              </a:defRPr>
            </a:pPr>
            <a:r>
              <a:rPr dirty="0" err="1"/>
              <a:t>Методичні</a:t>
            </a:r>
            <a:r>
              <a:rPr dirty="0"/>
              <a:t> </a:t>
            </a:r>
            <a:r>
              <a:rPr dirty="0" err="1"/>
              <a:t>орієнтири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вчителя</a:t>
            </a:r>
            <a:r>
              <a:rPr dirty="0"/>
              <a:t> </a:t>
            </a:r>
            <a:r>
              <a:rPr dirty="0" err="1" smtClean="0"/>
              <a:t>хімії</a:t>
            </a:r>
            <a:endParaRPr lang="ru-RU" dirty="0" smtClean="0"/>
          </a:p>
          <a:p>
            <a:pPr>
              <a:defRPr sz="1700">
                <a:solidFill>
                  <a:srgbClr val="DCE6EE"/>
                </a:solidFill>
              </a:defRPr>
            </a:pPr>
            <a:endParaRPr lang="ru-RU" dirty="0"/>
          </a:p>
          <a:p>
            <a:pPr>
              <a:defRPr sz="1700">
                <a:solidFill>
                  <a:srgbClr val="DCE6EE"/>
                </a:solidFill>
              </a:defRPr>
            </a:pPr>
            <a:endParaRPr lang="ru-RU" dirty="0" smtClean="0"/>
          </a:p>
          <a:p>
            <a:pPr>
              <a:defRPr sz="1700">
                <a:solidFill>
                  <a:srgbClr val="DCE6EE"/>
                </a:solidFill>
              </a:defRPr>
            </a:pPr>
            <a:endParaRPr lang="ru-RU" dirty="0"/>
          </a:p>
          <a:p>
            <a:pPr>
              <a:defRPr sz="1700">
                <a:solidFill>
                  <a:srgbClr val="DCE6EE"/>
                </a:solidFill>
              </a:defRPr>
            </a:pPr>
            <a:endParaRPr lang="ru-RU" dirty="0" smtClean="0"/>
          </a:p>
          <a:p>
            <a:pPr>
              <a:defRPr sz="1700">
                <a:solidFill>
                  <a:srgbClr val="DCE6EE"/>
                </a:solidFill>
              </a:defRPr>
            </a:pPr>
            <a:endParaRPr lang="ru-RU" dirty="0"/>
          </a:p>
          <a:p>
            <a:pPr>
              <a:defRPr sz="1700">
                <a:solidFill>
                  <a:srgbClr val="DCE6EE"/>
                </a:solidFill>
              </a:defRPr>
            </a:pPr>
            <a:endParaRPr lang="ru-RU" dirty="0" smtClean="0"/>
          </a:p>
          <a:p>
            <a:pPr>
              <a:defRPr sz="1700">
                <a:solidFill>
                  <a:srgbClr val="DCE6EE"/>
                </a:solidFill>
              </a:defRPr>
            </a:pPr>
            <a:endParaRPr lang="ru-RU" dirty="0"/>
          </a:p>
          <a:p>
            <a:pPr>
              <a:defRPr sz="1700">
                <a:solidFill>
                  <a:srgbClr val="DCE6EE"/>
                </a:solidFill>
              </a:defRPr>
            </a:pPr>
            <a:endParaRPr lang="ru-RU" dirty="0" smtClean="0"/>
          </a:p>
          <a:p>
            <a:pPr>
              <a:defRPr sz="1700">
                <a:solidFill>
                  <a:srgbClr val="DCE6EE"/>
                </a:solidFill>
              </a:defRPr>
            </a:pPr>
            <a:endParaRPr lang="ru-RU" dirty="0"/>
          </a:p>
          <a:p>
            <a:pPr>
              <a:defRPr sz="1700">
                <a:solidFill>
                  <a:srgbClr val="DCE6EE"/>
                </a:solidFill>
              </a:defRPr>
            </a:pPr>
            <a:endParaRPr lang="ru-RU" dirty="0" smtClean="0"/>
          </a:p>
          <a:p>
            <a:pPr>
              <a:defRPr sz="1700">
                <a:solidFill>
                  <a:srgbClr val="DCE6EE"/>
                </a:solidFill>
              </a:defRPr>
            </a:pPr>
            <a:r>
              <a:rPr lang="ru-RU" dirty="0" smtClean="0"/>
              <a:t>                                                                                                          П</a:t>
            </a:r>
            <a:r>
              <a:rPr lang="uk-UA" dirty="0" err="1" smtClean="0"/>
              <a:t>ідготувала</a:t>
            </a:r>
            <a:r>
              <a:rPr lang="uk-UA" dirty="0" smtClean="0"/>
              <a:t> вчитель хімії </a:t>
            </a:r>
          </a:p>
          <a:p>
            <a:pPr>
              <a:defRPr sz="1700">
                <a:solidFill>
                  <a:srgbClr val="DCE6EE"/>
                </a:solidFill>
              </a:defRPr>
            </a:pPr>
            <a:r>
              <a:rPr lang="uk-UA" dirty="0" smtClean="0"/>
              <a:t>                                                                                                          Одеського ліцею «Гармонія»</a:t>
            </a:r>
          </a:p>
          <a:p>
            <a:pPr>
              <a:defRPr sz="1700">
                <a:solidFill>
                  <a:srgbClr val="DCE6EE"/>
                </a:solidFill>
              </a:defRPr>
            </a:pPr>
            <a:r>
              <a:rPr lang="uk-UA" dirty="0" smtClean="0"/>
              <a:t>                                                                                                          Одеської міської ради</a:t>
            </a:r>
          </a:p>
          <a:p>
            <a:pPr>
              <a:defRPr sz="1700">
                <a:solidFill>
                  <a:srgbClr val="DCE6EE"/>
                </a:solidFill>
              </a:defRPr>
            </a:pPr>
            <a:r>
              <a:rPr lang="uk-UA" dirty="0" smtClean="0"/>
              <a:t>                                                                                                          Сікорська С.В.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1247120" y="644652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78828C"/>
                </a:solidFill>
              </a:defRPr>
            </a:pPr>
            <a: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117" y="103739"/>
            <a:ext cx="6569766" cy="29087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2218"/>
            <a:ext cx="12192000" cy="377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22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78" y="0"/>
            <a:ext cx="9363075" cy="34987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737" y="623836"/>
            <a:ext cx="7036906" cy="30138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48" y="1078552"/>
            <a:ext cx="5029199" cy="26884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287" y="3767034"/>
            <a:ext cx="8627166" cy="309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68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8478" y="3538330"/>
            <a:ext cx="979335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Для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дослідницької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err="1" smtClean="0"/>
              <a:t>діяльності</a:t>
            </a:r>
            <a:r>
              <a:rPr lang="ru-RU" dirty="0"/>
              <a:t>, </a:t>
            </a:r>
            <a:r>
              <a:rPr lang="ru-RU" dirty="0" err="1"/>
              <a:t>візуалізації</a:t>
            </a:r>
            <a:r>
              <a:rPr lang="ru-RU" dirty="0"/>
              <a:t> </a:t>
            </a:r>
            <a:r>
              <a:rPr lang="ru-RU" dirty="0" err="1"/>
              <a:t>хімічних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err="1" smtClean="0"/>
              <a:t>процесів</a:t>
            </a:r>
            <a:r>
              <a:rPr lang="ru-RU" dirty="0" smtClean="0"/>
              <a:t>, </a:t>
            </a:r>
            <a:r>
              <a:rPr lang="ru-RU" dirty="0" err="1" smtClean="0"/>
              <a:t>формувального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оцінювання</a:t>
            </a:r>
            <a:r>
              <a:rPr lang="ru-RU" dirty="0" smtClean="0"/>
              <a:t> </a:t>
            </a:r>
            <a:r>
              <a:rPr lang="ru-RU" dirty="0"/>
              <a:t>та </a:t>
            </a:r>
            <a:endParaRPr lang="ru-RU" dirty="0" smtClean="0"/>
          </a:p>
          <a:p>
            <a:r>
              <a:rPr lang="ru-RU" sz="2000" b="1" dirty="0" err="1" smtClean="0">
                <a:solidFill>
                  <a:srgbClr val="0000FF"/>
                </a:solidFill>
              </a:rPr>
              <a:t>надолуження</a:t>
            </a:r>
            <a:r>
              <a:rPr lang="ru-RU" sz="2000" b="1" dirty="0" smtClean="0">
                <a:solidFill>
                  <a:srgbClr val="0000FF"/>
                </a:solidFill>
              </a:rPr>
              <a:t> </a:t>
            </a:r>
            <a:r>
              <a:rPr lang="ru-RU" sz="2000" b="1" dirty="0" err="1">
                <a:solidFill>
                  <a:srgbClr val="0000FF"/>
                </a:solidFill>
              </a:rPr>
              <a:t>освітніх</a:t>
            </a:r>
            <a:r>
              <a:rPr lang="ru-RU" sz="2000" b="1" dirty="0">
                <a:solidFill>
                  <a:srgbClr val="0000FF"/>
                </a:solidFill>
              </a:rPr>
              <a:t> </a:t>
            </a:r>
            <a:r>
              <a:rPr lang="ru-RU" sz="2000" b="1" dirty="0" err="1">
                <a:solidFill>
                  <a:srgbClr val="0000FF"/>
                </a:solidFill>
              </a:rPr>
              <a:t>втрат</a:t>
            </a:r>
            <a:r>
              <a:rPr lang="ru-RU" sz="2000" b="1" dirty="0">
                <a:solidFill>
                  <a:srgbClr val="0000FF"/>
                </a:solidFill>
              </a:rPr>
              <a:t> </a:t>
            </a:r>
            <a:endParaRPr lang="ru-RU" sz="2000" b="1" dirty="0" smtClean="0">
              <a:solidFill>
                <a:srgbClr val="0000FF"/>
              </a:solidFill>
            </a:endParaRPr>
          </a:p>
          <a:p>
            <a:r>
              <a:rPr lang="ru-RU" dirty="0" err="1"/>
              <a:t>д</a:t>
            </a:r>
            <a:r>
              <a:rPr lang="ru-RU" dirty="0" err="1" smtClean="0"/>
              <a:t>оцільно</a:t>
            </a:r>
            <a:r>
              <a:rPr lang="ru-RU" dirty="0" smtClean="0"/>
              <a:t> </a:t>
            </a:r>
            <a:r>
              <a:rPr lang="ru-RU" dirty="0" err="1" smtClean="0"/>
              <a:t>використовувати</a:t>
            </a:r>
            <a:r>
              <a:rPr lang="ru-RU" dirty="0" smtClean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err="1" smtClean="0"/>
              <a:t>цифрові</a:t>
            </a:r>
            <a:r>
              <a:rPr lang="ru-RU" dirty="0" smtClean="0"/>
              <a:t> </a:t>
            </a:r>
            <a:r>
              <a:rPr lang="ru-RU" dirty="0" err="1"/>
              <a:t>ресурси</a:t>
            </a:r>
            <a:r>
              <a:rPr lang="ru-RU" dirty="0"/>
              <a:t>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625" y="-1"/>
            <a:ext cx="8375376" cy="22843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625" y="2282552"/>
            <a:ext cx="8335617" cy="45736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77080" y="596347"/>
            <a:ext cx="3419061" cy="2464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30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9719327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B344D"/>
                </a:solidFill>
              </a:defRPr>
            </a:pPr>
            <a:r>
              <a:rPr dirty="0" err="1" smtClean="0"/>
              <a:t>Чому</a:t>
            </a:r>
            <a:r>
              <a:rPr dirty="0" smtClean="0"/>
              <a:t> </a:t>
            </a:r>
            <a:r>
              <a:rPr dirty="0" err="1"/>
              <a:t>проблема</a:t>
            </a:r>
            <a:r>
              <a:rPr dirty="0"/>
              <a:t> </a:t>
            </a:r>
            <a:r>
              <a:rPr dirty="0" err="1"/>
              <a:t>освітніх</a:t>
            </a:r>
            <a:r>
              <a:rPr dirty="0"/>
              <a:t> </a:t>
            </a:r>
            <a:r>
              <a:rPr dirty="0" err="1"/>
              <a:t>втрат</a:t>
            </a:r>
            <a:r>
              <a:rPr dirty="0"/>
              <a:t> є </a:t>
            </a:r>
            <a:r>
              <a:rPr dirty="0" err="1"/>
              <a:t>особливо</a:t>
            </a:r>
            <a:r>
              <a:rPr dirty="0"/>
              <a:t> </a:t>
            </a:r>
            <a:r>
              <a:rPr dirty="0" err="1"/>
              <a:t>важливою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хімії</a:t>
            </a:r>
            <a:endParaRPr dirty="0"/>
          </a:p>
        </p:txBody>
      </p:sp>
      <p:sp>
        <p:nvSpPr>
          <p:cNvPr id="3" name="Rounded Rectangle 2"/>
          <p:cNvSpPr/>
          <p:nvPr/>
        </p:nvSpPr>
        <p:spPr>
          <a:xfrm>
            <a:off x="685800" y="1417320"/>
            <a:ext cx="347472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685800" y="1417320"/>
            <a:ext cx="109728" cy="1828800"/>
          </a:xfrm>
          <a:prstGeom prst="rect">
            <a:avLst/>
          </a:prstGeom>
          <a:solidFill>
            <a:srgbClr val="306F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941832" y="1600200"/>
            <a:ext cx="3063239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B344D"/>
                </a:solidFill>
              </a:defRPr>
            </a:pPr>
            <a:r>
              <a:t>Знання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41832" y="2130552"/>
            <a:ext cx="3217356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50">
                <a:solidFill>
                  <a:srgbClr val="26303A"/>
                </a:solidFill>
              </a:defRPr>
            </a:pPr>
            <a:r>
              <a:rPr dirty="0" err="1"/>
              <a:t>Пропуски</a:t>
            </a:r>
            <a:r>
              <a:rPr dirty="0"/>
              <a:t> в </a:t>
            </a:r>
            <a:r>
              <a:rPr dirty="0" err="1"/>
              <a:t>базових</a:t>
            </a:r>
            <a:r>
              <a:rPr dirty="0"/>
              <a:t> </a:t>
            </a:r>
            <a:r>
              <a:rPr dirty="0" err="1"/>
              <a:t>поняттях</a:t>
            </a:r>
            <a:r>
              <a:rPr dirty="0"/>
              <a:t>, </a:t>
            </a:r>
            <a:r>
              <a:rPr dirty="0" err="1"/>
              <a:t>формулах</a:t>
            </a:r>
            <a:r>
              <a:rPr dirty="0"/>
              <a:t>, </a:t>
            </a:r>
            <a:endParaRPr lang="ru-RU" dirty="0" smtClean="0"/>
          </a:p>
          <a:p>
            <a:pPr>
              <a:defRPr sz="1350">
                <a:solidFill>
                  <a:srgbClr val="26303A"/>
                </a:solidFill>
              </a:defRPr>
            </a:pPr>
            <a:r>
              <a:rPr dirty="0" err="1" smtClean="0"/>
              <a:t>закономірностях</a:t>
            </a:r>
            <a:r>
              <a:rPr dirty="0"/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70832" y="1417320"/>
            <a:ext cx="347472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4370832" y="1417320"/>
            <a:ext cx="109728" cy="1828800"/>
          </a:xfrm>
          <a:prstGeom prst="rect">
            <a:avLst/>
          </a:prstGeom>
          <a:solidFill>
            <a:srgbClr val="308B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626864" y="1600200"/>
            <a:ext cx="3063239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B344D"/>
                </a:solidFill>
              </a:defRPr>
            </a:pPr>
            <a:r>
              <a:t>Уміння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26864" y="2130552"/>
            <a:ext cx="3270960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50">
                <a:solidFill>
                  <a:srgbClr val="26303A"/>
                </a:solidFill>
              </a:defRPr>
            </a:pPr>
            <a:r>
              <a:rPr dirty="0" err="1"/>
              <a:t>Учень</a:t>
            </a:r>
            <a:r>
              <a:rPr dirty="0"/>
              <a:t> </a:t>
            </a:r>
            <a:r>
              <a:rPr dirty="0" err="1"/>
              <a:t>знає</a:t>
            </a:r>
            <a:r>
              <a:rPr dirty="0"/>
              <a:t> </a:t>
            </a:r>
            <a:r>
              <a:rPr dirty="0" err="1"/>
              <a:t>правило</a:t>
            </a:r>
            <a:r>
              <a:rPr dirty="0"/>
              <a:t>, </a:t>
            </a:r>
            <a:r>
              <a:rPr dirty="0" err="1"/>
              <a:t>але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завжди</a:t>
            </a:r>
            <a:r>
              <a:rPr dirty="0"/>
              <a:t> </a:t>
            </a:r>
            <a:r>
              <a:rPr dirty="0" err="1"/>
              <a:t>може</a:t>
            </a:r>
            <a:r>
              <a:rPr dirty="0"/>
              <a:t> </a:t>
            </a:r>
            <a:endParaRPr lang="ru-RU" dirty="0" smtClean="0"/>
          </a:p>
          <a:p>
            <a:pPr>
              <a:defRPr sz="1350">
                <a:solidFill>
                  <a:srgbClr val="26303A"/>
                </a:solidFill>
              </a:defRPr>
            </a:pPr>
            <a:r>
              <a:rPr dirty="0" err="1" smtClean="0"/>
              <a:t>застосувати</a:t>
            </a:r>
            <a:r>
              <a:rPr dirty="0" smtClean="0"/>
              <a:t> </a:t>
            </a:r>
            <a:r>
              <a:rPr dirty="0" err="1"/>
              <a:t>його</a:t>
            </a:r>
            <a:r>
              <a:rPr dirty="0"/>
              <a:t>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055864" y="1417320"/>
            <a:ext cx="347472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055864" y="1417320"/>
            <a:ext cx="109728" cy="1828800"/>
          </a:xfrm>
          <a:prstGeom prst="rect">
            <a:avLst/>
          </a:prstGeom>
          <a:solidFill>
            <a:srgbClr val="DCA6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311896" y="1600200"/>
            <a:ext cx="3063239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B344D"/>
                </a:solidFill>
              </a:defRPr>
            </a:pPr>
            <a:r>
              <a:t>Мислення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11896" y="2130552"/>
            <a:ext cx="3215752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50">
                <a:solidFill>
                  <a:srgbClr val="26303A"/>
                </a:solidFill>
              </a:defRPr>
            </a:pPr>
            <a:r>
              <a:rPr dirty="0" err="1"/>
              <a:t>Складність</a:t>
            </a:r>
            <a:r>
              <a:rPr dirty="0"/>
              <a:t> </a:t>
            </a:r>
            <a:r>
              <a:rPr dirty="0" err="1"/>
              <a:t>виникає</a:t>
            </a:r>
            <a:r>
              <a:rPr dirty="0"/>
              <a:t> </a:t>
            </a:r>
            <a:r>
              <a:rPr dirty="0" err="1"/>
              <a:t>під</a:t>
            </a:r>
            <a:r>
              <a:rPr dirty="0"/>
              <a:t> </a:t>
            </a:r>
            <a:r>
              <a:rPr dirty="0" err="1"/>
              <a:t>час</a:t>
            </a:r>
            <a:r>
              <a:rPr dirty="0"/>
              <a:t> </a:t>
            </a:r>
            <a:r>
              <a:rPr dirty="0" err="1"/>
              <a:t>аналізу</a:t>
            </a:r>
            <a:r>
              <a:rPr dirty="0"/>
              <a:t> </a:t>
            </a:r>
            <a:r>
              <a:rPr dirty="0" err="1"/>
              <a:t>нової</a:t>
            </a:r>
            <a:r>
              <a:rPr dirty="0"/>
              <a:t> </a:t>
            </a:r>
            <a:endParaRPr lang="ru-RU" dirty="0" smtClean="0"/>
          </a:p>
          <a:p>
            <a:pPr>
              <a:defRPr sz="1350">
                <a:solidFill>
                  <a:srgbClr val="26303A"/>
                </a:solidFill>
              </a:defRPr>
            </a:pPr>
            <a:r>
              <a:rPr dirty="0" err="1" smtClean="0"/>
              <a:t>або</a:t>
            </a:r>
            <a:r>
              <a:rPr dirty="0" smtClean="0"/>
              <a:t> </a:t>
            </a:r>
            <a:r>
              <a:rPr dirty="0" err="1"/>
              <a:t>комбінованої</a:t>
            </a:r>
            <a:r>
              <a:rPr dirty="0"/>
              <a:t> </a:t>
            </a:r>
            <a:r>
              <a:rPr dirty="0" err="1"/>
              <a:t>ситуації</a:t>
            </a:r>
            <a:r>
              <a:rPr dirty="0"/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" y="3794760"/>
            <a:ext cx="105156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800">
                <a:solidFill>
                  <a:srgbClr val="26303A"/>
                </a:solidFill>
              </a:defRPr>
            </a:pPr>
            <a:r>
              <a:t>• Надолуження ≠ механічне повторення всього курсу.</a:t>
            </a:r>
          </a:p>
          <a:p>
            <a:pPr>
              <a:spcAft>
                <a:spcPts val="1000"/>
              </a:spcAft>
              <a:defRPr sz="1800">
                <a:solidFill>
                  <a:srgbClr val="26303A"/>
                </a:solidFill>
              </a:defRPr>
            </a:pPr>
            <a:r>
              <a:t>• Потрібна діагностика: що саме втрачено — знання, алгоритм чи вміння застосувати.</a:t>
            </a:r>
          </a:p>
          <a:p>
            <a:pPr>
              <a:spcAft>
                <a:spcPts val="1000"/>
              </a:spcAft>
              <a:defRPr sz="1800">
                <a:solidFill>
                  <a:srgbClr val="26303A"/>
                </a:solidFill>
              </a:defRPr>
            </a:pPr>
            <a:r>
              <a:t>• Навчальний час варто спрямовувати на ключові предметні результати.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5101653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B344D"/>
                </a:solidFill>
              </a:defRPr>
            </a:pPr>
            <a:r>
              <a:rPr dirty="0" smtClean="0"/>
              <a:t>НМТ-2026 </a:t>
            </a:r>
            <a:r>
              <a:rPr dirty="0"/>
              <a:t>з </a:t>
            </a:r>
            <a:r>
              <a:rPr dirty="0" err="1"/>
              <a:t>хімії</a:t>
            </a:r>
            <a:r>
              <a:rPr dirty="0"/>
              <a:t>: </a:t>
            </a:r>
            <a:r>
              <a:rPr dirty="0" err="1"/>
              <a:t>що</a:t>
            </a:r>
            <a:r>
              <a:rPr dirty="0"/>
              <a:t> </a:t>
            </a:r>
            <a:r>
              <a:rPr dirty="0" err="1"/>
              <a:t>вже</a:t>
            </a:r>
            <a:r>
              <a:rPr dirty="0"/>
              <a:t> </a:t>
            </a:r>
            <a:r>
              <a:rPr dirty="0" err="1"/>
              <a:t>відомо</a:t>
            </a:r>
            <a:endParaRPr dirty="0"/>
          </a:p>
        </p:txBody>
      </p:sp>
      <p:sp>
        <p:nvSpPr>
          <p:cNvPr id="3" name="Rounded Rectangle 2"/>
          <p:cNvSpPr/>
          <p:nvPr/>
        </p:nvSpPr>
        <p:spPr>
          <a:xfrm>
            <a:off x="731520" y="1417320"/>
            <a:ext cx="2743200" cy="2286000"/>
          </a:xfrm>
          <a:prstGeom prst="roundRect">
            <a:avLst/>
          </a:prstGeom>
          <a:solidFill>
            <a:srgbClr val="1B34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60120" y="1691640"/>
            <a:ext cx="2286000" cy="1463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DCA639"/>
                </a:solidFill>
              </a:defRPr>
            </a:pPr>
            <a:r>
              <a:t>27</a:t>
            </a:r>
          </a:p>
          <a:p>
            <a:pPr algn="ctr">
              <a:defRPr sz="1700">
                <a:solidFill>
                  <a:srgbClr val="FFFFFF"/>
                </a:solidFill>
              </a:defRPr>
            </a:pPr>
            <a:r>
              <a:t>результатів 200 балів</a:t>
            </a:r>
            <a:br/>
            <a:r>
              <a:t>з хімії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840480" y="1417320"/>
            <a:ext cx="3383280" cy="2286000"/>
          </a:xfrm>
          <a:prstGeom prst="round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3840480" y="1417320"/>
            <a:ext cx="109728" cy="2286000"/>
          </a:xfrm>
          <a:prstGeom prst="rect">
            <a:avLst/>
          </a:prstGeom>
          <a:solidFill>
            <a:srgbClr val="308B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096512" y="1600200"/>
            <a:ext cx="2971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B344D"/>
                </a:solidFill>
              </a:defRPr>
            </a:pPr>
            <a:r>
              <a:t>Що важливо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96512" y="2130552"/>
            <a:ext cx="3129639" cy="71558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50">
                <a:solidFill>
                  <a:srgbClr val="26303A"/>
                </a:solidFill>
              </a:defRPr>
            </a:pPr>
            <a:r>
              <a:rPr dirty="0" err="1"/>
              <a:t>Повний</a:t>
            </a:r>
            <a:r>
              <a:rPr dirty="0"/>
              <a:t> </a:t>
            </a:r>
            <a:r>
              <a:rPr dirty="0" err="1"/>
              <a:t>статистичний</a:t>
            </a:r>
            <a:r>
              <a:rPr dirty="0"/>
              <a:t> </a:t>
            </a:r>
            <a:r>
              <a:rPr dirty="0" err="1"/>
              <a:t>аналіз</a:t>
            </a:r>
            <a:r>
              <a:rPr dirty="0"/>
              <a:t> </a:t>
            </a:r>
            <a:r>
              <a:rPr dirty="0" err="1"/>
              <a:t>виконання</a:t>
            </a:r>
            <a:r>
              <a:rPr dirty="0"/>
              <a:t> </a:t>
            </a:r>
            <a:endParaRPr lang="ru-RU" dirty="0" smtClean="0"/>
          </a:p>
          <a:p>
            <a:pPr>
              <a:defRPr sz="1350">
                <a:solidFill>
                  <a:srgbClr val="26303A"/>
                </a:solidFill>
              </a:defRPr>
            </a:pPr>
            <a:r>
              <a:rPr dirty="0" err="1" smtClean="0"/>
              <a:t>окремих</a:t>
            </a:r>
            <a:r>
              <a:rPr dirty="0" smtClean="0"/>
              <a:t> </a:t>
            </a:r>
            <a:r>
              <a:rPr dirty="0" err="1"/>
              <a:t>завдань</a:t>
            </a:r>
            <a:r>
              <a:rPr dirty="0"/>
              <a:t> НМТ-2026 УЦОЯО </a:t>
            </a:r>
            <a:endParaRPr lang="ru-RU" dirty="0" smtClean="0"/>
          </a:p>
          <a:p>
            <a:pPr>
              <a:defRPr sz="1350">
                <a:solidFill>
                  <a:srgbClr val="26303A"/>
                </a:solidFill>
              </a:defRPr>
            </a:pPr>
            <a:r>
              <a:rPr dirty="0" err="1" smtClean="0"/>
              <a:t>планує</a:t>
            </a:r>
            <a:r>
              <a:rPr dirty="0" smtClean="0"/>
              <a:t> </a:t>
            </a:r>
            <a:r>
              <a:rPr dirty="0" err="1"/>
              <a:t>оприлюднити</a:t>
            </a:r>
            <a:r>
              <a:rPr dirty="0"/>
              <a:t> </a:t>
            </a:r>
            <a:r>
              <a:rPr dirty="0" err="1"/>
              <a:t>восени</a:t>
            </a:r>
            <a:r>
              <a:rPr dirty="0"/>
              <a:t> 2026 </a:t>
            </a:r>
            <a:r>
              <a:rPr dirty="0" err="1"/>
              <a:t>року</a:t>
            </a:r>
            <a:r>
              <a:rPr dirty="0"/>
              <a:t>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452360" y="1417320"/>
            <a:ext cx="3840480" cy="2286000"/>
          </a:xfrm>
          <a:prstGeom prst="round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7452360" y="1417320"/>
            <a:ext cx="109728" cy="2286000"/>
          </a:xfrm>
          <a:prstGeom prst="rect">
            <a:avLst/>
          </a:prstGeom>
          <a:solidFill>
            <a:srgbClr val="B949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708392" y="1600200"/>
            <a:ext cx="3429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B344D"/>
                </a:solidFill>
              </a:defRPr>
            </a:pPr>
            <a:r>
              <a:t>Методичний висновок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08392" y="2130552"/>
            <a:ext cx="3600537" cy="71558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50">
                <a:solidFill>
                  <a:srgbClr val="26303A"/>
                </a:solidFill>
              </a:defRPr>
            </a:pP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варто</a:t>
            </a:r>
            <a:r>
              <a:rPr dirty="0"/>
              <a:t> </a:t>
            </a:r>
            <a:r>
              <a:rPr dirty="0" err="1"/>
              <a:t>вигадувати</a:t>
            </a:r>
            <a:r>
              <a:rPr dirty="0"/>
              <a:t> </a:t>
            </a:r>
            <a:r>
              <a:rPr dirty="0" err="1"/>
              <a:t>середні</a:t>
            </a:r>
            <a:r>
              <a:rPr dirty="0"/>
              <a:t> </a:t>
            </a:r>
            <a:r>
              <a:rPr dirty="0" err="1"/>
              <a:t>бали</a:t>
            </a:r>
            <a:r>
              <a:rPr dirty="0"/>
              <a:t> </a:t>
            </a:r>
            <a:r>
              <a:rPr dirty="0" err="1"/>
              <a:t>чи</a:t>
            </a:r>
            <a:r>
              <a:rPr dirty="0"/>
              <a:t> </a:t>
            </a:r>
            <a:r>
              <a:rPr dirty="0" err="1"/>
              <a:t>відсотки</a:t>
            </a:r>
            <a:r>
              <a:rPr dirty="0"/>
              <a:t> </a:t>
            </a:r>
            <a:endParaRPr lang="ru-RU" dirty="0" smtClean="0"/>
          </a:p>
          <a:p>
            <a:pPr>
              <a:defRPr sz="1350">
                <a:solidFill>
                  <a:srgbClr val="26303A"/>
                </a:solidFill>
              </a:defRPr>
            </a:pPr>
            <a:r>
              <a:rPr dirty="0" err="1" smtClean="0"/>
              <a:t>виконання</a:t>
            </a:r>
            <a:r>
              <a:rPr dirty="0" smtClean="0"/>
              <a:t> </a:t>
            </a:r>
            <a:r>
              <a:rPr dirty="0" err="1"/>
              <a:t>окремих</a:t>
            </a:r>
            <a:r>
              <a:rPr dirty="0"/>
              <a:t> </a:t>
            </a:r>
            <a:r>
              <a:rPr dirty="0" err="1"/>
              <a:t>завдань</a:t>
            </a:r>
            <a:r>
              <a:rPr dirty="0"/>
              <a:t> </a:t>
            </a:r>
            <a:r>
              <a:rPr dirty="0" err="1"/>
              <a:t>до</a:t>
            </a:r>
            <a:r>
              <a:rPr dirty="0"/>
              <a:t> </a:t>
            </a:r>
            <a:r>
              <a:rPr dirty="0" err="1"/>
              <a:t>появи</a:t>
            </a:r>
            <a:r>
              <a:rPr dirty="0"/>
              <a:t> </a:t>
            </a:r>
            <a:endParaRPr lang="ru-RU" dirty="0" smtClean="0"/>
          </a:p>
          <a:p>
            <a:pPr>
              <a:defRPr sz="1350">
                <a:solidFill>
                  <a:srgbClr val="26303A"/>
                </a:solidFill>
              </a:defRPr>
            </a:pPr>
            <a:r>
              <a:rPr dirty="0" err="1" smtClean="0"/>
              <a:t>офіційного</a:t>
            </a:r>
            <a:r>
              <a:rPr dirty="0" smtClean="0"/>
              <a:t> </a:t>
            </a:r>
            <a:r>
              <a:rPr dirty="0" err="1"/>
              <a:t>звіту</a:t>
            </a:r>
            <a:r>
              <a:rPr dirty="0"/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399" y="4160520"/>
            <a:ext cx="10962861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900">
                <a:solidFill>
                  <a:srgbClr val="26303A"/>
                </a:solidFill>
              </a:defRPr>
            </a:pPr>
            <a:r>
              <a:rPr dirty="0"/>
              <a:t>• </a:t>
            </a:r>
            <a:r>
              <a:rPr dirty="0" err="1"/>
              <a:t>Водночас</a:t>
            </a:r>
            <a:r>
              <a:rPr dirty="0"/>
              <a:t> </a:t>
            </a:r>
            <a:r>
              <a:rPr dirty="0" err="1"/>
              <a:t>структура</a:t>
            </a:r>
            <a:r>
              <a:rPr dirty="0"/>
              <a:t> </a:t>
            </a:r>
            <a:r>
              <a:rPr dirty="0" err="1"/>
              <a:t>тесту</a:t>
            </a:r>
            <a:r>
              <a:rPr dirty="0"/>
              <a:t> </a:t>
            </a:r>
            <a:r>
              <a:rPr dirty="0" err="1"/>
              <a:t>вже</a:t>
            </a:r>
            <a:r>
              <a:rPr dirty="0"/>
              <a:t> </a:t>
            </a:r>
            <a:r>
              <a:rPr dirty="0" err="1"/>
              <a:t>дозволяє</a:t>
            </a:r>
            <a:r>
              <a:rPr dirty="0"/>
              <a:t> </a:t>
            </a:r>
            <a:r>
              <a:rPr dirty="0" err="1"/>
              <a:t>визначити</a:t>
            </a:r>
            <a:r>
              <a:rPr dirty="0"/>
              <a:t> </a:t>
            </a:r>
            <a:r>
              <a:rPr dirty="0" err="1"/>
              <a:t>пріоритетні</a:t>
            </a:r>
            <a:r>
              <a:rPr dirty="0"/>
              <a:t> </a:t>
            </a:r>
            <a:r>
              <a:rPr dirty="0" err="1"/>
              <a:t>знання</a:t>
            </a:r>
            <a:r>
              <a:rPr dirty="0"/>
              <a:t> </a:t>
            </a:r>
            <a:r>
              <a:rPr dirty="0" err="1"/>
              <a:t>та</a:t>
            </a:r>
            <a:r>
              <a:rPr dirty="0"/>
              <a:t> </a:t>
            </a:r>
            <a:r>
              <a:rPr dirty="0" err="1"/>
              <a:t>вміння</a:t>
            </a:r>
            <a:r>
              <a:rPr dirty="0"/>
              <a:t> </a:t>
            </a:r>
            <a:r>
              <a:rPr dirty="0" err="1" smtClean="0"/>
              <a:t>для</a:t>
            </a:r>
            <a:r>
              <a:rPr lang="uk-UA" dirty="0" smtClean="0"/>
              <a:t> </a:t>
            </a:r>
            <a:r>
              <a:rPr dirty="0" err="1" smtClean="0"/>
              <a:t>надолуження</a:t>
            </a:r>
            <a:r>
              <a:rPr lang="ru-RU" dirty="0" smtClean="0"/>
              <a:t> </a:t>
            </a:r>
            <a:r>
              <a:rPr lang="ru-RU" dirty="0" err="1" smtClean="0"/>
              <a:t>освітніх</a:t>
            </a:r>
            <a:r>
              <a:rPr lang="ru-RU" dirty="0" smtClean="0"/>
              <a:t> </a:t>
            </a:r>
            <a:r>
              <a:rPr lang="ru-RU" dirty="0" err="1" smtClean="0"/>
              <a:t>втрат</a:t>
            </a:r>
            <a:r>
              <a:rPr dirty="0" smtClean="0"/>
              <a:t>.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5179" y="-18372"/>
            <a:ext cx="8429680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B344D"/>
                </a:solidFill>
              </a:defRPr>
            </a:pPr>
            <a:r>
              <a:rPr dirty="0" err="1" smtClean="0"/>
              <a:t>Структура</a:t>
            </a:r>
            <a:r>
              <a:rPr dirty="0" smtClean="0"/>
              <a:t> </a:t>
            </a:r>
            <a:r>
              <a:rPr dirty="0"/>
              <a:t>НМТ з </a:t>
            </a:r>
            <a:r>
              <a:rPr dirty="0" err="1"/>
              <a:t>хімії</a:t>
            </a:r>
            <a:r>
              <a:rPr dirty="0"/>
              <a:t>: 24 </a:t>
            </a:r>
            <a:r>
              <a:rPr dirty="0" err="1"/>
              <a:t>завдання</a:t>
            </a:r>
            <a:r>
              <a:rPr dirty="0"/>
              <a:t> → 32 </a:t>
            </a:r>
            <a:r>
              <a:rPr dirty="0" err="1"/>
              <a:t>тестові</a:t>
            </a:r>
            <a:r>
              <a:rPr dirty="0"/>
              <a:t> </a:t>
            </a:r>
            <a:r>
              <a:rPr dirty="0" err="1"/>
              <a:t>бали</a:t>
            </a:r>
            <a:endParaRPr dirty="0"/>
          </a:p>
        </p:txBody>
      </p:sp>
      <p:sp>
        <p:nvSpPr>
          <p:cNvPr id="3" name="Rounded Rectangle 2"/>
          <p:cNvSpPr/>
          <p:nvPr/>
        </p:nvSpPr>
        <p:spPr>
          <a:xfrm>
            <a:off x="777240" y="489459"/>
            <a:ext cx="3337560" cy="1957179"/>
          </a:xfrm>
          <a:prstGeom prst="roundRect">
            <a:avLst/>
          </a:prstGeom>
          <a:solidFill>
            <a:srgbClr val="306F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41897" y="585287"/>
            <a:ext cx="2880360" cy="21031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400" b="1">
                <a:solidFill>
                  <a:srgbClr val="FFFFFF"/>
                </a:solidFill>
              </a:defRPr>
            </a:pPr>
            <a:r>
              <a:rPr dirty="0"/>
              <a:t>18</a:t>
            </a:r>
          </a:p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dirty="0" err="1"/>
              <a:t>вибір</a:t>
            </a:r>
            <a:r>
              <a:rPr dirty="0"/>
              <a:t> </a:t>
            </a:r>
            <a:r>
              <a:rPr dirty="0" err="1"/>
              <a:t>однієї</a:t>
            </a:r>
            <a:r>
              <a:rPr dirty="0"/>
              <a:t> </a:t>
            </a:r>
            <a:r>
              <a:rPr dirty="0" err="1"/>
              <a:t>відповіді</a:t>
            </a:r>
            <a:endParaRPr dirty="0"/>
          </a:p>
          <a:p>
            <a:pPr algn="ctr">
              <a:defRPr sz="1800">
                <a:solidFill>
                  <a:srgbClr val="FFFFFF"/>
                </a:solidFill>
              </a:defRPr>
            </a:pPr>
            <a:r>
              <a:rPr dirty="0"/>
              <a:t>18 </a:t>
            </a:r>
            <a:r>
              <a:rPr dirty="0" err="1"/>
              <a:t>балів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4526279" y="489459"/>
            <a:ext cx="3337560" cy="1957179"/>
          </a:xfrm>
          <a:prstGeom prst="roundRect">
            <a:avLst/>
          </a:prstGeom>
          <a:solidFill>
            <a:srgbClr val="308B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608608" y="648757"/>
            <a:ext cx="2880360" cy="21031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400" b="1">
                <a:solidFill>
                  <a:srgbClr val="FFFFFF"/>
                </a:solidFill>
              </a:defRPr>
            </a:pPr>
            <a:r>
              <a:rPr dirty="0"/>
              <a:t>2</a:t>
            </a:r>
          </a:p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dirty="0" err="1"/>
              <a:t>встановлення</a:t>
            </a:r>
            <a:r>
              <a:rPr dirty="0"/>
              <a:t> </a:t>
            </a:r>
            <a:r>
              <a:rPr dirty="0" err="1"/>
              <a:t>відповідності</a:t>
            </a:r>
            <a:endParaRPr dirty="0"/>
          </a:p>
          <a:p>
            <a:pPr algn="ctr">
              <a:defRPr sz="1800">
                <a:solidFill>
                  <a:srgbClr val="FFFFFF"/>
                </a:solidFill>
              </a:defRPr>
            </a:pPr>
            <a:r>
              <a:rPr dirty="0"/>
              <a:t>6 </a:t>
            </a:r>
            <a:r>
              <a:rPr dirty="0" err="1"/>
              <a:t>балів</a:t>
            </a:r>
            <a:endParaRPr dirty="0"/>
          </a:p>
        </p:txBody>
      </p:sp>
      <p:sp>
        <p:nvSpPr>
          <p:cNvPr id="7" name="Rounded Rectangle 6"/>
          <p:cNvSpPr/>
          <p:nvPr/>
        </p:nvSpPr>
        <p:spPr>
          <a:xfrm>
            <a:off x="8275319" y="489460"/>
            <a:ext cx="3337560" cy="1957178"/>
          </a:xfrm>
          <a:prstGeom prst="roundRect">
            <a:avLst/>
          </a:prstGeom>
          <a:solidFill>
            <a:srgbClr val="DCA6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503919" y="622164"/>
            <a:ext cx="2880360" cy="21031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400" b="1">
                <a:solidFill>
                  <a:srgbClr val="FFFFFF"/>
                </a:solidFill>
              </a:defRPr>
            </a:pPr>
            <a:r>
              <a:rPr dirty="0"/>
              <a:t>4</a:t>
            </a:r>
          </a:p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dirty="0" err="1"/>
              <a:t>коротка</a:t>
            </a:r>
            <a:r>
              <a:rPr dirty="0"/>
              <a:t> </a:t>
            </a:r>
            <a:r>
              <a:rPr dirty="0" err="1"/>
              <a:t>письмова</a:t>
            </a:r>
            <a:r>
              <a:rPr dirty="0"/>
              <a:t> </a:t>
            </a:r>
            <a:r>
              <a:rPr dirty="0" err="1"/>
              <a:t>відповідь</a:t>
            </a:r>
            <a:endParaRPr dirty="0"/>
          </a:p>
          <a:p>
            <a:pPr algn="ctr">
              <a:defRPr sz="1800">
                <a:solidFill>
                  <a:srgbClr val="FFFFFF"/>
                </a:solidFill>
              </a:defRPr>
            </a:pPr>
            <a:r>
              <a:rPr dirty="0"/>
              <a:t>8 </a:t>
            </a:r>
            <a:r>
              <a:rPr dirty="0" err="1"/>
              <a:t>балів</a:t>
            </a:r>
            <a:endParaRPr dirty="0"/>
          </a:p>
        </p:txBody>
      </p:sp>
      <p:sp>
        <p:nvSpPr>
          <p:cNvPr id="11" name="Rounded Rectangle 2"/>
          <p:cNvSpPr/>
          <p:nvPr/>
        </p:nvSpPr>
        <p:spPr>
          <a:xfrm>
            <a:off x="496847" y="3241924"/>
            <a:ext cx="5257800" cy="1532309"/>
          </a:xfrm>
          <a:prstGeom prst="round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3"/>
          <p:cNvSpPr/>
          <p:nvPr/>
        </p:nvSpPr>
        <p:spPr>
          <a:xfrm>
            <a:off x="503956" y="3253327"/>
            <a:ext cx="90404" cy="1520905"/>
          </a:xfrm>
          <a:prstGeom prst="rect">
            <a:avLst/>
          </a:prstGeom>
          <a:solidFill>
            <a:srgbClr val="306F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68679" y="3247598"/>
            <a:ext cx="4846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B344D"/>
                </a:solidFill>
              </a:defRPr>
            </a:pPr>
            <a:r>
              <a:rPr dirty="0"/>
              <a:t>ЗАГАЛЬНА ХІМІЯ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7240" y="3694422"/>
            <a:ext cx="4890378" cy="3000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50">
                <a:solidFill>
                  <a:srgbClr val="26303A"/>
                </a:solidFill>
              </a:defRPr>
            </a:pPr>
            <a:r>
              <a:rPr dirty="0" err="1"/>
              <a:t>будова</a:t>
            </a:r>
            <a:r>
              <a:rPr dirty="0"/>
              <a:t> </a:t>
            </a:r>
            <a:r>
              <a:rPr dirty="0" err="1"/>
              <a:t>атома</a:t>
            </a:r>
            <a:r>
              <a:rPr dirty="0"/>
              <a:t> • </a:t>
            </a:r>
            <a:r>
              <a:rPr dirty="0" err="1"/>
              <a:t>періодичність</a:t>
            </a:r>
            <a:r>
              <a:rPr dirty="0"/>
              <a:t> </a:t>
            </a:r>
            <a:r>
              <a:rPr dirty="0" smtClean="0"/>
              <a:t>•</a:t>
            </a:r>
            <a:r>
              <a:rPr lang="uk-UA" dirty="0" smtClean="0"/>
              <a:t> хімічний</a:t>
            </a:r>
            <a:r>
              <a:rPr dirty="0" smtClean="0"/>
              <a:t> </a:t>
            </a:r>
            <a:r>
              <a:rPr dirty="0" err="1"/>
              <a:t>зв’язок</a:t>
            </a:r>
            <a:r>
              <a:rPr dirty="0"/>
              <a:t> </a:t>
            </a:r>
            <a:r>
              <a:rPr dirty="0" smtClean="0"/>
              <a:t>•</a:t>
            </a:r>
            <a:r>
              <a:rPr lang="uk-UA" dirty="0" smtClean="0"/>
              <a:t> хімічні</a:t>
            </a:r>
            <a:r>
              <a:rPr dirty="0" smtClean="0"/>
              <a:t> </a:t>
            </a:r>
            <a:r>
              <a:rPr dirty="0" err="1"/>
              <a:t>реакції</a:t>
            </a:r>
            <a:endParaRPr dirty="0"/>
          </a:p>
        </p:txBody>
      </p:sp>
      <p:sp>
        <p:nvSpPr>
          <p:cNvPr id="15" name="Rounded Rectangle 6"/>
          <p:cNvSpPr/>
          <p:nvPr/>
        </p:nvSpPr>
        <p:spPr>
          <a:xfrm>
            <a:off x="6028965" y="3265215"/>
            <a:ext cx="5149573" cy="1509017"/>
          </a:xfrm>
          <a:prstGeom prst="round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7"/>
          <p:cNvSpPr/>
          <p:nvPr/>
        </p:nvSpPr>
        <p:spPr>
          <a:xfrm flipH="1">
            <a:off x="6028964" y="3247598"/>
            <a:ext cx="97513" cy="1526635"/>
          </a:xfrm>
          <a:prstGeom prst="rect">
            <a:avLst/>
          </a:prstGeom>
          <a:solidFill>
            <a:srgbClr val="308B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240025" y="3243724"/>
            <a:ext cx="2085123" cy="3539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B344D"/>
                </a:solidFill>
              </a:defRPr>
            </a:pPr>
            <a:r>
              <a:rPr dirty="0" smtClean="0"/>
              <a:t>НЕОРГАНІЧНА</a:t>
            </a:r>
            <a:r>
              <a:rPr lang="uk-UA" dirty="0" smtClean="0"/>
              <a:t> ХІМІЯ</a:t>
            </a:r>
            <a:endParaRPr dirty="0"/>
          </a:p>
        </p:txBody>
      </p:sp>
      <p:sp>
        <p:nvSpPr>
          <p:cNvPr id="18" name="TextBox 17"/>
          <p:cNvSpPr txBox="1"/>
          <p:nvPr/>
        </p:nvSpPr>
        <p:spPr>
          <a:xfrm>
            <a:off x="6170475" y="3710496"/>
            <a:ext cx="48463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50">
                <a:solidFill>
                  <a:srgbClr val="26303A"/>
                </a:solidFill>
              </a:defRPr>
            </a:pPr>
            <a:r>
              <a:rPr dirty="0" err="1"/>
              <a:t>класи</a:t>
            </a:r>
            <a:r>
              <a:rPr dirty="0"/>
              <a:t> </a:t>
            </a:r>
            <a:r>
              <a:rPr dirty="0" err="1"/>
              <a:t>сполук</a:t>
            </a:r>
            <a:r>
              <a:rPr dirty="0"/>
              <a:t> • </a:t>
            </a:r>
            <a:r>
              <a:rPr dirty="0" err="1"/>
              <a:t>властивості</a:t>
            </a:r>
            <a:r>
              <a:rPr dirty="0"/>
              <a:t> • </a:t>
            </a:r>
            <a:r>
              <a:rPr dirty="0" err="1"/>
              <a:t>перетворення</a:t>
            </a:r>
            <a:endParaRPr dirty="0"/>
          </a:p>
        </p:txBody>
      </p:sp>
      <p:sp>
        <p:nvSpPr>
          <p:cNvPr id="19" name="Rounded Rectangle 10"/>
          <p:cNvSpPr/>
          <p:nvPr/>
        </p:nvSpPr>
        <p:spPr>
          <a:xfrm>
            <a:off x="496845" y="5156885"/>
            <a:ext cx="5257802" cy="1523385"/>
          </a:xfrm>
          <a:prstGeom prst="round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1"/>
          <p:cNvSpPr/>
          <p:nvPr/>
        </p:nvSpPr>
        <p:spPr>
          <a:xfrm>
            <a:off x="496846" y="5156885"/>
            <a:ext cx="97514" cy="1543109"/>
          </a:xfrm>
          <a:prstGeom prst="rect">
            <a:avLst/>
          </a:prstGeom>
          <a:solidFill>
            <a:srgbClr val="DCA6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868679" y="5302601"/>
            <a:ext cx="1845955" cy="3539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B344D"/>
                </a:solidFill>
              </a:defRPr>
            </a:pPr>
            <a:r>
              <a:rPr dirty="0" smtClean="0"/>
              <a:t>ОРГАНІЧНА</a:t>
            </a:r>
            <a:r>
              <a:rPr lang="uk-UA" dirty="0" smtClean="0"/>
              <a:t> ХІМІЯ</a:t>
            </a:r>
            <a:endParaRPr dirty="0"/>
          </a:p>
        </p:txBody>
      </p:sp>
      <p:sp>
        <p:nvSpPr>
          <p:cNvPr id="22" name="TextBox 21"/>
          <p:cNvSpPr txBox="1"/>
          <p:nvPr/>
        </p:nvSpPr>
        <p:spPr>
          <a:xfrm>
            <a:off x="737168" y="5785594"/>
            <a:ext cx="48463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50">
                <a:solidFill>
                  <a:srgbClr val="26303A"/>
                </a:solidFill>
              </a:defRPr>
            </a:pPr>
            <a:r>
              <a:rPr dirty="0" err="1"/>
              <a:t>вуглеводні</a:t>
            </a:r>
            <a:r>
              <a:rPr dirty="0"/>
              <a:t> • </a:t>
            </a:r>
            <a:r>
              <a:rPr dirty="0" err="1"/>
              <a:t>функціональні</a:t>
            </a:r>
            <a:r>
              <a:rPr dirty="0"/>
              <a:t> </a:t>
            </a:r>
            <a:r>
              <a:rPr dirty="0" err="1"/>
              <a:t>групи</a:t>
            </a:r>
            <a:r>
              <a:rPr dirty="0"/>
              <a:t> • </a:t>
            </a:r>
            <a:r>
              <a:rPr dirty="0" err="1"/>
              <a:t>біоорганіка</a:t>
            </a:r>
            <a:endParaRPr dirty="0"/>
          </a:p>
        </p:txBody>
      </p:sp>
      <p:sp>
        <p:nvSpPr>
          <p:cNvPr id="23" name="Rounded Rectangle 14"/>
          <p:cNvSpPr/>
          <p:nvPr/>
        </p:nvSpPr>
        <p:spPr>
          <a:xfrm>
            <a:off x="6163057" y="5166281"/>
            <a:ext cx="5015482" cy="1533713"/>
          </a:xfrm>
          <a:prstGeom prst="round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15"/>
          <p:cNvSpPr/>
          <p:nvPr/>
        </p:nvSpPr>
        <p:spPr>
          <a:xfrm>
            <a:off x="6060747" y="5203900"/>
            <a:ext cx="109728" cy="1496094"/>
          </a:xfrm>
          <a:prstGeom prst="rect">
            <a:avLst/>
          </a:prstGeom>
          <a:solidFill>
            <a:srgbClr val="B949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318915" y="5342136"/>
            <a:ext cx="2182777" cy="3539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B344D"/>
                </a:solidFill>
              </a:defRPr>
            </a:pPr>
            <a:r>
              <a:rPr dirty="0" smtClean="0"/>
              <a:t>ОБЧИСЛЕННЯ</a:t>
            </a:r>
            <a:r>
              <a:rPr lang="uk-UA" dirty="0" smtClean="0"/>
              <a:t> В ХІМІЇ</a:t>
            </a:r>
            <a:endParaRPr dirty="0"/>
          </a:p>
        </p:txBody>
      </p:sp>
      <p:sp>
        <p:nvSpPr>
          <p:cNvPr id="26" name="TextBox 25"/>
          <p:cNvSpPr txBox="1"/>
          <p:nvPr/>
        </p:nvSpPr>
        <p:spPr>
          <a:xfrm>
            <a:off x="6235748" y="5799336"/>
            <a:ext cx="4938018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50">
                <a:solidFill>
                  <a:srgbClr val="26303A"/>
                </a:solidFill>
              </a:defRPr>
            </a:pPr>
            <a:r>
              <a:rPr lang="uk-UA" dirty="0"/>
              <a:t>к</a:t>
            </a:r>
            <a:r>
              <a:rPr lang="uk-UA" dirty="0" smtClean="0"/>
              <a:t>ількість речовини</a:t>
            </a:r>
            <a:r>
              <a:rPr dirty="0" smtClean="0"/>
              <a:t> </a:t>
            </a:r>
            <a:r>
              <a:rPr dirty="0"/>
              <a:t>• </a:t>
            </a:r>
            <a:r>
              <a:rPr dirty="0" err="1"/>
              <a:t>розчини</a:t>
            </a:r>
            <a:r>
              <a:rPr dirty="0"/>
              <a:t> • </a:t>
            </a:r>
            <a:r>
              <a:rPr dirty="0" err="1"/>
              <a:t>гази</a:t>
            </a:r>
            <a:r>
              <a:rPr dirty="0"/>
              <a:t> • </a:t>
            </a:r>
            <a:r>
              <a:rPr lang="uk-UA" dirty="0" smtClean="0"/>
              <a:t>розрахунки за </a:t>
            </a:r>
            <a:r>
              <a:rPr dirty="0" err="1" smtClean="0"/>
              <a:t>рівняння</a:t>
            </a:r>
            <a:r>
              <a:rPr lang="uk-UA" dirty="0" smtClean="0"/>
              <a:t>ми</a:t>
            </a:r>
            <a:r>
              <a:rPr dirty="0" smtClean="0"/>
              <a:t> </a:t>
            </a:r>
            <a:endParaRPr lang="uk-UA" dirty="0" smtClean="0"/>
          </a:p>
          <a:p>
            <a:pPr>
              <a:defRPr sz="1350">
                <a:solidFill>
                  <a:srgbClr val="26303A"/>
                </a:solidFill>
              </a:defRPr>
            </a:pPr>
            <a:r>
              <a:rPr dirty="0" err="1" smtClean="0"/>
              <a:t>реакцій</a:t>
            </a:r>
            <a:endParaRPr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94360" y="2629876"/>
            <a:ext cx="499771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B344D"/>
                </a:solidFill>
              </a:defRPr>
            </a:pPr>
            <a:r>
              <a:rPr lang="ru-RU" dirty="0" err="1" smtClean="0"/>
              <a:t>Зміст</a:t>
            </a:r>
            <a:r>
              <a:rPr lang="ru-RU" dirty="0" smtClean="0"/>
              <a:t> НМТ: </a:t>
            </a:r>
            <a:r>
              <a:rPr lang="ru-RU" dirty="0" err="1" smtClean="0"/>
              <a:t>чотири</a:t>
            </a:r>
            <a:r>
              <a:rPr lang="ru-RU" dirty="0" smtClean="0"/>
              <a:t> </a:t>
            </a:r>
            <a:r>
              <a:rPr lang="ru-RU" dirty="0" err="1" smtClean="0"/>
              <a:t>великі</a:t>
            </a:r>
            <a:r>
              <a:rPr lang="ru-RU" dirty="0" smtClean="0"/>
              <a:t> блоки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5379934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B344D"/>
                </a:solidFill>
              </a:defRPr>
            </a:pPr>
            <a:r>
              <a:rPr dirty="0" err="1" smtClean="0"/>
              <a:t>Які</a:t>
            </a:r>
            <a:r>
              <a:rPr dirty="0" smtClean="0"/>
              <a:t> </a:t>
            </a:r>
            <a:r>
              <a:rPr dirty="0" err="1"/>
              <a:t>вміння</a:t>
            </a:r>
            <a:r>
              <a:rPr dirty="0"/>
              <a:t> </a:t>
            </a:r>
            <a:r>
              <a:rPr dirty="0" err="1"/>
              <a:t>потрібно</a:t>
            </a:r>
            <a:r>
              <a:rPr dirty="0"/>
              <a:t> </a:t>
            </a:r>
            <a:r>
              <a:rPr dirty="0" err="1"/>
              <a:t>відновлювати</a:t>
            </a:r>
            <a:endParaRPr dirty="0"/>
          </a:p>
        </p:txBody>
      </p:sp>
      <p:sp>
        <p:nvSpPr>
          <p:cNvPr id="3" name="Rounded Rectangle 2"/>
          <p:cNvSpPr/>
          <p:nvPr/>
        </p:nvSpPr>
        <p:spPr>
          <a:xfrm>
            <a:off x="594360" y="1828800"/>
            <a:ext cx="2423160" cy="2377440"/>
          </a:xfrm>
          <a:prstGeom prst="roundRect">
            <a:avLst/>
          </a:prstGeom>
          <a:solidFill>
            <a:srgbClr val="306F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11820" y="2103120"/>
            <a:ext cx="2397388" cy="8771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900" b="1">
                <a:solidFill>
                  <a:srgbClr val="FFFFFF"/>
                </a:solidFill>
              </a:defRPr>
            </a:pPr>
            <a:r>
              <a:rPr dirty="0" err="1" smtClean="0"/>
              <a:t>Відтворення</a:t>
            </a:r>
            <a:r>
              <a:rPr lang="uk-UA" dirty="0" smtClean="0"/>
              <a:t> та </a:t>
            </a:r>
          </a:p>
          <a:p>
            <a:pPr algn="ctr">
              <a:defRPr sz="1900" b="1">
                <a:solidFill>
                  <a:srgbClr val="FFFFFF"/>
                </a:solidFill>
              </a:defRPr>
            </a:pPr>
            <a:r>
              <a:rPr lang="uk-UA" dirty="0" smtClean="0"/>
              <a:t>розпізнавання</a:t>
            </a:r>
            <a:endParaRPr dirty="0"/>
          </a:p>
          <a:p>
            <a:pPr algn="ctr">
              <a:defRPr sz="1300">
                <a:solidFill>
                  <a:srgbClr val="FFFFFF"/>
                </a:solidFill>
              </a:defRPr>
            </a:pPr>
            <a:r>
              <a:rPr dirty="0" err="1"/>
              <a:t>знати</a:t>
            </a:r>
            <a:r>
              <a:rPr dirty="0"/>
              <a:t> • </a:t>
            </a:r>
            <a:r>
              <a:rPr dirty="0" err="1"/>
              <a:t>розпізнати</a:t>
            </a:r>
            <a:r>
              <a:rPr dirty="0"/>
              <a:t> • </a:t>
            </a:r>
            <a:r>
              <a:rPr dirty="0" err="1"/>
              <a:t>визначити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3474720" y="1828800"/>
            <a:ext cx="2423160" cy="2377440"/>
          </a:xfrm>
          <a:prstGeom prst="roundRect">
            <a:avLst/>
          </a:prstGeom>
          <a:solidFill>
            <a:srgbClr val="308B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560820" y="2103120"/>
            <a:ext cx="2260106" cy="7848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900" b="1">
                <a:solidFill>
                  <a:srgbClr val="FFFFFF"/>
                </a:solidFill>
              </a:defRPr>
            </a:pPr>
            <a:r>
              <a:rPr dirty="0" err="1" smtClean="0"/>
              <a:t>Застосування</a:t>
            </a:r>
            <a:r>
              <a:rPr lang="uk-UA" dirty="0" smtClean="0"/>
              <a:t> знань</a:t>
            </a:r>
            <a:endParaRPr dirty="0"/>
          </a:p>
          <a:p>
            <a:pPr marL="285750" indent="-285750" algn="ctr">
              <a:buFont typeface="Arial" panose="020B0604020202020204" pitchFamily="34" charset="0"/>
              <a:buChar char="•"/>
              <a:defRPr sz="1300">
                <a:solidFill>
                  <a:srgbClr val="FFFFFF"/>
                </a:solidFill>
              </a:defRPr>
            </a:pPr>
            <a:r>
              <a:rPr dirty="0" err="1"/>
              <a:t>використати</a:t>
            </a:r>
            <a:r>
              <a:rPr dirty="0"/>
              <a:t> </a:t>
            </a:r>
            <a:r>
              <a:rPr dirty="0" err="1"/>
              <a:t>правило</a:t>
            </a:r>
            <a:r>
              <a:rPr dirty="0"/>
              <a:t> </a:t>
            </a:r>
            <a:endParaRPr lang="ru-RU" dirty="0" smtClean="0"/>
          </a:p>
          <a:p>
            <a:pPr marL="285750" indent="-285750" algn="ctr">
              <a:buFont typeface="Arial" panose="020B0604020202020204" pitchFamily="34" charset="0"/>
              <a:buChar char="•"/>
              <a:defRPr sz="1300">
                <a:solidFill>
                  <a:srgbClr val="FFFFFF"/>
                </a:solidFill>
              </a:defRPr>
            </a:pPr>
            <a:r>
              <a:rPr dirty="0" err="1" smtClean="0"/>
              <a:t>скласти</a:t>
            </a:r>
            <a:r>
              <a:rPr dirty="0" smtClean="0"/>
              <a:t> </a:t>
            </a:r>
            <a:r>
              <a:rPr dirty="0" err="1" smtClean="0"/>
              <a:t>рівняння</a:t>
            </a:r>
            <a:r>
              <a:rPr lang="uk-UA" dirty="0" smtClean="0"/>
              <a:t> реакції</a:t>
            </a:r>
            <a:endParaRPr dirty="0"/>
          </a:p>
        </p:txBody>
      </p:sp>
      <p:sp>
        <p:nvSpPr>
          <p:cNvPr id="7" name="Rounded Rectangle 6"/>
          <p:cNvSpPr/>
          <p:nvPr/>
        </p:nvSpPr>
        <p:spPr>
          <a:xfrm>
            <a:off x="6355080" y="1828800"/>
            <a:ext cx="2423160" cy="2377440"/>
          </a:xfrm>
          <a:prstGeom prst="roundRect">
            <a:avLst/>
          </a:prstGeom>
          <a:solidFill>
            <a:srgbClr val="DCA6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727893" y="2103120"/>
            <a:ext cx="1686679" cy="98488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900" b="1">
                <a:solidFill>
                  <a:srgbClr val="FFFFFF"/>
                </a:solidFill>
              </a:defRPr>
            </a:pPr>
            <a:r>
              <a:rPr dirty="0" err="1"/>
              <a:t>Аналіз</a:t>
            </a:r>
            <a:endParaRPr dirty="0"/>
          </a:p>
          <a:p>
            <a:pPr marL="285750" indent="-285750" algn="ctr">
              <a:buFont typeface="Arial" panose="020B0604020202020204" pitchFamily="34" charset="0"/>
              <a:buChar char="•"/>
              <a:defRPr sz="1300">
                <a:solidFill>
                  <a:srgbClr val="FFFFFF"/>
                </a:solidFill>
              </a:defRPr>
            </a:pPr>
            <a:r>
              <a:rPr dirty="0" err="1"/>
              <a:t>порівняти</a:t>
            </a:r>
            <a:r>
              <a:rPr dirty="0"/>
              <a:t> </a:t>
            </a:r>
            <a:endParaRPr lang="ru-RU" dirty="0" smtClean="0"/>
          </a:p>
          <a:p>
            <a:pPr algn="ctr">
              <a:defRPr sz="1300">
                <a:solidFill>
                  <a:srgbClr val="FFFFFF"/>
                </a:solidFill>
              </a:defRPr>
            </a:pPr>
            <a:r>
              <a:rPr dirty="0" smtClean="0"/>
              <a:t>• </a:t>
            </a:r>
            <a:r>
              <a:rPr dirty="0" err="1"/>
              <a:t>встановити</a:t>
            </a:r>
            <a:r>
              <a:rPr dirty="0"/>
              <a:t> </a:t>
            </a:r>
            <a:r>
              <a:rPr dirty="0" err="1"/>
              <a:t>зв’язок</a:t>
            </a:r>
            <a:r>
              <a:rPr dirty="0"/>
              <a:t> </a:t>
            </a:r>
            <a:endParaRPr lang="ru-RU" dirty="0" smtClean="0"/>
          </a:p>
          <a:p>
            <a:pPr algn="ctr">
              <a:defRPr sz="1300">
                <a:solidFill>
                  <a:srgbClr val="FFFFFF"/>
                </a:solidFill>
              </a:defRPr>
            </a:pPr>
            <a:r>
              <a:rPr dirty="0" smtClean="0"/>
              <a:t>• </a:t>
            </a:r>
            <a:r>
              <a:rPr dirty="0" err="1"/>
              <a:t>спрогнозувати</a:t>
            </a:r>
            <a:endParaRPr dirty="0"/>
          </a:p>
        </p:txBody>
      </p:sp>
      <p:sp>
        <p:nvSpPr>
          <p:cNvPr id="9" name="Rounded Rectangle 8"/>
          <p:cNvSpPr/>
          <p:nvPr/>
        </p:nvSpPr>
        <p:spPr>
          <a:xfrm>
            <a:off x="9235440" y="1828800"/>
            <a:ext cx="2423160" cy="2377440"/>
          </a:xfrm>
          <a:prstGeom prst="roundRect">
            <a:avLst/>
          </a:prstGeom>
          <a:solidFill>
            <a:srgbClr val="B949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9186732" y="2103120"/>
            <a:ext cx="2529731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900" b="1">
                <a:solidFill>
                  <a:srgbClr val="FFFFFF"/>
                </a:solidFill>
              </a:defRPr>
            </a:pPr>
            <a:r>
              <a:rPr dirty="0" err="1" smtClean="0"/>
              <a:t>Самостійність</a:t>
            </a:r>
            <a:r>
              <a:rPr lang="uk-UA" dirty="0" smtClean="0"/>
              <a:t> </a:t>
            </a:r>
          </a:p>
          <a:p>
            <a:pPr algn="ctr">
              <a:defRPr sz="1900" b="1">
                <a:solidFill>
                  <a:srgbClr val="FFFFFF"/>
                </a:solidFill>
              </a:defRPr>
            </a:pPr>
            <a:r>
              <a:rPr lang="uk-UA" dirty="0" smtClean="0"/>
              <a:t>(розрахункові уміння)</a:t>
            </a:r>
            <a:endParaRPr dirty="0"/>
          </a:p>
          <a:p>
            <a:pPr marL="285750" indent="-285750" algn="ctr">
              <a:buFont typeface="Arial" panose="020B0604020202020204" pitchFamily="34" charset="0"/>
              <a:buChar char="•"/>
              <a:defRPr sz="1300">
                <a:solidFill>
                  <a:srgbClr val="FFFFFF"/>
                </a:solidFill>
              </a:defRPr>
            </a:pPr>
            <a:r>
              <a:rPr dirty="0" err="1"/>
              <a:t>обрати</a:t>
            </a:r>
            <a:r>
              <a:rPr dirty="0"/>
              <a:t> </a:t>
            </a:r>
            <a:r>
              <a:rPr dirty="0" err="1"/>
              <a:t>алгоритм</a:t>
            </a:r>
            <a:r>
              <a:rPr dirty="0"/>
              <a:t> </a:t>
            </a:r>
            <a:endParaRPr lang="ru-RU" dirty="0" smtClean="0"/>
          </a:p>
          <a:p>
            <a:pPr algn="ctr">
              <a:defRPr sz="1300">
                <a:solidFill>
                  <a:srgbClr val="FFFFFF"/>
                </a:solidFill>
              </a:defRPr>
            </a:pPr>
            <a:r>
              <a:rPr dirty="0" smtClean="0"/>
              <a:t>• </a:t>
            </a:r>
            <a:r>
              <a:rPr dirty="0" err="1"/>
              <a:t>перевірити</a:t>
            </a:r>
            <a:r>
              <a:rPr dirty="0"/>
              <a:t> </a:t>
            </a:r>
            <a:r>
              <a:rPr dirty="0" err="1"/>
              <a:t>результат</a:t>
            </a:r>
            <a:endParaRPr dirty="0"/>
          </a:p>
        </p:txBody>
      </p:sp>
      <p:sp>
        <p:nvSpPr>
          <p:cNvPr id="11" name="TextBox 10"/>
          <p:cNvSpPr txBox="1"/>
          <p:nvPr/>
        </p:nvSpPr>
        <p:spPr>
          <a:xfrm>
            <a:off x="2926080" y="2743200"/>
            <a:ext cx="3657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B344D"/>
                </a:solidFill>
              </a:defRPr>
            </a:pPr>
            <a:r>
              <a:t>→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06440" y="2743200"/>
            <a:ext cx="3657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B344D"/>
                </a:solidFill>
              </a:defRPr>
            </a:pPr>
            <a:r>
              <a:t>→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86800" y="2743200"/>
            <a:ext cx="3657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B344D"/>
                </a:solidFill>
              </a:defRPr>
            </a:pPr>
            <a:r>
              <a:t>→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1767580" cy="1308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B344D"/>
                </a:solidFill>
              </a:defRPr>
            </a:pPr>
            <a:r>
              <a:rPr lang="uk-UA" sz="2800" dirty="0" smtClean="0"/>
              <a:t>Методичний висновок із аналізу НМТ</a:t>
            </a:r>
          </a:p>
          <a:p>
            <a:pPr>
              <a:defRPr sz="2700" b="1">
                <a:solidFill>
                  <a:srgbClr val="1B344D"/>
                </a:solidFill>
              </a:defRPr>
            </a:pPr>
            <a:r>
              <a:rPr lang="uk-UA" sz="2400" dirty="0" smtClean="0"/>
              <a:t>Для</a:t>
            </a:r>
            <a:r>
              <a:rPr lang="uk-UA" dirty="0" smtClean="0"/>
              <a:t> </a:t>
            </a:r>
            <a:r>
              <a:rPr lang="uk-UA" sz="2400" dirty="0" smtClean="0"/>
              <a:t>надолуження освітніх втрат недостатньо організувати повторення теми за темою,</a:t>
            </a:r>
          </a:p>
          <a:p>
            <a:pPr>
              <a:defRPr sz="2700" b="1">
                <a:solidFill>
                  <a:srgbClr val="1B344D"/>
                </a:solidFill>
              </a:defRPr>
            </a:pPr>
            <a:r>
              <a:rPr lang="uk-UA" sz="2400" dirty="0" smtClean="0"/>
              <a:t> доцільно перейти до моделі:</a:t>
            </a:r>
            <a:endParaRPr sz="2400" dirty="0"/>
          </a:p>
        </p:txBody>
      </p:sp>
      <p:sp>
        <p:nvSpPr>
          <p:cNvPr id="3" name="Rounded Rectangle 2"/>
          <p:cNvSpPr/>
          <p:nvPr/>
        </p:nvSpPr>
        <p:spPr>
          <a:xfrm>
            <a:off x="502920" y="1828800"/>
            <a:ext cx="2468880" cy="2194560"/>
          </a:xfrm>
          <a:prstGeom prst="roundRect">
            <a:avLst/>
          </a:prstGeom>
          <a:solidFill>
            <a:srgbClr val="306F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40080" y="2148840"/>
            <a:ext cx="2194560" cy="1554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1. ДІАГНОСТИКА</a:t>
            </a:r>
          </a:p>
          <a:p>
            <a:pPr algn="ctr">
              <a:defRPr sz="1300">
                <a:solidFill>
                  <a:srgbClr val="FFFFFF"/>
                </a:solidFill>
              </a:defRPr>
            </a:pPr>
            <a:r>
              <a:t>коротка стартова робота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383280" y="1828800"/>
            <a:ext cx="2468880" cy="2194560"/>
          </a:xfrm>
          <a:prstGeom prst="roundRect">
            <a:avLst/>
          </a:prstGeom>
          <a:solidFill>
            <a:srgbClr val="308B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520440" y="2148840"/>
            <a:ext cx="2194560" cy="1554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2. АНАЛІЗ</a:t>
            </a:r>
          </a:p>
          <a:p>
            <a:pPr algn="ctr">
              <a:defRPr sz="1300">
                <a:solidFill>
                  <a:srgbClr val="FFFFFF"/>
                </a:solidFill>
              </a:defRPr>
            </a:pPr>
            <a:r>
              <a:t>яка саме прогалина?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828800"/>
            <a:ext cx="2468880" cy="2194560"/>
          </a:xfrm>
          <a:prstGeom prst="roundRect">
            <a:avLst/>
          </a:prstGeom>
          <a:solidFill>
            <a:srgbClr val="DCA6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400800" y="2148840"/>
            <a:ext cx="2194560" cy="1554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3. ВІДНОВЛЕННЯ</a:t>
            </a:r>
          </a:p>
          <a:p>
            <a:pPr algn="ctr">
              <a:defRPr sz="1300">
                <a:solidFill>
                  <a:srgbClr val="FFFFFF"/>
                </a:solidFill>
              </a:defRPr>
            </a:pPr>
            <a:r>
              <a:t>мікропояснення + опора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44000" y="1828800"/>
            <a:ext cx="2468880" cy="2194560"/>
          </a:xfrm>
          <a:prstGeom prst="roundRect">
            <a:avLst/>
          </a:prstGeom>
          <a:solidFill>
            <a:srgbClr val="B949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9281160" y="2148840"/>
            <a:ext cx="2194560" cy="1554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4. ТРЕНУВАННЯ</a:t>
            </a:r>
          </a:p>
          <a:p>
            <a:pPr algn="ctr">
              <a:defRPr sz="1300">
                <a:solidFill>
                  <a:srgbClr val="FFFFFF"/>
                </a:solidFill>
              </a:defRPr>
            </a:pPr>
            <a:r>
              <a:t>застосування + помилки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4450411"/>
            <a:ext cx="102412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700">
                <a:solidFill>
                  <a:srgbClr val="26303A"/>
                </a:solidFill>
              </a:defRPr>
            </a:pPr>
            <a:r>
              <a:t>• Фіксуємо не лише бал: «знає» • «частково знає» • «не знає» • «знає, але не застосовує».</a:t>
            </a:r>
          </a:p>
        </p:txBody>
      </p:sp>
      <p:sp>
        <p:nvSpPr>
          <p:cNvPr id="12" name="Rounded Rectangle 2"/>
          <p:cNvSpPr/>
          <p:nvPr/>
        </p:nvSpPr>
        <p:spPr>
          <a:xfrm>
            <a:off x="640080" y="5138530"/>
            <a:ext cx="2468880" cy="1200647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dirty="0" smtClean="0"/>
              <a:t>    </a:t>
            </a:r>
            <a:r>
              <a:rPr lang="uk-UA" dirty="0" smtClean="0">
                <a:solidFill>
                  <a:schemeClr val="tx1"/>
                </a:solidFill>
              </a:rPr>
              <a:t>Репродуктивний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   рівень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3" name="Rounded Rectangle 4"/>
          <p:cNvSpPr/>
          <p:nvPr/>
        </p:nvSpPr>
        <p:spPr>
          <a:xfrm>
            <a:off x="4892040" y="5183588"/>
            <a:ext cx="2468880" cy="1185407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Рівень застосування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4" name="Rounded Rectangle 8"/>
          <p:cNvSpPr/>
          <p:nvPr/>
        </p:nvSpPr>
        <p:spPr>
          <a:xfrm>
            <a:off x="9006840" y="5156420"/>
            <a:ext cx="2468880" cy="1182757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dirty="0" smtClean="0"/>
              <a:t>      </a:t>
            </a:r>
            <a:r>
              <a:rPr lang="uk-UA" dirty="0" smtClean="0">
                <a:solidFill>
                  <a:schemeClr val="tx1"/>
                </a:solidFill>
              </a:rPr>
              <a:t>Рівень аналізу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3200400" y="5738853"/>
            <a:ext cx="1417320" cy="17493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7483171" y="5776291"/>
            <a:ext cx="1401418" cy="17493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7237366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B344D"/>
                </a:solidFill>
              </a:defRPr>
            </a:pPr>
            <a:r>
              <a:rPr dirty="0" err="1" smtClean="0"/>
              <a:t>Олімпіада</a:t>
            </a:r>
            <a:r>
              <a:rPr dirty="0"/>
              <a:t>: </a:t>
            </a:r>
            <a:r>
              <a:rPr dirty="0" err="1"/>
              <a:t>інший</a:t>
            </a:r>
            <a:r>
              <a:rPr dirty="0"/>
              <a:t> </a:t>
            </a:r>
            <a:r>
              <a:rPr dirty="0" err="1"/>
              <a:t>рівень</a:t>
            </a:r>
            <a:r>
              <a:rPr dirty="0"/>
              <a:t> </a:t>
            </a:r>
            <a:r>
              <a:rPr dirty="0" err="1"/>
              <a:t>хімічного</a:t>
            </a:r>
            <a:r>
              <a:rPr dirty="0"/>
              <a:t> </a:t>
            </a:r>
            <a:r>
              <a:rPr dirty="0" err="1"/>
              <a:t>мислення</a:t>
            </a:r>
            <a:endParaRPr dirty="0"/>
          </a:p>
        </p:txBody>
      </p:sp>
      <p:sp>
        <p:nvSpPr>
          <p:cNvPr id="3" name="Rounded Rectangle 2"/>
          <p:cNvSpPr/>
          <p:nvPr/>
        </p:nvSpPr>
        <p:spPr>
          <a:xfrm>
            <a:off x="731520" y="1371600"/>
            <a:ext cx="512064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31520" y="1371600"/>
            <a:ext cx="109728" cy="1920240"/>
          </a:xfrm>
          <a:prstGeom prst="rect">
            <a:avLst/>
          </a:prstGeom>
          <a:solidFill>
            <a:srgbClr val="306F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987552" y="1554480"/>
            <a:ext cx="4709159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B344D"/>
                </a:solidFill>
              </a:defRPr>
            </a:pPr>
            <a:r>
              <a:t>НМТ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87552" y="2084832"/>
            <a:ext cx="4709159" cy="1051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50">
                <a:solidFill>
                  <a:srgbClr val="26303A"/>
                </a:solidFill>
              </a:defRPr>
            </a:pPr>
            <a:r>
              <a:t>Стандартизоване вимірювання програмових знань та вмінь.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309360" y="1371600"/>
            <a:ext cx="512064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309360" y="1371600"/>
            <a:ext cx="109728" cy="1920240"/>
          </a:xfrm>
          <a:prstGeom prst="rect">
            <a:avLst/>
          </a:prstGeom>
          <a:solidFill>
            <a:srgbClr val="DCA6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565392" y="1554480"/>
            <a:ext cx="1177245" cy="3539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B344D"/>
                </a:solidFill>
              </a:defRPr>
            </a:pPr>
            <a:r>
              <a:rPr lang="ru-RU" dirty="0"/>
              <a:t>О</a:t>
            </a:r>
            <a:r>
              <a:rPr dirty="0" err="1" smtClean="0"/>
              <a:t>лімпіади</a:t>
            </a:r>
            <a:endParaRPr dirty="0"/>
          </a:p>
        </p:txBody>
      </p:sp>
      <p:sp>
        <p:nvSpPr>
          <p:cNvPr id="10" name="TextBox 9"/>
          <p:cNvSpPr txBox="1"/>
          <p:nvPr/>
        </p:nvSpPr>
        <p:spPr>
          <a:xfrm>
            <a:off x="6565392" y="2084832"/>
            <a:ext cx="4853765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50">
                <a:solidFill>
                  <a:srgbClr val="26303A"/>
                </a:solidFill>
              </a:defRPr>
            </a:pPr>
            <a:r>
              <a:rPr dirty="0" err="1"/>
              <a:t>Глибина</a:t>
            </a:r>
            <a:r>
              <a:rPr dirty="0"/>
              <a:t> </a:t>
            </a:r>
            <a:r>
              <a:rPr dirty="0" err="1"/>
              <a:t>розуміння</a:t>
            </a:r>
            <a:r>
              <a:rPr dirty="0"/>
              <a:t>, </a:t>
            </a:r>
            <a:r>
              <a:rPr dirty="0" err="1"/>
              <a:t>логіка</a:t>
            </a:r>
            <a:r>
              <a:rPr dirty="0"/>
              <a:t>, </a:t>
            </a:r>
            <a:r>
              <a:rPr dirty="0" err="1"/>
              <a:t>нестандартність</a:t>
            </a:r>
            <a:r>
              <a:rPr dirty="0"/>
              <a:t>, </a:t>
            </a:r>
            <a:r>
              <a:rPr dirty="0" err="1"/>
              <a:t>самостійний</a:t>
            </a:r>
            <a:r>
              <a:rPr dirty="0"/>
              <a:t> </a:t>
            </a:r>
            <a:r>
              <a:rPr dirty="0" err="1"/>
              <a:t>вибір</a:t>
            </a:r>
            <a:r>
              <a:rPr dirty="0"/>
              <a:t> </a:t>
            </a:r>
            <a:endParaRPr lang="ru-RU" dirty="0" smtClean="0"/>
          </a:p>
          <a:p>
            <a:pPr>
              <a:defRPr sz="1350">
                <a:solidFill>
                  <a:srgbClr val="26303A"/>
                </a:solidFill>
              </a:defRPr>
            </a:pPr>
            <a:r>
              <a:rPr dirty="0" err="1" smtClean="0"/>
              <a:t>шляху</a:t>
            </a:r>
            <a:r>
              <a:rPr dirty="0"/>
              <a:t>.</a:t>
            </a:r>
          </a:p>
        </p:txBody>
      </p:sp>
      <p:sp>
        <p:nvSpPr>
          <p:cNvPr id="11" name="Chevron 10"/>
          <p:cNvSpPr/>
          <p:nvPr/>
        </p:nvSpPr>
        <p:spPr>
          <a:xfrm>
            <a:off x="4526280" y="3703320"/>
            <a:ext cx="3108960" cy="914400"/>
          </a:xfrm>
          <a:prstGeom prst="chevron">
            <a:avLst/>
          </a:prstGeom>
          <a:solidFill>
            <a:srgbClr val="308B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754880" y="3867912"/>
            <a:ext cx="265176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ХІМІЧНЕ МИСЛЕННЯ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" y="4892040"/>
            <a:ext cx="1014984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700">
                <a:solidFill>
                  <a:srgbClr val="26303A"/>
                </a:solidFill>
              </a:defRPr>
            </a:pPr>
            <a:r>
              <a:rPr dirty="0"/>
              <a:t>• </a:t>
            </a:r>
            <a:r>
              <a:rPr dirty="0" err="1"/>
              <a:t>Олімпіадні</a:t>
            </a:r>
            <a:r>
              <a:rPr dirty="0"/>
              <a:t> </a:t>
            </a:r>
            <a:r>
              <a:rPr dirty="0" err="1"/>
              <a:t>завдання</a:t>
            </a:r>
            <a:r>
              <a:rPr dirty="0"/>
              <a:t> </a:t>
            </a:r>
            <a:r>
              <a:rPr dirty="0" err="1"/>
              <a:t>корисні</a:t>
            </a:r>
            <a:r>
              <a:rPr dirty="0"/>
              <a:t> </a:t>
            </a:r>
            <a:r>
              <a:rPr dirty="0" err="1"/>
              <a:t>як</a:t>
            </a:r>
            <a:r>
              <a:rPr dirty="0"/>
              <a:t> </a:t>
            </a:r>
            <a:r>
              <a:rPr dirty="0" err="1"/>
              <a:t>інструмент</a:t>
            </a:r>
            <a:r>
              <a:rPr dirty="0"/>
              <a:t> </a:t>
            </a:r>
            <a:r>
              <a:rPr dirty="0" err="1"/>
              <a:t>поглиблення</a:t>
            </a:r>
            <a:r>
              <a:rPr dirty="0"/>
              <a:t>, </a:t>
            </a:r>
            <a:r>
              <a:rPr dirty="0" err="1"/>
              <a:t>але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замінюють</a:t>
            </a:r>
            <a:r>
              <a:rPr dirty="0"/>
              <a:t> </a:t>
            </a:r>
            <a:r>
              <a:rPr dirty="0" err="1"/>
              <a:t>відновлення</a:t>
            </a:r>
            <a:r>
              <a:rPr dirty="0"/>
              <a:t> </a:t>
            </a:r>
            <a:r>
              <a:rPr dirty="0" err="1" smtClean="0"/>
              <a:t>бази</a:t>
            </a:r>
            <a:r>
              <a:rPr lang="ru-RU" dirty="0" smtClean="0"/>
              <a:t> </a:t>
            </a:r>
            <a:r>
              <a:rPr lang="ru-RU" dirty="0" err="1" smtClean="0"/>
              <a:t>знань</a:t>
            </a:r>
            <a:r>
              <a:rPr dirty="0" smtClean="0"/>
              <a:t>.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7776039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B344D"/>
                </a:solidFill>
              </a:defRPr>
            </a:pPr>
            <a:r>
              <a:rPr dirty="0" smtClean="0"/>
              <a:t>НМТ </a:t>
            </a:r>
            <a:r>
              <a:rPr dirty="0"/>
              <a:t>+ </a:t>
            </a:r>
            <a:r>
              <a:rPr dirty="0" err="1"/>
              <a:t>олімпіада</a:t>
            </a:r>
            <a:r>
              <a:rPr dirty="0"/>
              <a:t>: </a:t>
            </a:r>
            <a:r>
              <a:rPr dirty="0" err="1"/>
              <a:t>спільне</a:t>
            </a:r>
            <a:r>
              <a:rPr dirty="0"/>
              <a:t> </a:t>
            </a:r>
            <a:r>
              <a:rPr dirty="0" err="1"/>
              <a:t>поле</a:t>
            </a:r>
            <a:r>
              <a:rPr dirty="0"/>
              <a:t> </a:t>
            </a:r>
            <a:r>
              <a:rPr dirty="0" err="1"/>
              <a:t>компетентностей</a:t>
            </a:r>
            <a:endParaRPr dirty="0"/>
          </a:p>
        </p:txBody>
      </p:sp>
      <p:sp>
        <p:nvSpPr>
          <p:cNvPr id="3" name="Rectangle 2"/>
          <p:cNvSpPr/>
          <p:nvPr/>
        </p:nvSpPr>
        <p:spPr>
          <a:xfrm>
            <a:off x="731520" y="1280160"/>
            <a:ext cx="4572000" cy="594360"/>
          </a:xfrm>
          <a:prstGeom prst="rect">
            <a:avLst/>
          </a:prstGeom>
          <a:solidFill>
            <a:srgbClr val="1B34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4389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t>Уміння</a:t>
            </a:r>
          </a:p>
        </p:txBody>
      </p:sp>
      <p:sp>
        <p:nvSpPr>
          <p:cNvPr id="5" name="Rectangle 4"/>
          <p:cNvSpPr/>
          <p:nvPr/>
        </p:nvSpPr>
        <p:spPr>
          <a:xfrm>
            <a:off x="5577840" y="1280160"/>
            <a:ext cx="2286000" cy="594360"/>
          </a:xfrm>
          <a:prstGeom prst="rect">
            <a:avLst/>
          </a:prstGeom>
          <a:solidFill>
            <a:srgbClr val="1B34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669279" y="1417320"/>
            <a:ext cx="2103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t>НМТ</a:t>
            </a:r>
          </a:p>
        </p:txBody>
      </p:sp>
      <p:sp>
        <p:nvSpPr>
          <p:cNvPr id="7" name="Rectangle 6"/>
          <p:cNvSpPr/>
          <p:nvPr/>
        </p:nvSpPr>
        <p:spPr>
          <a:xfrm>
            <a:off x="8229600" y="1280160"/>
            <a:ext cx="3200400" cy="594360"/>
          </a:xfrm>
          <a:prstGeom prst="rect">
            <a:avLst/>
          </a:prstGeom>
          <a:solidFill>
            <a:srgbClr val="1B34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321040" y="1417320"/>
            <a:ext cx="3017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t>Олімпіада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" y="1874519"/>
            <a:ext cx="45720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22960" y="2002536"/>
            <a:ext cx="4389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26303A"/>
                </a:solidFill>
              </a:defRPr>
            </a:pPr>
            <a:r>
              <a:t>Базові поняття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577840" y="1874519"/>
            <a:ext cx="22860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669279" y="2002536"/>
            <a:ext cx="2103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26303A"/>
                </a:solidFill>
              </a:defRPr>
            </a:pPr>
            <a:r>
              <a:t>✓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229600" y="1874519"/>
            <a:ext cx="32004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321040" y="2002536"/>
            <a:ext cx="3017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26303A"/>
                </a:solidFill>
              </a:defRPr>
            </a:pPr>
            <a:r>
              <a:t>✓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31520" y="2532887"/>
            <a:ext cx="45720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22960" y="2660903"/>
            <a:ext cx="4389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26303A"/>
                </a:solidFill>
              </a:defRPr>
            </a:pPr>
            <a:r>
              <a:t>Рівняння реакцій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577840" y="2532887"/>
            <a:ext cx="22860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669279" y="2660903"/>
            <a:ext cx="2103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26303A"/>
                </a:solidFill>
              </a:defRPr>
            </a:pPr>
            <a:r>
              <a:t>✓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229600" y="2532887"/>
            <a:ext cx="32004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321040" y="2660903"/>
            <a:ext cx="3017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26303A"/>
                </a:solidFill>
              </a:defRPr>
            </a:pPr>
            <a:r>
              <a:t>✓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31520" y="3191256"/>
            <a:ext cx="45720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822960" y="3319272"/>
            <a:ext cx="4389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26303A"/>
                </a:solidFill>
              </a:defRPr>
            </a:pPr>
            <a:r>
              <a:t>Розрахунки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77840" y="3191256"/>
            <a:ext cx="22860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5669279" y="3319272"/>
            <a:ext cx="2103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26303A"/>
                </a:solidFill>
              </a:defRPr>
            </a:pPr>
            <a:r>
              <a:t>✓✓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229600" y="3191256"/>
            <a:ext cx="32004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8321040" y="3319272"/>
            <a:ext cx="3017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26303A"/>
                </a:solidFill>
              </a:defRPr>
            </a:pPr>
            <a:r>
              <a:t>✓✓✓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31520" y="3849624"/>
            <a:ext cx="45720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822960" y="3977639"/>
            <a:ext cx="4389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26303A"/>
                </a:solidFill>
              </a:defRPr>
            </a:pPr>
            <a:r>
              <a:t>Аналіз і логіка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577840" y="3849624"/>
            <a:ext cx="22860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5669279" y="3977639"/>
            <a:ext cx="2103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26303A"/>
                </a:solidFill>
              </a:defRPr>
            </a:pPr>
            <a:r>
              <a:t>✓✓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229600" y="3849624"/>
            <a:ext cx="32004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8321040" y="3977639"/>
            <a:ext cx="3017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26303A"/>
                </a:solidFill>
              </a:defRPr>
            </a:pPr>
            <a:r>
              <a:t>✓✓✓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31520" y="4507992"/>
            <a:ext cx="45720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822960" y="4636007"/>
            <a:ext cx="4389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26303A"/>
                </a:solidFill>
              </a:defRPr>
            </a:pPr>
            <a:r>
              <a:t>Нестандартність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577840" y="4507992"/>
            <a:ext cx="22860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5669279" y="4636007"/>
            <a:ext cx="2103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26303A"/>
                </a:solidFill>
              </a:defRPr>
            </a:pPr>
            <a:r>
              <a:t>✓</a:t>
            </a:r>
          </a:p>
        </p:txBody>
      </p:sp>
      <p:sp>
        <p:nvSpPr>
          <p:cNvPr id="37" name="Rectangle 36"/>
          <p:cNvSpPr/>
          <p:nvPr/>
        </p:nvSpPr>
        <p:spPr>
          <a:xfrm>
            <a:off x="8229600" y="4507992"/>
            <a:ext cx="32004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8321040" y="4636007"/>
            <a:ext cx="3017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26303A"/>
                </a:solidFill>
              </a:defRPr>
            </a:pPr>
            <a:r>
              <a:t>✓✓✓</a:t>
            </a:r>
          </a:p>
        </p:txBody>
      </p:sp>
      <p:sp>
        <p:nvSpPr>
          <p:cNvPr id="39" name="Rectangle 38"/>
          <p:cNvSpPr/>
          <p:nvPr/>
        </p:nvSpPr>
        <p:spPr>
          <a:xfrm>
            <a:off x="731520" y="5166359"/>
            <a:ext cx="45720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822960" y="5294375"/>
            <a:ext cx="4389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26303A"/>
                </a:solidFill>
              </a:defRPr>
            </a:pPr>
            <a:r>
              <a:t>Експериментальні уміння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577840" y="5166359"/>
            <a:ext cx="22860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5669279" y="5294375"/>
            <a:ext cx="2103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26303A"/>
                </a:solidFill>
              </a:defRPr>
            </a:pPr>
            <a:r>
              <a:t>опосередковано</a:t>
            </a:r>
          </a:p>
        </p:txBody>
      </p:sp>
      <p:sp>
        <p:nvSpPr>
          <p:cNvPr id="43" name="Rectangle 42"/>
          <p:cNvSpPr/>
          <p:nvPr/>
        </p:nvSpPr>
        <p:spPr>
          <a:xfrm>
            <a:off x="8229600" y="5166359"/>
            <a:ext cx="3200400" cy="594360"/>
          </a:xfrm>
          <a:prstGeom prst="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8321040" y="5294375"/>
            <a:ext cx="3017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26303A"/>
                </a:solidFill>
              </a:defRPr>
            </a:pPr>
            <a:r>
              <a:t>✓✓✓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1200" y="584200"/>
            <a:ext cx="53594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dirty="0" err="1" smtClean="0"/>
              <a:t>Українська</a:t>
            </a:r>
            <a:r>
              <a:rPr lang="ru-RU" dirty="0" smtClean="0"/>
              <a:t> </a:t>
            </a:r>
            <a:r>
              <a:rPr lang="ru-RU" dirty="0" err="1"/>
              <a:t>освіта</a:t>
            </a:r>
            <a:r>
              <a:rPr lang="ru-RU" dirty="0"/>
              <a:t> </a:t>
            </a:r>
            <a:r>
              <a:rPr lang="ru-RU" dirty="0" err="1"/>
              <a:t>переживає</a:t>
            </a:r>
            <a:r>
              <a:rPr lang="ru-RU" dirty="0"/>
              <a:t> </a:t>
            </a:r>
            <a:r>
              <a:rPr lang="ru-RU" dirty="0" err="1"/>
              <a:t>безпрецедентний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 </a:t>
            </a:r>
            <a:r>
              <a:rPr lang="ru-RU" dirty="0" err="1" smtClean="0"/>
              <a:t>випробувань</a:t>
            </a:r>
            <a:r>
              <a:rPr lang="ru-RU" dirty="0" smtClean="0"/>
              <a:t>. </a:t>
            </a:r>
            <a:r>
              <a:rPr lang="ru-RU" dirty="0" err="1" smtClean="0"/>
              <a:t>Війна</a:t>
            </a:r>
            <a:r>
              <a:rPr lang="ru-RU" dirty="0"/>
              <a:t>, </a:t>
            </a:r>
            <a:r>
              <a:rPr lang="ru-RU" dirty="0" err="1"/>
              <a:t>пандемія</a:t>
            </a:r>
            <a:r>
              <a:rPr lang="ru-RU" dirty="0"/>
              <a:t> </a:t>
            </a:r>
            <a:r>
              <a:rPr lang="en-US" dirty="0"/>
              <a:t>COVID-19 </a:t>
            </a:r>
            <a:r>
              <a:rPr lang="ru-RU" dirty="0"/>
              <a:t>та </a:t>
            </a:r>
            <a:r>
              <a:rPr lang="ru-RU" dirty="0" err="1"/>
              <a:t>масові</a:t>
            </a:r>
            <a:r>
              <a:rPr lang="ru-RU" dirty="0"/>
              <a:t> </a:t>
            </a:r>
            <a:r>
              <a:rPr lang="ru-RU" dirty="0" err="1"/>
              <a:t>вимушені</a:t>
            </a:r>
            <a:r>
              <a:rPr lang="ru-RU" dirty="0"/>
              <a:t> </a:t>
            </a:r>
            <a:r>
              <a:rPr lang="ru-RU" dirty="0" err="1"/>
              <a:t>переміщення</a:t>
            </a:r>
            <a:r>
              <a:rPr lang="ru-RU" dirty="0"/>
              <a:t> </a:t>
            </a:r>
            <a:r>
              <a:rPr lang="ru-RU" dirty="0" err="1" smtClean="0"/>
              <a:t>учнівства</a:t>
            </a:r>
            <a:r>
              <a:rPr lang="ru-RU" dirty="0" smtClean="0"/>
              <a:t> створили </a:t>
            </a:r>
            <a:r>
              <a:rPr lang="ru-RU" dirty="0" err="1"/>
              <a:t>багаторічні</a:t>
            </a:r>
            <a:r>
              <a:rPr lang="ru-RU" dirty="0"/>
              <a:t> </a:t>
            </a:r>
            <a:r>
              <a:rPr lang="ru-RU" dirty="0" err="1"/>
              <a:t>прогалини</a:t>
            </a:r>
            <a:r>
              <a:rPr lang="ru-RU" dirty="0"/>
              <a:t> в </a:t>
            </a:r>
            <a:r>
              <a:rPr lang="ru-RU" dirty="0" err="1"/>
              <a:t>освітніх</a:t>
            </a:r>
            <a:r>
              <a:rPr lang="ru-RU" dirty="0"/>
              <a:t> </a:t>
            </a:r>
            <a:r>
              <a:rPr lang="ru-RU" dirty="0" err="1"/>
              <a:t>траєкторіях</a:t>
            </a:r>
            <a:r>
              <a:rPr lang="ru-RU" dirty="0"/>
              <a:t>. </a:t>
            </a:r>
          </a:p>
          <a:p>
            <a:pPr algn="just"/>
            <a:r>
              <a:rPr lang="ru-RU" dirty="0" smtClean="0"/>
              <a:t>	</a:t>
            </a:r>
            <a:r>
              <a:rPr lang="ru-RU" dirty="0" err="1" smtClean="0"/>
              <a:t>Освітні</a:t>
            </a:r>
            <a:r>
              <a:rPr lang="ru-RU" dirty="0" smtClean="0"/>
              <a:t> </a:t>
            </a:r>
            <a:r>
              <a:rPr lang="ru-RU" dirty="0" err="1"/>
              <a:t>втрати</a:t>
            </a:r>
            <a:r>
              <a:rPr lang="ru-RU" dirty="0"/>
              <a:t> </a:t>
            </a:r>
            <a:r>
              <a:rPr lang="ru-RU" dirty="0" err="1"/>
              <a:t>означають</a:t>
            </a:r>
            <a:r>
              <a:rPr lang="ru-RU" dirty="0"/>
              <a:t> </a:t>
            </a:r>
            <a:r>
              <a:rPr lang="ru-RU" dirty="0" err="1"/>
              <a:t>втрату</a:t>
            </a:r>
            <a:r>
              <a:rPr lang="ru-RU" dirty="0"/>
              <a:t> </a:t>
            </a:r>
            <a:r>
              <a:rPr lang="ru-RU" dirty="0" err="1"/>
              <a:t>можливостей</a:t>
            </a:r>
            <a:r>
              <a:rPr lang="ru-RU" dirty="0"/>
              <a:t> </a:t>
            </a:r>
            <a:r>
              <a:rPr lang="ru-RU" dirty="0" smtClean="0"/>
              <a:t>для </a:t>
            </a:r>
            <a:r>
              <a:rPr lang="ru-RU" dirty="0" err="1" smtClean="0"/>
              <a:t>всебічного</a:t>
            </a:r>
            <a:r>
              <a:rPr lang="ru-RU" dirty="0" smtClean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учнів</a:t>
            </a:r>
            <a:r>
              <a:rPr lang="ru-RU" dirty="0"/>
              <a:t>: </a:t>
            </a:r>
            <a:r>
              <a:rPr lang="ru-RU" dirty="0" err="1"/>
              <a:t>інтелектуального</a:t>
            </a:r>
            <a:r>
              <a:rPr lang="ru-RU" dirty="0"/>
              <a:t>, </a:t>
            </a:r>
            <a:r>
              <a:rPr lang="ru-RU" dirty="0" err="1"/>
              <a:t>соціального</a:t>
            </a:r>
            <a:r>
              <a:rPr lang="ru-RU" dirty="0"/>
              <a:t>, </a:t>
            </a:r>
            <a:r>
              <a:rPr lang="ru-RU" dirty="0" err="1" smtClean="0"/>
              <a:t>емоційного</a:t>
            </a:r>
            <a:r>
              <a:rPr lang="ru-RU" dirty="0" smtClean="0"/>
              <a:t>, </a:t>
            </a:r>
            <a:r>
              <a:rPr lang="ru-RU" dirty="0" err="1" smtClean="0"/>
              <a:t>психологічного</a:t>
            </a:r>
            <a:r>
              <a:rPr lang="ru-RU" dirty="0" smtClean="0"/>
              <a:t> </a:t>
            </a:r>
            <a:r>
              <a:rPr lang="ru-RU" dirty="0" err="1" smtClean="0"/>
              <a:t>тощо</a:t>
            </a:r>
            <a:r>
              <a:rPr lang="ru-RU" dirty="0" smtClean="0"/>
              <a:t>. </a:t>
            </a:r>
            <a:r>
              <a:rPr lang="ru-RU" dirty="0" err="1" smtClean="0"/>
              <a:t>Освітні</a:t>
            </a:r>
            <a:r>
              <a:rPr lang="ru-RU" dirty="0" smtClean="0"/>
              <a:t> </a:t>
            </a:r>
            <a:r>
              <a:rPr lang="ru-RU" dirty="0" err="1"/>
              <a:t>втрати</a:t>
            </a:r>
            <a:r>
              <a:rPr lang="ru-RU" dirty="0"/>
              <a:t> </a:t>
            </a:r>
            <a:r>
              <a:rPr lang="ru-RU" dirty="0" err="1" smtClean="0"/>
              <a:t>будемо</a:t>
            </a:r>
            <a:r>
              <a:rPr lang="ru-RU" dirty="0" smtClean="0"/>
              <a:t> </a:t>
            </a:r>
            <a:r>
              <a:rPr lang="ru-RU" dirty="0" err="1" smtClean="0"/>
              <a:t>розуміти</a:t>
            </a:r>
            <a:r>
              <a:rPr lang="ru-RU" dirty="0" smtClean="0"/>
              <a:t> </a:t>
            </a:r>
            <a:r>
              <a:rPr lang="ru-RU" dirty="0"/>
              <a:t>як </a:t>
            </a:r>
            <a:r>
              <a:rPr lang="ru-RU" dirty="0" err="1"/>
              <a:t>зміни</a:t>
            </a:r>
            <a:r>
              <a:rPr lang="ru-RU" dirty="0"/>
              <a:t> в </a:t>
            </a:r>
            <a:r>
              <a:rPr lang="ru-RU" dirty="0" err="1"/>
              <a:t>навчальних</a:t>
            </a:r>
            <a:r>
              <a:rPr lang="ru-RU" dirty="0"/>
              <a:t> </a:t>
            </a:r>
            <a:r>
              <a:rPr lang="ru-RU" dirty="0" err="1"/>
              <a:t>досягненнях</a:t>
            </a:r>
            <a:r>
              <a:rPr lang="ru-RU" dirty="0"/>
              <a:t>, </a:t>
            </a:r>
            <a:r>
              <a:rPr lang="ru-RU" dirty="0" err="1"/>
              <a:t>емоційному</a:t>
            </a:r>
            <a:r>
              <a:rPr lang="ru-RU" dirty="0"/>
              <a:t> </a:t>
            </a:r>
            <a:r>
              <a:rPr lang="ru-RU" dirty="0" err="1" smtClean="0"/>
              <a:t>стані</a:t>
            </a:r>
            <a:r>
              <a:rPr lang="ru-RU" dirty="0" smtClean="0"/>
              <a:t>, </a:t>
            </a:r>
            <a:r>
              <a:rPr lang="ru-RU" dirty="0" err="1" smtClean="0"/>
              <a:t>соціальних</a:t>
            </a:r>
            <a:r>
              <a:rPr lang="ru-RU" dirty="0" smtClean="0"/>
              <a:t> </a:t>
            </a:r>
            <a:r>
              <a:rPr lang="ru-RU" dirty="0" err="1"/>
              <a:t>взаємодіях</a:t>
            </a:r>
            <a:r>
              <a:rPr lang="ru-RU" dirty="0"/>
              <a:t> і </a:t>
            </a:r>
            <a:r>
              <a:rPr lang="ru-RU" dirty="0" err="1"/>
              <a:t>ціннісній</a:t>
            </a:r>
            <a:r>
              <a:rPr lang="ru-RU" dirty="0"/>
              <a:t> </a:t>
            </a:r>
            <a:r>
              <a:rPr lang="ru-RU" dirty="0" err="1"/>
              <a:t>ідентичності</a:t>
            </a:r>
            <a:r>
              <a:rPr lang="ru-RU" dirty="0"/>
              <a:t> </a:t>
            </a:r>
            <a:r>
              <a:rPr lang="ru-RU" dirty="0" err="1"/>
              <a:t>учнівства</a:t>
            </a:r>
            <a:r>
              <a:rPr lang="ru-RU" dirty="0"/>
              <a:t> </a:t>
            </a:r>
            <a:r>
              <a:rPr lang="ru-RU" dirty="0" err="1" smtClean="0"/>
              <a:t>внаслідок</a:t>
            </a:r>
            <a:r>
              <a:rPr lang="ru-RU" dirty="0" smtClean="0"/>
              <a:t> </a:t>
            </a:r>
            <a:r>
              <a:rPr lang="ru-RU" dirty="0" err="1" smtClean="0"/>
              <a:t>тривалих</a:t>
            </a:r>
            <a:r>
              <a:rPr lang="ru-RU" dirty="0" smtClean="0"/>
              <a:t> </a:t>
            </a:r>
            <a:r>
              <a:rPr lang="ru-RU" dirty="0" err="1"/>
              <a:t>перерв</a:t>
            </a:r>
            <a:r>
              <a:rPr lang="ru-RU" dirty="0"/>
              <a:t> у </a:t>
            </a:r>
            <a:r>
              <a:rPr lang="ru-RU" dirty="0" err="1"/>
              <a:t>навчанні</a:t>
            </a:r>
            <a:r>
              <a:rPr lang="ru-RU" dirty="0"/>
              <a:t>, </a:t>
            </a:r>
            <a:r>
              <a:rPr lang="ru-RU" dirty="0" err="1"/>
              <a:t>стресових</a:t>
            </a:r>
            <a:r>
              <a:rPr lang="ru-RU" dirty="0"/>
              <a:t> </a:t>
            </a:r>
            <a:r>
              <a:rPr lang="ru-RU" dirty="0" err="1"/>
              <a:t>життєвих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 smtClean="0"/>
              <a:t>нерівного</a:t>
            </a:r>
            <a:r>
              <a:rPr lang="ru-RU" dirty="0" smtClean="0"/>
              <a:t> доступу </a:t>
            </a:r>
            <a:r>
              <a:rPr lang="ru-RU" dirty="0"/>
              <a:t>до </a:t>
            </a:r>
            <a:r>
              <a:rPr lang="ru-RU" dirty="0" err="1"/>
              <a:t>освітніх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поступово</a:t>
            </a:r>
            <a:r>
              <a:rPr lang="ru-RU" dirty="0"/>
              <a:t> </a:t>
            </a:r>
            <a:r>
              <a:rPr lang="ru-RU" dirty="0" err="1"/>
              <a:t>вплинули</a:t>
            </a:r>
            <a:r>
              <a:rPr lang="ru-RU" dirty="0"/>
              <a:t> на </a:t>
            </a:r>
            <a:r>
              <a:rPr lang="ru-RU" dirty="0" err="1" smtClean="0"/>
              <a:t>здатність</a:t>
            </a:r>
            <a:r>
              <a:rPr lang="ru-RU" dirty="0" smtClean="0"/>
              <a:t> </a:t>
            </a:r>
            <a:r>
              <a:rPr lang="ru-RU" dirty="0" err="1" smtClean="0"/>
              <a:t>дитини</a:t>
            </a:r>
            <a:r>
              <a:rPr lang="ru-RU" dirty="0" smtClean="0"/>
              <a:t> </a:t>
            </a:r>
            <a:r>
              <a:rPr lang="ru-RU" dirty="0" err="1"/>
              <a:t>навчатися</a:t>
            </a:r>
            <a:r>
              <a:rPr lang="ru-RU" dirty="0"/>
              <a:t> і </a:t>
            </a:r>
            <a:r>
              <a:rPr lang="ru-RU" dirty="0" err="1"/>
              <a:t>взаємодіяти</a:t>
            </a:r>
            <a:r>
              <a:rPr lang="ru-RU" dirty="0"/>
              <a:t> з </a:t>
            </a:r>
            <a:r>
              <a:rPr lang="ru-RU" dirty="0" err="1" smtClean="0"/>
              <a:t>оточенням</a:t>
            </a:r>
            <a:r>
              <a:rPr lang="ru-RU" dirty="0" smtClean="0"/>
              <a:t>. Вони </a:t>
            </a:r>
            <a:r>
              <a:rPr lang="ru-RU" dirty="0" err="1"/>
              <a:t>проявляються</a:t>
            </a:r>
            <a:r>
              <a:rPr lang="ru-RU" dirty="0"/>
              <a:t> </a:t>
            </a:r>
            <a:r>
              <a:rPr lang="ru-RU" dirty="0" err="1"/>
              <a:t>по-різному</a:t>
            </a:r>
            <a:r>
              <a:rPr lang="ru-RU" dirty="0"/>
              <a:t> й </a:t>
            </a:r>
            <a:r>
              <a:rPr lang="ru-RU" dirty="0" err="1"/>
              <a:t>потребують</a:t>
            </a:r>
            <a:r>
              <a:rPr lang="ru-RU" dirty="0"/>
              <a:t> </a:t>
            </a:r>
            <a:r>
              <a:rPr lang="ru-RU" dirty="0" err="1"/>
              <a:t>узгоджених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на </a:t>
            </a:r>
            <a:r>
              <a:rPr lang="ru-RU" dirty="0" err="1" smtClean="0"/>
              <a:t>рівні</a:t>
            </a:r>
            <a:r>
              <a:rPr lang="ru-RU" dirty="0" smtClean="0"/>
              <a:t> </a:t>
            </a:r>
            <a:r>
              <a:rPr lang="ru-RU" dirty="0" err="1" smtClean="0"/>
              <a:t>держави</a:t>
            </a:r>
            <a:r>
              <a:rPr lang="ru-RU" dirty="0"/>
              <a:t>, громад, </a:t>
            </a:r>
            <a:r>
              <a:rPr lang="ru-RU" dirty="0" err="1"/>
              <a:t>шкіл</a:t>
            </a:r>
            <a:r>
              <a:rPr lang="ru-RU" dirty="0"/>
              <a:t> і </a:t>
            </a:r>
            <a:r>
              <a:rPr lang="ru-RU" dirty="0" err="1"/>
              <a:t>сімей</a:t>
            </a:r>
            <a:r>
              <a:rPr lang="ru-RU" dirty="0"/>
              <a:t>. </a:t>
            </a:r>
            <a:r>
              <a:rPr lang="ru-RU" dirty="0" err="1"/>
              <a:t>Важливо</a:t>
            </a:r>
            <a:r>
              <a:rPr lang="ru-RU" dirty="0"/>
              <a:t> </a:t>
            </a:r>
            <a:r>
              <a:rPr lang="ru-RU" dirty="0" err="1"/>
              <a:t>розуміти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освітні</a:t>
            </a:r>
            <a:r>
              <a:rPr lang="ru-RU" dirty="0"/>
              <a:t> </a:t>
            </a:r>
            <a:r>
              <a:rPr lang="ru-RU" dirty="0" err="1"/>
              <a:t>втрати</a:t>
            </a:r>
            <a:r>
              <a:rPr lang="ru-RU" dirty="0"/>
              <a:t> </a:t>
            </a:r>
            <a:r>
              <a:rPr lang="ru-RU" dirty="0" smtClean="0"/>
              <a:t>—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/>
              <a:t>не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нижчі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пропущені</a:t>
            </a:r>
            <a:r>
              <a:rPr lang="ru-RU" dirty="0"/>
              <a:t> </a:t>
            </a:r>
            <a:r>
              <a:rPr lang="ru-RU" dirty="0" smtClean="0"/>
              <a:t>теми.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/>
              <a:t>зменшення</a:t>
            </a:r>
            <a:r>
              <a:rPr lang="ru-RU" dirty="0"/>
              <a:t> </a:t>
            </a:r>
            <a:r>
              <a:rPr lang="ru-RU" dirty="0" err="1" smtClean="0"/>
              <a:t>соціального</a:t>
            </a:r>
            <a:r>
              <a:rPr lang="ru-RU" dirty="0" smtClean="0"/>
              <a:t> </a:t>
            </a:r>
            <a:r>
              <a:rPr lang="ru-RU" dirty="0" err="1" smtClean="0"/>
              <a:t>капіталу</a:t>
            </a:r>
            <a:r>
              <a:rPr lang="ru-RU" dirty="0"/>
              <a:t>, </a:t>
            </a:r>
            <a:r>
              <a:rPr lang="ru-RU" dirty="0" err="1"/>
              <a:t>ослаблення</a:t>
            </a:r>
            <a:r>
              <a:rPr lang="ru-RU" dirty="0"/>
              <a:t> </a:t>
            </a:r>
            <a:r>
              <a:rPr lang="ru-RU" dirty="0" err="1"/>
              <a:t>довіри</a:t>
            </a:r>
            <a:r>
              <a:rPr lang="ru-RU" dirty="0"/>
              <a:t> в громадах і </a:t>
            </a:r>
            <a:r>
              <a:rPr lang="ru-RU" dirty="0" err="1"/>
              <a:t>ризик</a:t>
            </a:r>
            <a:r>
              <a:rPr lang="ru-RU" dirty="0"/>
              <a:t> </a:t>
            </a:r>
            <a:r>
              <a:rPr lang="ru-RU" dirty="0" err="1"/>
              <a:t>втрати</a:t>
            </a:r>
            <a:r>
              <a:rPr lang="ru-RU" dirty="0"/>
              <a:t> </a:t>
            </a:r>
            <a:r>
              <a:rPr lang="ru-RU" dirty="0" err="1" smtClean="0"/>
              <a:t>людського</a:t>
            </a:r>
            <a:r>
              <a:rPr lang="ru-RU" dirty="0" smtClean="0"/>
              <a:t> </a:t>
            </a:r>
            <a:r>
              <a:rPr lang="ru-RU" dirty="0" err="1" smtClean="0"/>
              <a:t>потенціалу</a:t>
            </a:r>
            <a:r>
              <a:rPr lang="ru-RU" dirty="0" smtClean="0"/>
              <a:t> </a:t>
            </a:r>
            <a:r>
              <a:rPr lang="ru-RU" dirty="0" err="1"/>
              <a:t>країни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533" y="3828664"/>
            <a:ext cx="5553075" cy="29241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638925" y="105162"/>
            <a:ext cx="5553075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24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16221"/>
            <a:ext cx="10893287" cy="1143000"/>
          </a:xfrm>
        </p:spPr>
        <p:txBody>
          <a:bodyPr>
            <a:normAutofit/>
          </a:bodyPr>
          <a:lstStyle/>
          <a:p>
            <a:r>
              <a:rPr lang="uk-UA" sz="3600" dirty="0" err="1" smtClean="0"/>
              <a:t>Рівнева</a:t>
            </a:r>
            <a:r>
              <a:rPr lang="uk-UA" sz="3600" dirty="0" smtClean="0"/>
              <a:t> модель надолуження освітніх втрат</a:t>
            </a:r>
            <a:endParaRPr lang="ru-RU" sz="36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57199" y="1234562"/>
            <a:ext cx="1818848" cy="106897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dirty="0" smtClean="0"/>
              <a:t>  Відновлення           базових знань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68033" y="2094819"/>
            <a:ext cx="1828800" cy="96409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  Відновлення                                      </a:t>
            </a:r>
            <a:r>
              <a:rPr lang="uk-UA" dirty="0"/>
              <a:t> </a:t>
            </a:r>
            <a:r>
              <a:rPr lang="uk-UA" dirty="0" smtClean="0"/>
              <a:t>      алгоритмів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168357" y="2748474"/>
            <a:ext cx="1868556" cy="10336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Застосування 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568689" y="3566466"/>
            <a:ext cx="1908310" cy="98397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Інтеграція 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008775" y="4525981"/>
            <a:ext cx="1838739" cy="9858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Нестандартні завдання</a:t>
            </a:r>
            <a:endParaRPr lang="ru-RU" dirty="0"/>
          </a:p>
        </p:txBody>
      </p:sp>
      <p:sp>
        <p:nvSpPr>
          <p:cNvPr id="11" name="Стрелка углом вверх 10"/>
          <p:cNvSpPr/>
          <p:nvPr/>
        </p:nvSpPr>
        <p:spPr>
          <a:xfrm rot="5400000">
            <a:off x="2310826" y="2233967"/>
            <a:ext cx="387640" cy="526774"/>
          </a:xfrm>
          <a:prstGeom prst="ben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углом вверх 11"/>
          <p:cNvSpPr/>
          <p:nvPr/>
        </p:nvSpPr>
        <p:spPr>
          <a:xfrm rot="5400000">
            <a:off x="4648374" y="2927872"/>
            <a:ext cx="468442" cy="571524"/>
          </a:xfrm>
          <a:prstGeom prst="ben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углом вверх 12"/>
          <p:cNvSpPr/>
          <p:nvPr/>
        </p:nvSpPr>
        <p:spPr>
          <a:xfrm rot="5400000">
            <a:off x="7048706" y="3693178"/>
            <a:ext cx="468442" cy="571524"/>
          </a:xfrm>
          <a:prstGeom prst="ben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углом вверх 13"/>
          <p:cNvSpPr/>
          <p:nvPr/>
        </p:nvSpPr>
        <p:spPr>
          <a:xfrm rot="5400000">
            <a:off x="9468874" y="4498899"/>
            <a:ext cx="468442" cy="571524"/>
          </a:xfrm>
          <a:prstGeom prst="ben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98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5957080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B344D"/>
                </a:solidFill>
              </a:defRPr>
            </a:pPr>
            <a:r>
              <a:rPr dirty="0" err="1" smtClean="0"/>
              <a:t>Модель</a:t>
            </a:r>
            <a:r>
              <a:rPr dirty="0" smtClean="0"/>
              <a:t> </a:t>
            </a:r>
            <a:r>
              <a:rPr dirty="0"/>
              <a:t>«10 </a:t>
            </a:r>
            <a:r>
              <a:rPr dirty="0" err="1"/>
              <a:t>хвилин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відновлення</a:t>
            </a:r>
            <a:r>
              <a:rPr dirty="0"/>
              <a:t>»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02920" y="1600200"/>
            <a:ext cx="2514600" cy="3017520"/>
          </a:xfrm>
          <a:prstGeom prst="roundRect">
            <a:avLst/>
          </a:prstGeom>
          <a:solidFill>
            <a:srgbClr val="306F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40080" y="1874519"/>
            <a:ext cx="2240280" cy="2468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2 хв</a:t>
            </a:r>
          </a:p>
          <a:p>
            <a:pPr algn="ctr">
              <a:defRPr sz="1700" b="1">
                <a:solidFill>
                  <a:srgbClr val="FFFFFF"/>
                </a:solidFill>
              </a:defRPr>
            </a:pPr>
            <a:r>
              <a:t>ПРИГАДАТИ</a:t>
            </a:r>
          </a:p>
          <a:p>
            <a:pPr algn="ctr">
              <a:defRPr sz="1300">
                <a:solidFill>
                  <a:srgbClr val="FFFFFF"/>
                </a:solidFill>
              </a:defRPr>
            </a:pPr>
            <a:r>
              <a:t>поняття / формулу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383280" y="1600200"/>
            <a:ext cx="2514600" cy="3017520"/>
          </a:xfrm>
          <a:prstGeom prst="roundRect">
            <a:avLst/>
          </a:prstGeom>
          <a:solidFill>
            <a:srgbClr val="308B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520440" y="1874519"/>
            <a:ext cx="2240280" cy="2468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3 хв</a:t>
            </a:r>
          </a:p>
          <a:p>
            <a:pPr algn="ctr">
              <a:defRPr sz="1700" b="1">
                <a:solidFill>
                  <a:srgbClr val="FFFFFF"/>
                </a:solidFill>
              </a:defRPr>
            </a:pPr>
            <a:r>
              <a:t>ВИКОНАТИ</a:t>
            </a:r>
          </a:p>
          <a:p>
            <a:pPr algn="ctr">
              <a:defRPr sz="1300">
                <a:solidFill>
                  <a:srgbClr val="FFFFFF"/>
                </a:solidFill>
              </a:defRPr>
            </a:pPr>
            <a:r>
              <a:t>базову вправу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600200"/>
            <a:ext cx="2514600" cy="3017520"/>
          </a:xfrm>
          <a:prstGeom prst="roundRect">
            <a:avLst/>
          </a:prstGeom>
          <a:solidFill>
            <a:srgbClr val="DCA6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400800" y="1874519"/>
            <a:ext cx="2240280" cy="2468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3 хв</a:t>
            </a:r>
          </a:p>
          <a:p>
            <a:pPr algn="ctr">
              <a:defRPr sz="1700" b="1">
                <a:solidFill>
                  <a:srgbClr val="FFFFFF"/>
                </a:solidFill>
              </a:defRPr>
            </a:pPr>
            <a:r>
              <a:t>ЗАСТОСУВАТИ</a:t>
            </a:r>
          </a:p>
          <a:p>
            <a:pPr algn="ctr">
              <a:defRPr sz="1300">
                <a:solidFill>
                  <a:srgbClr val="FFFFFF"/>
                </a:solidFill>
              </a:defRPr>
            </a:pPr>
            <a:r>
              <a:t>знання в новій ситуації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44000" y="1600200"/>
            <a:ext cx="2514600" cy="3017520"/>
          </a:xfrm>
          <a:prstGeom prst="roundRect">
            <a:avLst/>
          </a:prstGeom>
          <a:solidFill>
            <a:srgbClr val="B949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9281160" y="1874519"/>
            <a:ext cx="2240280" cy="2468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2 хв</a:t>
            </a:r>
          </a:p>
          <a:p>
            <a:pPr algn="ctr">
              <a:defRPr sz="1700" b="1">
                <a:solidFill>
                  <a:srgbClr val="FFFFFF"/>
                </a:solidFill>
              </a:defRPr>
            </a:pPr>
            <a:r>
              <a:t>ПОЯСНИТИ</a:t>
            </a:r>
          </a:p>
          <a:p>
            <a:pPr algn="ctr">
              <a:defRPr sz="1300">
                <a:solidFill>
                  <a:srgbClr val="FFFFFF"/>
                </a:solidFill>
              </a:defRPr>
            </a:pPr>
            <a:r>
              <a:t>помилку або спосіб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4983480"/>
            <a:ext cx="102412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700">
                <a:solidFill>
                  <a:srgbClr val="26303A"/>
                </a:solidFill>
              </a:defRPr>
            </a:pPr>
            <a:r>
              <a:t>• Мікроблоки можна регулярно вбудовувати на початку уроків без повернення до повної теми.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6660093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B344D"/>
                </a:solidFill>
              </a:defRPr>
            </a:pPr>
            <a:r>
              <a:rPr dirty="0" err="1" smtClean="0"/>
              <a:t>Розрахункові</a:t>
            </a:r>
            <a:r>
              <a:rPr dirty="0" smtClean="0"/>
              <a:t> </a:t>
            </a:r>
            <a:r>
              <a:rPr dirty="0" err="1"/>
              <a:t>задачі</a:t>
            </a:r>
            <a:r>
              <a:rPr dirty="0"/>
              <a:t>: </a:t>
            </a:r>
            <a:r>
              <a:rPr dirty="0" err="1"/>
              <a:t>сходинки</a:t>
            </a:r>
            <a:r>
              <a:rPr dirty="0"/>
              <a:t> </a:t>
            </a:r>
            <a:r>
              <a:rPr dirty="0" err="1"/>
              <a:t>складності</a:t>
            </a:r>
            <a:endParaRPr dirty="0"/>
          </a:p>
        </p:txBody>
      </p:sp>
      <p:sp>
        <p:nvSpPr>
          <p:cNvPr id="3" name="Rectangle 2"/>
          <p:cNvSpPr/>
          <p:nvPr/>
        </p:nvSpPr>
        <p:spPr>
          <a:xfrm>
            <a:off x="594360" y="4389120"/>
            <a:ext cx="1417320" cy="914400"/>
          </a:xfrm>
          <a:prstGeom prst="rect">
            <a:avLst/>
          </a:prstGeom>
          <a:solidFill>
            <a:srgbClr val="306F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71842" y="4462272"/>
            <a:ext cx="1271502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</a:defRPr>
            </a:pPr>
            <a:r>
              <a:rPr dirty="0"/>
              <a:t>1. </a:t>
            </a:r>
            <a:r>
              <a:rPr dirty="0" err="1"/>
              <a:t>Одна</a:t>
            </a:r>
            <a:r>
              <a:rPr dirty="0"/>
              <a:t> </a:t>
            </a:r>
            <a:r>
              <a:rPr dirty="0" err="1" smtClean="0"/>
              <a:t>формула</a:t>
            </a:r>
            <a:r>
              <a:rPr lang="uk-UA" dirty="0" smtClean="0"/>
              <a:t> </a:t>
            </a:r>
          </a:p>
          <a:p>
            <a:pPr algn="ctr">
              <a:defRPr sz="1100" b="1">
                <a:solidFill>
                  <a:srgbClr val="FFFFFF"/>
                </a:solidFill>
              </a:defRPr>
            </a:pPr>
            <a:r>
              <a:rPr lang="uk-UA" dirty="0" smtClean="0"/>
              <a:t>– одна дія</a:t>
            </a:r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2221992" y="3950208"/>
            <a:ext cx="1417320" cy="1353312"/>
          </a:xfrm>
          <a:prstGeom prst="rect">
            <a:avLst/>
          </a:prstGeom>
          <a:solidFill>
            <a:srgbClr val="306F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2233751" y="4023360"/>
            <a:ext cx="1402948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</a:defRPr>
            </a:pPr>
            <a:r>
              <a:rPr dirty="0"/>
              <a:t>2. </a:t>
            </a:r>
            <a:r>
              <a:rPr dirty="0" err="1"/>
              <a:t>Дві</a:t>
            </a:r>
            <a:r>
              <a:rPr dirty="0"/>
              <a:t> </a:t>
            </a:r>
            <a:r>
              <a:rPr lang="uk-UA" dirty="0" smtClean="0"/>
              <a:t>послідовні </a:t>
            </a:r>
            <a:r>
              <a:rPr dirty="0" err="1" smtClean="0"/>
              <a:t>дії</a:t>
            </a:r>
            <a:endParaRPr dirty="0"/>
          </a:p>
        </p:txBody>
      </p:sp>
      <p:sp>
        <p:nvSpPr>
          <p:cNvPr id="7" name="Rectangle 6"/>
          <p:cNvSpPr/>
          <p:nvPr/>
        </p:nvSpPr>
        <p:spPr>
          <a:xfrm>
            <a:off x="3849624" y="3511296"/>
            <a:ext cx="1417320" cy="1792224"/>
          </a:xfrm>
          <a:prstGeom prst="rect">
            <a:avLst/>
          </a:prstGeom>
          <a:solidFill>
            <a:srgbClr val="308B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3947151" y="3584448"/>
            <a:ext cx="1231426" cy="60016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</a:defRPr>
            </a:pPr>
            <a:r>
              <a:rPr dirty="0"/>
              <a:t>3. </a:t>
            </a:r>
            <a:r>
              <a:rPr lang="uk-UA" dirty="0" smtClean="0"/>
              <a:t>Розрахунок з</a:t>
            </a:r>
            <a:r>
              <a:rPr dirty="0" smtClean="0"/>
              <a:t>а </a:t>
            </a:r>
            <a:endParaRPr lang="uk-UA" dirty="0" smtClean="0"/>
          </a:p>
          <a:p>
            <a:pPr algn="ctr">
              <a:defRPr sz="1100" b="1">
                <a:solidFill>
                  <a:srgbClr val="FFFFFF"/>
                </a:solidFill>
              </a:defRPr>
            </a:pPr>
            <a:r>
              <a:rPr dirty="0" err="1" smtClean="0"/>
              <a:t>рівнянням</a:t>
            </a:r>
            <a:r>
              <a:rPr lang="ru-RU" dirty="0" smtClean="0"/>
              <a:t> </a:t>
            </a:r>
          </a:p>
          <a:p>
            <a:pPr algn="ctr">
              <a:defRPr sz="1100" b="1">
                <a:solidFill>
                  <a:srgbClr val="FFFFFF"/>
                </a:solidFill>
              </a:defRPr>
            </a:pPr>
            <a:r>
              <a:rPr lang="ru-RU" dirty="0" err="1" smtClean="0"/>
              <a:t>хімічної</a:t>
            </a:r>
            <a:r>
              <a:rPr lang="ru-RU" dirty="0" smtClean="0"/>
              <a:t> </a:t>
            </a:r>
            <a:r>
              <a:rPr lang="ru-RU" dirty="0" err="1" smtClean="0"/>
              <a:t>реакції</a:t>
            </a:r>
            <a:endParaRPr dirty="0"/>
          </a:p>
        </p:txBody>
      </p:sp>
      <p:sp>
        <p:nvSpPr>
          <p:cNvPr id="9" name="Rectangle 8"/>
          <p:cNvSpPr/>
          <p:nvPr/>
        </p:nvSpPr>
        <p:spPr>
          <a:xfrm>
            <a:off x="5477256" y="3072384"/>
            <a:ext cx="1417320" cy="2231136"/>
          </a:xfrm>
          <a:prstGeom prst="rect">
            <a:avLst/>
          </a:prstGeom>
          <a:solidFill>
            <a:srgbClr val="308B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407261" y="3145536"/>
            <a:ext cx="1566455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</a:defRPr>
            </a:pPr>
            <a:r>
              <a:rPr dirty="0"/>
              <a:t>4. </a:t>
            </a:r>
            <a:r>
              <a:rPr dirty="0" err="1"/>
              <a:t>Надлишок</a:t>
            </a:r>
            <a:r>
              <a:rPr dirty="0"/>
              <a:t> / </a:t>
            </a:r>
            <a:r>
              <a:rPr dirty="0" err="1" smtClean="0"/>
              <a:t>нестача</a:t>
            </a:r>
            <a:endParaRPr lang="uk-UA" dirty="0" smtClean="0"/>
          </a:p>
          <a:p>
            <a:pPr algn="ctr">
              <a:defRPr sz="1100" b="1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1" name="Rectangle 10"/>
          <p:cNvSpPr/>
          <p:nvPr/>
        </p:nvSpPr>
        <p:spPr>
          <a:xfrm>
            <a:off x="7104888" y="2633472"/>
            <a:ext cx="1417320" cy="2670048"/>
          </a:xfrm>
          <a:prstGeom prst="rect">
            <a:avLst/>
          </a:prstGeom>
          <a:solidFill>
            <a:srgbClr val="DCA6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178040" y="2706624"/>
            <a:ext cx="1280160" cy="2532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</a:defRPr>
            </a:pPr>
            <a:r>
              <a:rPr dirty="0"/>
              <a:t>5. </a:t>
            </a:r>
            <a:r>
              <a:rPr dirty="0" err="1"/>
              <a:t>Суміші</a:t>
            </a:r>
            <a:endParaRPr dirty="0"/>
          </a:p>
        </p:txBody>
      </p:sp>
      <p:sp>
        <p:nvSpPr>
          <p:cNvPr id="13" name="Rectangle 12"/>
          <p:cNvSpPr/>
          <p:nvPr/>
        </p:nvSpPr>
        <p:spPr>
          <a:xfrm>
            <a:off x="8732520" y="2194560"/>
            <a:ext cx="1417320" cy="3108960"/>
          </a:xfrm>
          <a:prstGeom prst="rect">
            <a:avLst/>
          </a:prstGeom>
          <a:solidFill>
            <a:srgbClr val="DCA6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683601" y="2312426"/>
            <a:ext cx="1515158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</a:defRPr>
            </a:pPr>
            <a:r>
              <a:rPr dirty="0"/>
              <a:t>6. </a:t>
            </a:r>
            <a:r>
              <a:rPr dirty="0" err="1" smtClean="0"/>
              <a:t>Комбіновані</a:t>
            </a:r>
            <a:r>
              <a:rPr lang="uk-UA" dirty="0" smtClean="0"/>
              <a:t> задачі</a:t>
            </a:r>
            <a:endParaRPr dirty="0"/>
          </a:p>
        </p:txBody>
      </p:sp>
      <p:sp>
        <p:nvSpPr>
          <p:cNvPr id="15" name="Rectangle 14"/>
          <p:cNvSpPr/>
          <p:nvPr/>
        </p:nvSpPr>
        <p:spPr>
          <a:xfrm>
            <a:off x="10360152" y="1755648"/>
            <a:ext cx="1417320" cy="3547872"/>
          </a:xfrm>
          <a:prstGeom prst="rect">
            <a:avLst/>
          </a:prstGeom>
          <a:solidFill>
            <a:srgbClr val="B949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0410833" y="1881539"/>
            <a:ext cx="1260281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</a:defRPr>
            </a:pPr>
            <a:r>
              <a:rPr dirty="0"/>
              <a:t>7. </a:t>
            </a:r>
            <a:r>
              <a:rPr lang="uk-UA" dirty="0" smtClean="0"/>
              <a:t>Нестандартні </a:t>
            </a:r>
          </a:p>
          <a:p>
            <a:pPr algn="ctr">
              <a:defRPr sz="1100" b="1">
                <a:solidFill>
                  <a:srgbClr val="FFFFFF"/>
                </a:solidFill>
              </a:defRPr>
            </a:pPr>
            <a:r>
              <a:rPr lang="uk-UA" dirty="0"/>
              <a:t>о</a:t>
            </a:r>
            <a:r>
              <a:rPr dirty="0" err="1" smtClean="0"/>
              <a:t>лімпіадні</a:t>
            </a:r>
            <a:r>
              <a:rPr lang="uk-UA" dirty="0" smtClean="0"/>
              <a:t> задачі</a:t>
            </a:r>
            <a:endParaRPr dirty="0"/>
          </a:p>
        </p:txBody>
      </p:sp>
      <p:sp>
        <p:nvSpPr>
          <p:cNvPr id="17" name="TextBox 16"/>
          <p:cNvSpPr txBox="1"/>
          <p:nvPr/>
        </p:nvSpPr>
        <p:spPr>
          <a:xfrm>
            <a:off x="671842" y="971124"/>
            <a:ext cx="10515600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800">
                <a:solidFill>
                  <a:srgbClr val="26303A"/>
                </a:solidFill>
              </a:defRPr>
            </a:pPr>
            <a:r>
              <a:t>• Мета — поступово сформувати впевненість, а не одразу давати складну задачу.</a:t>
            </a:r>
          </a:p>
          <a:p>
            <a:pPr>
              <a:spcAft>
                <a:spcPts val="1000"/>
              </a:spcAft>
              <a:defRPr sz="1800">
                <a:solidFill>
                  <a:srgbClr val="26303A"/>
                </a:solidFill>
              </a:defRPr>
            </a:pPr>
            <a:r>
              <a:t>• Кожен рівень має завершуватися перевіркою логічності відповіді.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5121658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B344D"/>
                </a:solidFill>
              </a:defRPr>
            </a:pPr>
            <a:r>
              <a:rPr dirty="0" err="1" smtClean="0"/>
              <a:t>Практичний</a:t>
            </a:r>
            <a:r>
              <a:rPr dirty="0" smtClean="0"/>
              <a:t> </a:t>
            </a:r>
            <a:r>
              <a:rPr dirty="0" err="1"/>
              <a:t>план</a:t>
            </a:r>
            <a:r>
              <a:rPr dirty="0"/>
              <a:t> </a:t>
            </a:r>
            <a:r>
              <a:rPr dirty="0" err="1"/>
              <a:t>надолуження</a:t>
            </a:r>
            <a:endParaRPr dirty="0"/>
          </a:p>
        </p:txBody>
      </p:sp>
      <p:sp>
        <p:nvSpPr>
          <p:cNvPr id="3" name="Rounded Rectangle 2"/>
          <p:cNvSpPr/>
          <p:nvPr/>
        </p:nvSpPr>
        <p:spPr>
          <a:xfrm>
            <a:off x="685800" y="1325880"/>
            <a:ext cx="3474720" cy="1783080"/>
          </a:xfrm>
          <a:prstGeom prst="round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685800" y="1325880"/>
            <a:ext cx="109728" cy="1783080"/>
          </a:xfrm>
          <a:prstGeom prst="rect">
            <a:avLst/>
          </a:prstGeom>
          <a:solidFill>
            <a:srgbClr val="306F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941832" y="1508760"/>
            <a:ext cx="3063239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B344D"/>
                </a:solidFill>
              </a:defRPr>
            </a:pPr>
            <a:r>
              <a:t>Старт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41832" y="2039112"/>
            <a:ext cx="3063239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50">
                <a:solidFill>
                  <a:srgbClr val="26303A"/>
                </a:solidFill>
              </a:defRPr>
            </a:pPr>
            <a:r>
              <a:t>діагностична робота + карта прогалин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80560" y="1325880"/>
            <a:ext cx="3474720" cy="1783080"/>
          </a:xfrm>
          <a:prstGeom prst="round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4480560" y="1325880"/>
            <a:ext cx="109728" cy="1783080"/>
          </a:xfrm>
          <a:prstGeom prst="rect">
            <a:avLst/>
          </a:prstGeom>
          <a:solidFill>
            <a:srgbClr val="308B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736592" y="1508760"/>
            <a:ext cx="3063239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B344D"/>
                </a:solidFill>
              </a:defRPr>
            </a:pPr>
            <a:r>
              <a:t>Щотижня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36592" y="2039112"/>
            <a:ext cx="3063239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50">
                <a:solidFill>
                  <a:srgbClr val="26303A"/>
                </a:solidFill>
              </a:defRPr>
            </a:pPr>
            <a:r>
              <a:t>2–3 короткі мікроблоки відновлення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275320" y="1325880"/>
            <a:ext cx="3474720" cy="1783080"/>
          </a:xfrm>
          <a:prstGeom prst="round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275320" y="1325880"/>
            <a:ext cx="109728" cy="1783080"/>
          </a:xfrm>
          <a:prstGeom prst="rect">
            <a:avLst/>
          </a:prstGeom>
          <a:solidFill>
            <a:srgbClr val="DCA6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531352" y="1508760"/>
            <a:ext cx="3063239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B344D"/>
                </a:solidFill>
              </a:defRPr>
            </a:pPr>
            <a:r>
              <a:t>На уроці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31352" y="2039112"/>
            <a:ext cx="3063239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50">
                <a:solidFill>
                  <a:srgbClr val="26303A"/>
                </a:solidFill>
              </a:defRPr>
            </a:pPr>
            <a:r>
              <a:t>опорні схеми + завдання на застосування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85800" y="3474720"/>
            <a:ext cx="3474720" cy="1783080"/>
          </a:xfrm>
          <a:prstGeom prst="round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685800" y="3474720"/>
            <a:ext cx="109728" cy="1783080"/>
          </a:xfrm>
          <a:prstGeom prst="rect">
            <a:avLst/>
          </a:prstGeom>
          <a:solidFill>
            <a:srgbClr val="B949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41832" y="3657600"/>
            <a:ext cx="3063239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B344D"/>
                </a:solidFill>
              </a:defRPr>
            </a:pPr>
            <a:r>
              <a:t>Щомісяця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56736" y="4187952"/>
            <a:ext cx="3303784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50">
                <a:solidFill>
                  <a:srgbClr val="26303A"/>
                </a:solidFill>
              </a:defRPr>
            </a:pPr>
            <a:r>
              <a:rPr dirty="0" err="1"/>
              <a:t>контрольна</a:t>
            </a:r>
            <a:r>
              <a:rPr dirty="0"/>
              <a:t> </a:t>
            </a:r>
            <a:r>
              <a:rPr dirty="0" err="1"/>
              <a:t>точка</a:t>
            </a:r>
            <a:r>
              <a:rPr dirty="0"/>
              <a:t> + </a:t>
            </a:r>
            <a:r>
              <a:rPr dirty="0" err="1"/>
              <a:t>аналіз</a:t>
            </a:r>
            <a:r>
              <a:rPr dirty="0"/>
              <a:t> </a:t>
            </a:r>
            <a:r>
              <a:rPr dirty="0" err="1" smtClean="0"/>
              <a:t>типових</a:t>
            </a:r>
            <a:r>
              <a:rPr lang="uk-UA" dirty="0" smtClean="0"/>
              <a:t> </a:t>
            </a:r>
            <a:r>
              <a:rPr dirty="0" err="1" smtClean="0"/>
              <a:t>помилок</a:t>
            </a:r>
            <a:endParaRPr dirty="0"/>
          </a:p>
        </p:txBody>
      </p:sp>
      <p:sp>
        <p:nvSpPr>
          <p:cNvPr id="19" name="Rounded Rectangle 18"/>
          <p:cNvSpPr/>
          <p:nvPr/>
        </p:nvSpPr>
        <p:spPr>
          <a:xfrm>
            <a:off x="4480560" y="3474720"/>
            <a:ext cx="3474720" cy="1783080"/>
          </a:xfrm>
          <a:prstGeom prst="round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4480560" y="3474720"/>
            <a:ext cx="109728" cy="1783080"/>
          </a:xfrm>
          <a:prstGeom prst="rect">
            <a:avLst/>
          </a:prstGeom>
          <a:solidFill>
            <a:srgbClr val="4C84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4736592" y="3657600"/>
            <a:ext cx="3063239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B344D"/>
                </a:solidFill>
              </a:defRPr>
            </a:pPr>
            <a:r>
              <a:t>Поступово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736592" y="4187952"/>
            <a:ext cx="3063239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50">
                <a:solidFill>
                  <a:srgbClr val="26303A"/>
                </a:solidFill>
              </a:defRPr>
            </a:pPr>
            <a:r>
              <a:t>комплексні та нестандартні завдання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275320" y="3474720"/>
            <a:ext cx="3474720" cy="1783080"/>
          </a:xfrm>
          <a:prstGeom prst="round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8275320" y="3474720"/>
            <a:ext cx="109728" cy="1783080"/>
          </a:xfrm>
          <a:prstGeom prst="rect">
            <a:avLst/>
          </a:prstGeom>
          <a:solidFill>
            <a:srgbClr val="1B34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8531352" y="3657600"/>
            <a:ext cx="3063239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B344D"/>
                </a:solidFill>
              </a:defRPr>
            </a:pPr>
            <a:r>
              <a:t>Наприкінці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85048" y="4187952"/>
            <a:ext cx="3209543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50">
                <a:solidFill>
                  <a:srgbClr val="26303A"/>
                </a:solidFill>
              </a:defRPr>
            </a:pPr>
            <a:r>
              <a:rPr dirty="0" err="1"/>
              <a:t>повторна</a:t>
            </a:r>
            <a:r>
              <a:rPr dirty="0"/>
              <a:t> </a:t>
            </a:r>
            <a:r>
              <a:rPr dirty="0" err="1"/>
              <a:t>діагностика</a:t>
            </a:r>
            <a:r>
              <a:rPr dirty="0"/>
              <a:t> + </a:t>
            </a:r>
            <a:r>
              <a:rPr dirty="0" err="1"/>
              <a:t>порівняння</a:t>
            </a:r>
            <a:r>
              <a:rPr dirty="0"/>
              <a:t> </a:t>
            </a:r>
            <a:r>
              <a:rPr dirty="0" err="1"/>
              <a:t>прогресу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4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292608"/>
            <a:ext cx="10628551" cy="8925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</a:defRPr>
            </a:pPr>
            <a:r>
              <a:rPr dirty="0" err="1" smtClean="0"/>
              <a:t>Як</a:t>
            </a:r>
            <a:r>
              <a:rPr dirty="0" smtClean="0"/>
              <a:t> </a:t>
            </a:r>
            <a:r>
              <a:rPr dirty="0" err="1"/>
              <a:t>використовувати</a:t>
            </a:r>
            <a:r>
              <a:rPr dirty="0"/>
              <a:t> НМТ </a:t>
            </a:r>
            <a:r>
              <a:rPr dirty="0" err="1"/>
              <a:t>та</a:t>
            </a:r>
            <a:r>
              <a:rPr dirty="0"/>
              <a:t> </a:t>
            </a:r>
            <a:r>
              <a:rPr lang="uk-UA" dirty="0" smtClean="0"/>
              <a:t>завдання </a:t>
            </a:r>
            <a:r>
              <a:rPr dirty="0" err="1" smtClean="0"/>
              <a:t>олімпіад</a:t>
            </a:r>
            <a:r>
              <a:rPr lang="uk-UA" dirty="0" smtClean="0"/>
              <a:t>и</a:t>
            </a:r>
            <a:r>
              <a:rPr dirty="0" smtClean="0"/>
              <a:t> </a:t>
            </a:r>
            <a:r>
              <a:rPr dirty="0"/>
              <a:t>в </a:t>
            </a:r>
            <a:r>
              <a:rPr dirty="0" err="1"/>
              <a:t>системі</a:t>
            </a:r>
            <a:r>
              <a:rPr dirty="0"/>
              <a:t> </a:t>
            </a:r>
            <a:r>
              <a:rPr dirty="0" err="1" smtClean="0"/>
              <a:t>надолуження</a:t>
            </a:r>
            <a:endParaRPr lang="uk-UA" dirty="0" smtClean="0"/>
          </a:p>
          <a:p>
            <a:pPr>
              <a:defRPr sz="2600" b="1">
                <a:solidFill>
                  <a:srgbClr val="FFFFFF"/>
                </a:solidFill>
              </a:defRPr>
            </a:pPr>
            <a:r>
              <a:rPr lang="uk-UA" dirty="0" smtClean="0"/>
              <a:t>                                                        освітніх втрат</a:t>
            </a:r>
            <a:endParaRPr dirty="0"/>
          </a:p>
        </p:txBody>
      </p:sp>
      <p:sp>
        <p:nvSpPr>
          <p:cNvPr id="3" name="Rounded Rectangle 2"/>
          <p:cNvSpPr/>
          <p:nvPr/>
        </p:nvSpPr>
        <p:spPr>
          <a:xfrm>
            <a:off x="685800" y="1371600"/>
            <a:ext cx="3429000" cy="2103120"/>
          </a:xfrm>
          <a:prstGeom prst="round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685800" y="1371600"/>
            <a:ext cx="91440" cy="2103120"/>
          </a:xfrm>
          <a:prstGeom prst="rect">
            <a:avLst/>
          </a:prstGeom>
          <a:solidFill>
            <a:srgbClr val="306F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914400" y="1536192"/>
            <a:ext cx="30632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B344D"/>
                </a:solidFill>
              </a:defRPr>
            </a:pPr>
            <a:r>
              <a:t>НМТ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029967"/>
            <a:ext cx="3044952" cy="1325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00">
                <a:solidFill>
                  <a:srgbClr val="26303A"/>
                </a:solidFill>
              </a:defRPr>
            </a:pPr>
            <a:r>
              <a:t>Діагностує базові та прикладні вміння; дає короткі завдання для швидкого контролю.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89120" y="1371600"/>
            <a:ext cx="3429000" cy="2103120"/>
          </a:xfrm>
          <a:prstGeom prst="round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4389120" y="1371600"/>
            <a:ext cx="91440" cy="2103120"/>
          </a:xfrm>
          <a:prstGeom prst="rect">
            <a:avLst/>
          </a:prstGeom>
          <a:solidFill>
            <a:srgbClr val="DCA6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617720" y="1536192"/>
            <a:ext cx="30632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B344D"/>
                </a:solidFill>
              </a:defRPr>
            </a:pPr>
            <a:r>
              <a:t>Олімпіада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17720" y="2029967"/>
            <a:ext cx="3044952" cy="1325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00">
                <a:solidFill>
                  <a:srgbClr val="26303A"/>
                </a:solidFill>
              </a:defRPr>
            </a:pPr>
            <a:r>
              <a:t>Поглиблює логіку, самостійність, комбінування знань та експериментальні вміння.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092440" y="1371600"/>
            <a:ext cx="3429000" cy="2103120"/>
          </a:xfrm>
          <a:prstGeom prst="roundRect">
            <a:avLst/>
          </a:prstGeom>
          <a:solidFill>
            <a:srgbClr val="FFFFFF"/>
          </a:solidFill>
          <a:ln>
            <a:solidFill>
              <a:srgbClr val="D7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092440" y="1371600"/>
            <a:ext cx="91440" cy="2103120"/>
          </a:xfrm>
          <a:prstGeom prst="rect">
            <a:avLst/>
          </a:prstGeom>
          <a:solidFill>
            <a:srgbClr val="308B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321040" y="1536192"/>
            <a:ext cx="30632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B344D"/>
                </a:solidFill>
              </a:defRPr>
            </a:pPr>
            <a:r>
              <a:t>Учитель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21040" y="2029967"/>
            <a:ext cx="3044952" cy="1325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00">
                <a:solidFill>
                  <a:srgbClr val="26303A"/>
                </a:solidFill>
              </a:defRPr>
            </a:pPr>
            <a:r>
              <a:t>Знаходить «вузьке місце», дробить складність і будує індивідуальну траєкторію.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" y="4069080"/>
            <a:ext cx="10332720" cy="1188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НМТ → діагностика</a:t>
            </a:r>
          </a:p>
          <a:p>
            <a:pPr algn="ctr">
              <a:defRPr sz="2400" b="1">
                <a:solidFill>
                  <a:srgbClr val="DCA639"/>
                </a:solidFill>
              </a:defRPr>
            </a:pPr>
            <a:r>
              <a:t>Олімпіада → поглиблення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4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3087064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FFFFFF"/>
                </a:solidFill>
              </a:defRPr>
            </a:pPr>
            <a:r>
              <a:rPr dirty="0" err="1" smtClean="0"/>
              <a:t>Головний</a:t>
            </a:r>
            <a:r>
              <a:rPr dirty="0" smtClean="0"/>
              <a:t> </a:t>
            </a:r>
            <a:r>
              <a:rPr dirty="0" err="1"/>
              <a:t>висновок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2369327" y="1417320"/>
            <a:ext cx="7422865" cy="1308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100" b="1">
                <a:solidFill>
                  <a:srgbClr val="DCA639"/>
                </a:solidFill>
              </a:defRPr>
            </a:pPr>
            <a:r>
              <a:rPr dirty="0" err="1"/>
              <a:t>Надолуження</a:t>
            </a:r>
            <a:r>
              <a:rPr dirty="0"/>
              <a:t> — </a:t>
            </a:r>
            <a:r>
              <a:rPr dirty="0" err="1"/>
              <a:t>це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повернення</a:t>
            </a:r>
            <a:r>
              <a:rPr dirty="0"/>
              <a:t> </a:t>
            </a:r>
            <a:r>
              <a:rPr dirty="0" err="1"/>
              <a:t>назад</a:t>
            </a:r>
            <a:r>
              <a:rPr dirty="0"/>
              <a:t>.</a:t>
            </a:r>
          </a:p>
          <a:p>
            <a:pPr algn="ctr">
              <a:defRPr sz="2400">
                <a:solidFill>
                  <a:srgbClr val="FFFFFF"/>
                </a:solidFill>
              </a:defRPr>
            </a:pPr>
            <a:r>
              <a:rPr dirty="0" err="1"/>
              <a:t>Це</a:t>
            </a:r>
            <a:r>
              <a:rPr dirty="0"/>
              <a:t> </a:t>
            </a:r>
            <a:r>
              <a:rPr dirty="0" err="1"/>
              <a:t>побудова</a:t>
            </a:r>
            <a:r>
              <a:rPr dirty="0"/>
              <a:t> </a:t>
            </a:r>
            <a:r>
              <a:rPr dirty="0" err="1"/>
              <a:t>містка</a:t>
            </a:r>
            <a:r>
              <a:rPr dirty="0"/>
              <a:t> </a:t>
            </a:r>
            <a:r>
              <a:rPr dirty="0" err="1"/>
              <a:t>від</a:t>
            </a:r>
            <a:r>
              <a:rPr dirty="0"/>
              <a:t> </a:t>
            </a:r>
            <a:r>
              <a:rPr dirty="0" err="1"/>
              <a:t>базових</a:t>
            </a:r>
            <a:r>
              <a:rPr dirty="0"/>
              <a:t> </a:t>
            </a:r>
            <a:r>
              <a:rPr dirty="0" err="1"/>
              <a:t>знань</a:t>
            </a:r>
            <a:endParaRPr dirty="0"/>
          </a:p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dirty="0" err="1"/>
              <a:t>до</a:t>
            </a:r>
            <a:r>
              <a:rPr dirty="0"/>
              <a:t> </a:t>
            </a:r>
            <a:r>
              <a:rPr dirty="0" err="1"/>
              <a:t>вміння</a:t>
            </a:r>
            <a:r>
              <a:rPr dirty="0"/>
              <a:t> </a:t>
            </a:r>
            <a:r>
              <a:rPr dirty="0" err="1"/>
              <a:t>мислити</a:t>
            </a:r>
            <a:r>
              <a:rPr dirty="0"/>
              <a:t> й </a:t>
            </a:r>
            <a:r>
              <a:rPr dirty="0" err="1" smtClean="0"/>
              <a:t>діяти</a:t>
            </a:r>
            <a:r>
              <a:rPr dirty="0" smtClean="0"/>
              <a:t>.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731520" y="4800600"/>
            <a:ext cx="1920240" cy="731520"/>
          </a:xfrm>
          <a:prstGeom prst="roundRect">
            <a:avLst/>
          </a:prstGeom>
          <a:solidFill>
            <a:srgbClr val="306F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04672" y="4992624"/>
            <a:ext cx="1783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1">
                <a:solidFill>
                  <a:srgbClr val="FFFFFF"/>
                </a:solidFill>
              </a:defRPr>
            </a:pPr>
            <a:r>
              <a:t>ДІАГНОСТИКА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971800" y="4800600"/>
            <a:ext cx="1920240" cy="731520"/>
          </a:xfrm>
          <a:prstGeom prst="roundRect">
            <a:avLst/>
          </a:prstGeom>
          <a:solidFill>
            <a:srgbClr val="308B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3248645" y="4992624"/>
            <a:ext cx="1375698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1">
                <a:solidFill>
                  <a:srgbClr val="FFFFFF"/>
                </a:solidFill>
              </a:defRPr>
            </a:pPr>
            <a:r>
              <a:rPr lang="uk-UA" dirty="0" smtClean="0"/>
              <a:t>ВІДНОВЛЕННЯ </a:t>
            </a:r>
            <a:r>
              <a:rPr dirty="0" smtClean="0"/>
              <a:t>БАЗ</a:t>
            </a:r>
            <a:r>
              <a:rPr lang="uk-UA" dirty="0" smtClean="0"/>
              <a:t>И</a:t>
            </a:r>
            <a:endParaRPr dirty="0"/>
          </a:p>
        </p:txBody>
      </p:sp>
      <p:sp>
        <p:nvSpPr>
          <p:cNvPr id="8" name="Rounded Rectangle 7"/>
          <p:cNvSpPr/>
          <p:nvPr/>
        </p:nvSpPr>
        <p:spPr>
          <a:xfrm>
            <a:off x="5212080" y="4800600"/>
            <a:ext cx="1920240" cy="731520"/>
          </a:xfrm>
          <a:prstGeom prst="roundRect">
            <a:avLst/>
          </a:prstGeom>
          <a:solidFill>
            <a:srgbClr val="DCA6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238057" y="4992624"/>
            <a:ext cx="1877437" cy="4154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1">
                <a:solidFill>
                  <a:srgbClr val="FFFFFF"/>
                </a:solidFill>
              </a:defRPr>
            </a:pPr>
            <a:r>
              <a:rPr lang="uk-UA" dirty="0" smtClean="0"/>
              <a:t>ФОРМУВАННЯ </a:t>
            </a:r>
            <a:r>
              <a:rPr dirty="0" smtClean="0"/>
              <a:t>АЛГОРИТМ</a:t>
            </a:r>
            <a:r>
              <a:rPr lang="uk-UA" dirty="0" smtClean="0"/>
              <a:t>ІВ,</a:t>
            </a:r>
          </a:p>
          <a:p>
            <a:pPr algn="ctr">
              <a:defRPr sz="1050" b="1">
                <a:solidFill>
                  <a:srgbClr val="FFFFFF"/>
                </a:solidFill>
              </a:defRPr>
            </a:pPr>
            <a:r>
              <a:rPr lang="uk-UA" dirty="0" smtClean="0"/>
              <a:t>ТРЕНУВАННЯ</a:t>
            </a:r>
            <a:endParaRPr dirty="0"/>
          </a:p>
        </p:txBody>
      </p:sp>
      <p:sp>
        <p:nvSpPr>
          <p:cNvPr id="10" name="Rounded Rectangle 9"/>
          <p:cNvSpPr/>
          <p:nvPr/>
        </p:nvSpPr>
        <p:spPr>
          <a:xfrm>
            <a:off x="7452360" y="4800600"/>
            <a:ext cx="1920240" cy="731520"/>
          </a:xfrm>
          <a:prstGeom prst="roundRect">
            <a:avLst/>
          </a:prstGeom>
          <a:solidFill>
            <a:srgbClr val="B949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525512" y="4992624"/>
            <a:ext cx="1783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1">
                <a:solidFill>
                  <a:srgbClr val="FFFFFF"/>
                </a:solidFill>
              </a:defRPr>
            </a:pPr>
            <a:r>
              <a:t>ЗАСТОСУВАННЯ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692640" y="4800600"/>
            <a:ext cx="1920240" cy="731520"/>
          </a:xfrm>
          <a:prstGeom prst="roundRect">
            <a:avLst/>
          </a:prstGeom>
          <a:solidFill>
            <a:srgbClr val="4C84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9765792" y="4992624"/>
            <a:ext cx="1783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1">
                <a:solidFill>
                  <a:srgbClr val="FFFFFF"/>
                </a:solidFill>
              </a:defRPr>
            </a:pPr>
            <a:r>
              <a:t>ХІМІЧНЕ МИСЛЕННЯ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247120" y="644652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78828C"/>
                </a:solidFill>
              </a:defRPr>
            </a:pPr>
            <a:r>
              <a:t>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8600" y="164592"/>
            <a:ext cx="11731752" cy="566928"/>
          </a:xfrm>
          <a:prstGeom prst="roundRect">
            <a:avLst/>
          </a:prstGeom>
          <a:solidFill>
            <a:srgbClr val="3866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85474" y="256032"/>
            <a:ext cx="559056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rPr dirty="0"/>
              <a:t>🧪 ДІАГНОСТИКА ОСВІТНІХ ВТРАТ • 9 КЛАС НУШ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74320" y="914400"/>
            <a:ext cx="5715000" cy="2560320"/>
          </a:xfrm>
          <a:prstGeom prst="roundRect">
            <a:avLst/>
          </a:prstGeom>
          <a:solidFill>
            <a:srgbClr val="FFFFFF"/>
          </a:solidFill>
          <a:ln>
            <a:solidFill>
              <a:srgbClr val="DCE2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274320" y="914400"/>
            <a:ext cx="5715000" cy="557784"/>
          </a:xfrm>
          <a:prstGeom prst="roundRect">
            <a:avLst/>
          </a:prstGeom>
          <a:solidFill>
            <a:srgbClr val="2789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274320" y="1051560"/>
            <a:ext cx="5550408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50" b="1">
                <a:solidFill>
                  <a:srgbClr val="FFFFFF"/>
                </a:solidFill>
              </a:defRPr>
            </a:pPr>
            <a:r>
              <a:t>🟢 1 ГРУПА • ДОСЛІДЖУЄ ПРИРОДУ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2628" y="1664208"/>
            <a:ext cx="5404104" cy="1705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"/>
              </a:spcAft>
              <a:defRPr sz="960">
                <a:solidFill>
                  <a:srgbClr val="232A34"/>
                </a:solidFill>
              </a:defRPr>
            </a:pPr>
            <a:r>
              <a:rPr sz="1100" dirty="0"/>
              <a:t>1. </a:t>
            </a:r>
            <a:r>
              <a:rPr sz="1100" dirty="0" err="1"/>
              <a:t>Фізичне</a:t>
            </a:r>
            <a:r>
              <a:rPr sz="1100" dirty="0"/>
              <a:t> </a:t>
            </a:r>
            <a:r>
              <a:rPr sz="1100" dirty="0" err="1"/>
              <a:t>явище</a:t>
            </a:r>
            <a:r>
              <a:rPr sz="1100" dirty="0"/>
              <a:t>: А) </a:t>
            </a:r>
            <a:r>
              <a:rPr sz="1100" dirty="0" err="1"/>
              <a:t>горіння</a:t>
            </a:r>
            <a:r>
              <a:rPr sz="1100" dirty="0"/>
              <a:t> Mg  Б) </a:t>
            </a:r>
            <a:r>
              <a:rPr sz="1100" dirty="0" err="1"/>
              <a:t>іржавіння</a:t>
            </a:r>
            <a:r>
              <a:rPr sz="1100" dirty="0"/>
              <a:t> Fe  В) </a:t>
            </a:r>
            <a:r>
              <a:rPr sz="1100" dirty="0" err="1"/>
              <a:t>плавлення</a:t>
            </a:r>
            <a:r>
              <a:rPr sz="1100" dirty="0"/>
              <a:t> </a:t>
            </a:r>
            <a:r>
              <a:rPr sz="1100" dirty="0" err="1"/>
              <a:t>льоду</a:t>
            </a:r>
            <a:r>
              <a:rPr sz="1100" dirty="0"/>
              <a:t>  Г) </a:t>
            </a:r>
            <a:r>
              <a:rPr sz="1100" dirty="0" err="1"/>
              <a:t>взаємодія</a:t>
            </a:r>
            <a:r>
              <a:rPr sz="1100" dirty="0"/>
              <a:t> </a:t>
            </a:r>
            <a:r>
              <a:rPr sz="1100" dirty="0" err="1"/>
              <a:t>кислоти</a:t>
            </a:r>
            <a:r>
              <a:rPr sz="1100" dirty="0"/>
              <a:t> з </a:t>
            </a:r>
            <a:r>
              <a:rPr sz="1100" dirty="0" err="1"/>
              <a:t>лугом</a:t>
            </a:r>
            <a:endParaRPr sz="1100" dirty="0"/>
          </a:p>
          <a:p>
            <a:pPr>
              <a:spcAft>
                <a:spcPts val="100"/>
              </a:spcAft>
              <a:defRPr sz="960">
                <a:solidFill>
                  <a:srgbClr val="232A34"/>
                </a:solidFill>
              </a:defRPr>
            </a:pPr>
            <a:r>
              <a:rPr sz="1100" dirty="0"/>
              <a:t>2. </a:t>
            </a:r>
            <a:r>
              <a:rPr sz="1100" dirty="0" err="1"/>
              <a:t>Проста</a:t>
            </a:r>
            <a:r>
              <a:rPr sz="1100" dirty="0"/>
              <a:t> </a:t>
            </a:r>
            <a:r>
              <a:rPr sz="1100" dirty="0" err="1"/>
              <a:t>речовина</a:t>
            </a:r>
            <a:r>
              <a:rPr sz="1100" dirty="0"/>
              <a:t>: А) H₂O  Б) O₂  В) CO₂  Г) </a:t>
            </a:r>
            <a:r>
              <a:rPr sz="1100" dirty="0" err="1"/>
              <a:t>NaOH</a:t>
            </a:r>
            <a:endParaRPr sz="1100" dirty="0"/>
          </a:p>
          <a:p>
            <a:pPr>
              <a:spcAft>
                <a:spcPts val="100"/>
              </a:spcAft>
              <a:defRPr sz="960">
                <a:solidFill>
                  <a:srgbClr val="232A34"/>
                </a:solidFill>
              </a:defRPr>
            </a:pPr>
            <a:r>
              <a:rPr sz="1100" dirty="0"/>
              <a:t>3. </a:t>
            </a:r>
            <a:r>
              <a:rPr sz="1100" dirty="0" err="1"/>
              <a:t>Заряд</a:t>
            </a:r>
            <a:r>
              <a:rPr sz="1100" dirty="0"/>
              <a:t> </a:t>
            </a:r>
            <a:r>
              <a:rPr sz="1100" dirty="0" err="1"/>
              <a:t>ядра</a:t>
            </a:r>
            <a:r>
              <a:rPr sz="1100" dirty="0"/>
              <a:t> </a:t>
            </a:r>
            <a:r>
              <a:rPr sz="1100" dirty="0" err="1"/>
              <a:t>Оксигену</a:t>
            </a:r>
            <a:r>
              <a:rPr sz="1100" dirty="0"/>
              <a:t>: А) +6  Б) +8  В) −8  Г) 0</a:t>
            </a:r>
          </a:p>
          <a:p>
            <a:pPr>
              <a:spcAft>
                <a:spcPts val="100"/>
              </a:spcAft>
              <a:defRPr sz="960">
                <a:solidFill>
                  <a:srgbClr val="232A34"/>
                </a:solidFill>
              </a:defRPr>
            </a:pPr>
            <a:r>
              <a:rPr sz="1100" dirty="0"/>
              <a:t>4. 11 </a:t>
            </a:r>
            <a:r>
              <a:rPr sz="1100" dirty="0" err="1"/>
              <a:t>електронів</a:t>
            </a:r>
            <a:r>
              <a:rPr sz="1100" dirty="0"/>
              <a:t> </a:t>
            </a:r>
            <a:r>
              <a:rPr sz="1100" dirty="0" err="1"/>
              <a:t>має</a:t>
            </a:r>
            <a:r>
              <a:rPr sz="1100" dirty="0"/>
              <a:t> </a:t>
            </a:r>
            <a:r>
              <a:rPr sz="1100" dirty="0" err="1"/>
              <a:t>атом</a:t>
            </a:r>
            <a:r>
              <a:rPr sz="1100" dirty="0"/>
              <a:t>: А) Mg  Б) Na  В) K  Г) Al</a:t>
            </a:r>
          </a:p>
          <a:p>
            <a:pPr>
              <a:spcAft>
                <a:spcPts val="100"/>
              </a:spcAft>
              <a:defRPr sz="960">
                <a:solidFill>
                  <a:srgbClr val="232A34"/>
                </a:solidFill>
              </a:defRPr>
            </a:pPr>
            <a:r>
              <a:rPr sz="1100" dirty="0"/>
              <a:t>5. Cl </a:t>
            </a:r>
            <a:r>
              <a:rPr sz="1100" dirty="0" err="1"/>
              <a:t>має</a:t>
            </a:r>
            <a:r>
              <a:rPr sz="1100" dirty="0"/>
              <a:t> −1 у: А) Cl₂  Б) </a:t>
            </a:r>
            <a:r>
              <a:rPr sz="1100" dirty="0" err="1"/>
              <a:t>HCl</a:t>
            </a:r>
            <a:r>
              <a:rPr sz="1100" dirty="0"/>
              <a:t>  В) </a:t>
            </a:r>
            <a:r>
              <a:rPr sz="1100" dirty="0" err="1"/>
              <a:t>HClO</a:t>
            </a:r>
            <a:r>
              <a:rPr sz="1100" dirty="0"/>
              <a:t>  Г) </a:t>
            </a:r>
            <a:r>
              <a:rPr sz="1100" dirty="0" err="1"/>
              <a:t>ClO</a:t>
            </a:r>
            <a:r>
              <a:rPr sz="1100" dirty="0"/>
              <a:t>₂</a:t>
            </a:r>
          </a:p>
          <a:p>
            <a:pPr>
              <a:spcAft>
                <a:spcPts val="100"/>
              </a:spcAft>
              <a:defRPr sz="960">
                <a:solidFill>
                  <a:srgbClr val="232A34"/>
                </a:solidFill>
              </a:defRPr>
            </a:pPr>
            <a:r>
              <a:rPr sz="1100" dirty="0"/>
              <a:t>6. </a:t>
            </a:r>
            <a:r>
              <a:rPr sz="1100" dirty="0" err="1"/>
              <a:t>Кальцій</a:t>
            </a:r>
            <a:r>
              <a:rPr sz="1100" dirty="0"/>
              <a:t> </a:t>
            </a:r>
            <a:r>
              <a:rPr sz="1100" dirty="0" err="1"/>
              <a:t>оксид</a:t>
            </a:r>
            <a:r>
              <a:rPr sz="1100" dirty="0"/>
              <a:t>: А) </a:t>
            </a:r>
            <a:r>
              <a:rPr sz="1100" dirty="0" err="1"/>
              <a:t>CaO</a:t>
            </a:r>
            <a:r>
              <a:rPr sz="1100" dirty="0"/>
              <a:t>  Б) </a:t>
            </a:r>
            <a:r>
              <a:rPr sz="1100" dirty="0" err="1"/>
              <a:t>Ca₂O</a:t>
            </a:r>
            <a:r>
              <a:rPr sz="1100" dirty="0"/>
              <a:t>  В) </a:t>
            </a:r>
            <a:r>
              <a:rPr sz="1100" dirty="0" err="1"/>
              <a:t>CaO</a:t>
            </a:r>
            <a:r>
              <a:rPr sz="1100" dirty="0"/>
              <a:t>₂  Г) </a:t>
            </a:r>
            <a:r>
              <a:rPr sz="1100" dirty="0" err="1"/>
              <a:t>Ca₂O</a:t>
            </a:r>
            <a:r>
              <a:rPr sz="1100" dirty="0"/>
              <a:t>₃</a:t>
            </a:r>
          </a:p>
          <a:p>
            <a:pPr>
              <a:spcAft>
                <a:spcPts val="100"/>
              </a:spcAft>
              <a:defRPr sz="960">
                <a:solidFill>
                  <a:srgbClr val="232A34"/>
                </a:solidFill>
              </a:defRPr>
            </a:pPr>
            <a:r>
              <a:rPr sz="1100" dirty="0"/>
              <a:t>7. </a:t>
            </a:r>
            <a:r>
              <a:rPr sz="1100" dirty="0" err="1"/>
              <a:t>Кислота</a:t>
            </a:r>
            <a:r>
              <a:rPr sz="1100" dirty="0"/>
              <a:t>: А) KOH  Б) </a:t>
            </a:r>
            <a:r>
              <a:rPr sz="1100" dirty="0" err="1"/>
              <a:t>Na₂O</a:t>
            </a:r>
            <a:r>
              <a:rPr sz="1100" dirty="0"/>
              <a:t>  В) H₂SO₄  Г) </a:t>
            </a:r>
            <a:r>
              <a:rPr sz="1100" dirty="0" err="1"/>
              <a:t>CaCO</a:t>
            </a:r>
            <a:r>
              <a:rPr sz="1100" dirty="0"/>
              <a:t>₃</a:t>
            </a:r>
          </a:p>
          <a:p>
            <a:pPr>
              <a:spcAft>
                <a:spcPts val="100"/>
              </a:spcAft>
              <a:defRPr sz="960">
                <a:solidFill>
                  <a:srgbClr val="232A34"/>
                </a:solidFill>
              </a:defRPr>
            </a:pPr>
            <a:r>
              <a:rPr sz="1100" dirty="0"/>
              <a:t>8. </a:t>
            </a:r>
            <a:r>
              <a:rPr sz="1100" dirty="0" err="1"/>
              <a:t>Сіль</a:t>
            </a:r>
            <a:r>
              <a:rPr sz="1100" dirty="0"/>
              <a:t>: А) </a:t>
            </a:r>
            <a:r>
              <a:rPr sz="1100" dirty="0" err="1"/>
              <a:t>HCl</a:t>
            </a:r>
            <a:r>
              <a:rPr sz="1100" dirty="0"/>
              <a:t>  Б) </a:t>
            </a:r>
            <a:r>
              <a:rPr sz="1100" dirty="0" err="1"/>
              <a:t>NaOH</a:t>
            </a:r>
            <a:r>
              <a:rPr sz="1100" dirty="0"/>
              <a:t>  В) SO₃  Г) </a:t>
            </a:r>
            <a:r>
              <a:rPr sz="1100" dirty="0" err="1"/>
              <a:t>Na₂CO</a:t>
            </a:r>
            <a:r>
              <a:rPr sz="1100" dirty="0"/>
              <a:t>₃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199632" y="914400"/>
            <a:ext cx="5715000" cy="2560320"/>
          </a:xfrm>
          <a:prstGeom prst="roundRect">
            <a:avLst/>
          </a:prstGeom>
          <a:solidFill>
            <a:srgbClr val="FFFFFF"/>
          </a:solidFill>
          <a:ln>
            <a:solidFill>
              <a:srgbClr val="DCE2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6199632" y="914400"/>
            <a:ext cx="5715000" cy="557784"/>
          </a:xfrm>
          <a:prstGeom prst="roundRect">
            <a:avLst/>
          </a:prstGeom>
          <a:solidFill>
            <a:srgbClr val="E68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364224" y="1051560"/>
            <a:ext cx="5385816" cy="246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50" b="1">
                <a:solidFill>
                  <a:srgbClr val="FFFFFF"/>
                </a:solidFill>
              </a:defRPr>
            </a:pPr>
            <a:r>
              <a:t>🟠 2 ГРУПА • ПОШУК ТА ОПРАЦЮВАННЯ ІНФОРМАЦІЇ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37376" y="1446963"/>
            <a:ext cx="5404104" cy="20826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"/>
              </a:spcAft>
              <a:defRPr sz="960">
                <a:solidFill>
                  <a:srgbClr val="232A34"/>
                </a:solidFill>
              </a:defRPr>
            </a:pPr>
            <a:r>
              <a:rPr sz="1100" dirty="0"/>
              <a:t>9. </a:t>
            </a:r>
            <a:r>
              <a:rPr sz="1100" dirty="0" err="1"/>
              <a:t>Установіть</a:t>
            </a:r>
            <a:r>
              <a:rPr sz="1100" dirty="0"/>
              <a:t> </a:t>
            </a:r>
            <a:r>
              <a:rPr sz="1100" dirty="0" err="1"/>
              <a:t>відповідність</a:t>
            </a:r>
            <a:r>
              <a:rPr sz="1100" dirty="0"/>
              <a:t>: 1) SO₃  2) HNO₃  3) Ca(OH)₂  4) </a:t>
            </a:r>
            <a:r>
              <a:rPr sz="1100" dirty="0" err="1"/>
              <a:t>Na₂SO</a:t>
            </a:r>
            <a:r>
              <a:rPr sz="1100" dirty="0"/>
              <a:t>₄</a:t>
            </a:r>
          </a:p>
          <a:p>
            <a:pPr>
              <a:spcAft>
                <a:spcPts val="100"/>
              </a:spcAft>
              <a:defRPr sz="960">
                <a:solidFill>
                  <a:srgbClr val="232A34"/>
                </a:solidFill>
              </a:defRPr>
            </a:pPr>
            <a:r>
              <a:rPr sz="1100" dirty="0"/>
              <a:t>А) </a:t>
            </a:r>
            <a:r>
              <a:rPr sz="1100" dirty="0" err="1"/>
              <a:t>кислота</a:t>
            </a:r>
            <a:r>
              <a:rPr sz="1100" dirty="0"/>
              <a:t>  Б) </a:t>
            </a:r>
            <a:r>
              <a:rPr sz="1100" dirty="0" err="1"/>
              <a:t>основа</a:t>
            </a:r>
            <a:r>
              <a:rPr sz="1100" dirty="0"/>
              <a:t>  В) </a:t>
            </a:r>
            <a:r>
              <a:rPr sz="1100" dirty="0" err="1"/>
              <a:t>сіль</a:t>
            </a:r>
            <a:r>
              <a:rPr sz="1100" dirty="0"/>
              <a:t>  Г) </a:t>
            </a:r>
            <a:r>
              <a:rPr sz="1100" dirty="0" err="1"/>
              <a:t>оксид</a:t>
            </a:r>
            <a:endParaRPr sz="1100" dirty="0"/>
          </a:p>
          <a:p>
            <a:pPr>
              <a:spcAft>
                <a:spcPts val="100"/>
              </a:spcAft>
              <a:defRPr sz="960">
                <a:solidFill>
                  <a:srgbClr val="232A34"/>
                </a:solidFill>
              </a:defRPr>
            </a:pPr>
            <a:endParaRPr sz="1100" dirty="0"/>
          </a:p>
          <a:p>
            <a:pPr>
              <a:spcAft>
                <a:spcPts val="100"/>
              </a:spcAft>
              <a:defRPr sz="960">
                <a:solidFill>
                  <a:srgbClr val="232A34"/>
                </a:solidFill>
              </a:defRPr>
            </a:pPr>
            <a:r>
              <a:rPr sz="1100" dirty="0"/>
              <a:t>10. </a:t>
            </a:r>
            <a:r>
              <a:rPr sz="1100" dirty="0" err="1"/>
              <a:t>Формула</a:t>
            </a:r>
            <a:r>
              <a:rPr sz="1100" dirty="0"/>
              <a:t> — </a:t>
            </a:r>
            <a:r>
              <a:rPr sz="1100" dirty="0" err="1"/>
              <a:t>назва</a:t>
            </a:r>
            <a:r>
              <a:rPr sz="1100" dirty="0"/>
              <a:t>: 1) CO₂  2) </a:t>
            </a:r>
            <a:r>
              <a:rPr sz="1100" dirty="0" err="1"/>
              <a:t>NaOH</a:t>
            </a:r>
            <a:r>
              <a:rPr sz="1100" dirty="0"/>
              <a:t>  3) H₂SO₄  4) </a:t>
            </a:r>
            <a:r>
              <a:rPr sz="1100" dirty="0" err="1"/>
              <a:t>CaCO</a:t>
            </a:r>
            <a:r>
              <a:rPr sz="1100" dirty="0"/>
              <a:t>₃</a:t>
            </a:r>
          </a:p>
          <a:p>
            <a:pPr>
              <a:spcAft>
                <a:spcPts val="100"/>
              </a:spcAft>
              <a:defRPr sz="960">
                <a:solidFill>
                  <a:srgbClr val="232A34"/>
                </a:solidFill>
              </a:defRPr>
            </a:pPr>
            <a:r>
              <a:rPr sz="1100" dirty="0"/>
              <a:t>А) </a:t>
            </a:r>
            <a:r>
              <a:rPr sz="1100" dirty="0" err="1"/>
              <a:t>кальцій</a:t>
            </a:r>
            <a:r>
              <a:rPr sz="1100" dirty="0"/>
              <a:t> </a:t>
            </a:r>
            <a:r>
              <a:rPr sz="1100" dirty="0" err="1"/>
              <a:t>карбонат</a:t>
            </a:r>
            <a:r>
              <a:rPr sz="1100" dirty="0"/>
              <a:t>  Б) </a:t>
            </a:r>
            <a:r>
              <a:rPr sz="1100" dirty="0" err="1"/>
              <a:t>сульфатна</a:t>
            </a:r>
            <a:r>
              <a:rPr sz="1100" dirty="0"/>
              <a:t> </a:t>
            </a:r>
            <a:r>
              <a:rPr sz="1100" dirty="0" err="1"/>
              <a:t>кислота</a:t>
            </a:r>
            <a:endParaRPr sz="1100" dirty="0"/>
          </a:p>
          <a:p>
            <a:pPr>
              <a:spcAft>
                <a:spcPts val="100"/>
              </a:spcAft>
              <a:defRPr sz="960">
                <a:solidFill>
                  <a:srgbClr val="232A34"/>
                </a:solidFill>
              </a:defRPr>
            </a:pPr>
            <a:r>
              <a:rPr sz="1100" dirty="0"/>
              <a:t>В) </a:t>
            </a:r>
            <a:r>
              <a:rPr sz="1100" dirty="0" err="1"/>
              <a:t>натрій</a:t>
            </a:r>
            <a:r>
              <a:rPr sz="1100" dirty="0"/>
              <a:t> </a:t>
            </a:r>
            <a:r>
              <a:rPr sz="1100" dirty="0" err="1"/>
              <a:t>гідроксид</a:t>
            </a:r>
            <a:r>
              <a:rPr sz="1100" dirty="0"/>
              <a:t>  Г) </a:t>
            </a:r>
            <a:r>
              <a:rPr sz="1100" dirty="0" err="1"/>
              <a:t>карбон</a:t>
            </a:r>
            <a:r>
              <a:rPr sz="1100" dirty="0"/>
              <a:t>(IV) </a:t>
            </a:r>
            <a:r>
              <a:rPr sz="1100" dirty="0" err="1"/>
              <a:t>оксид</a:t>
            </a:r>
            <a:endParaRPr sz="1100" dirty="0"/>
          </a:p>
          <a:p>
            <a:pPr>
              <a:spcAft>
                <a:spcPts val="100"/>
              </a:spcAft>
              <a:defRPr sz="960">
                <a:solidFill>
                  <a:srgbClr val="232A34"/>
                </a:solidFill>
              </a:defRPr>
            </a:pPr>
            <a:endParaRPr sz="1100" dirty="0"/>
          </a:p>
          <a:p>
            <a:pPr>
              <a:spcAft>
                <a:spcPts val="100"/>
              </a:spcAft>
              <a:defRPr sz="960">
                <a:solidFill>
                  <a:srgbClr val="232A34"/>
                </a:solidFill>
              </a:defRPr>
            </a:pPr>
            <a:r>
              <a:rPr sz="1100" dirty="0"/>
              <a:t>11. </a:t>
            </a:r>
            <a:r>
              <a:rPr sz="1100" dirty="0" err="1"/>
              <a:t>Валентність</a:t>
            </a:r>
            <a:r>
              <a:rPr sz="1100" dirty="0"/>
              <a:t> </a:t>
            </a:r>
            <a:r>
              <a:rPr sz="1100" dirty="0" err="1"/>
              <a:t>елементів</a:t>
            </a:r>
            <a:r>
              <a:rPr sz="1100" dirty="0"/>
              <a:t> у </a:t>
            </a:r>
            <a:r>
              <a:rPr sz="1100" dirty="0" err="1"/>
              <a:t>Fe₂O</a:t>
            </a:r>
            <a:r>
              <a:rPr sz="1100" dirty="0"/>
              <a:t>₃.</a:t>
            </a:r>
          </a:p>
          <a:p>
            <a:pPr>
              <a:spcAft>
                <a:spcPts val="100"/>
              </a:spcAft>
              <a:defRPr sz="960">
                <a:solidFill>
                  <a:srgbClr val="232A34"/>
                </a:solidFill>
              </a:defRPr>
            </a:pPr>
            <a:r>
              <a:rPr sz="1100" dirty="0"/>
              <a:t>12. </a:t>
            </a:r>
            <a:r>
              <a:rPr sz="1100" dirty="0" err="1"/>
              <a:t>Ступені</a:t>
            </a:r>
            <a:r>
              <a:rPr sz="1100" dirty="0"/>
              <a:t> </a:t>
            </a:r>
            <a:r>
              <a:rPr sz="1100" dirty="0" err="1"/>
              <a:t>окиснення</a:t>
            </a:r>
            <a:r>
              <a:rPr sz="1100" dirty="0"/>
              <a:t> </a:t>
            </a:r>
            <a:r>
              <a:rPr sz="1100" dirty="0" err="1"/>
              <a:t>елементів</a:t>
            </a:r>
            <a:r>
              <a:rPr sz="1100" dirty="0"/>
              <a:t> у H₂SO₄.</a:t>
            </a:r>
          </a:p>
          <a:p>
            <a:pPr>
              <a:spcAft>
                <a:spcPts val="100"/>
              </a:spcAft>
              <a:defRPr sz="960">
                <a:solidFill>
                  <a:srgbClr val="232A34"/>
                </a:solidFill>
              </a:defRPr>
            </a:pPr>
            <a:r>
              <a:rPr sz="1100" dirty="0"/>
              <a:t>13. </a:t>
            </a:r>
            <a:r>
              <a:rPr sz="1100" dirty="0" err="1"/>
              <a:t>Формула</a:t>
            </a:r>
            <a:r>
              <a:rPr sz="1100" dirty="0"/>
              <a:t> </a:t>
            </a:r>
            <a:r>
              <a:rPr sz="1100" dirty="0" err="1"/>
              <a:t>сполуки</a:t>
            </a:r>
            <a:r>
              <a:rPr sz="1100" dirty="0"/>
              <a:t> Al³⁺ </a:t>
            </a:r>
            <a:r>
              <a:rPr sz="1100" dirty="0" err="1"/>
              <a:t>та</a:t>
            </a:r>
            <a:r>
              <a:rPr sz="1100" dirty="0"/>
              <a:t> O²⁻.</a:t>
            </a:r>
          </a:p>
          <a:p>
            <a:pPr>
              <a:spcAft>
                <a:spcPts val="100"/>
              </a:spcAft>
              <a:defRPr sz="960">
                <a:solidFill>
                  <a:srgbClr val="232A34"/>
                </a:solidFill>
              </a:defRPr>
            </a:pPr>
            <a:r>
              <a:rPr sz="1100" dirty="0"/>
              <a:t>14. </a:t>
            </a:r>
            <a:r>
              <a:rPr sz="1100" dirty="0" err="1"/>
              <a:t>Назва</a:t>
            </a:r>
            <a:r>
              <a:rPr sz="1100" dirty="0"/>
              <a:t> </a:t>
            </a:r>
            <a:r>
              <a:rPr sz="1100" dirty="0" err="1"/>
              <a:t>речовини</a:t>
            </a:r>
            <a:r>
              <a:rPr sz="1100" dirty="0"/>
              <a:t> </a:t>
            </a:r>
            <a:r>
              <a:rPr sz="1100" dirty="0" err="1"/>
              <a:t>Na₂CO</a:t>
            </a:r>
            <a:r>
              <a:rPr sz="1100" dirty="0"/>
              <a:t>₃.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74320" y="3657600"/>
            <a:ext cx="11640312" cy="2240280"/>
          </a:xfrm>
          <a:prstGeom prst="roundRect">
            <a:avLst/>
          </a:prstGeom>
          <a:solidFill>
            <a:srgbClr val="FFFFFF"/>
          </a:solidFill>
          <a:ln>
            <a:solidFill>
              <a:srgbClr val="DCE2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ounded Rectangle 12"/>
          <p:cNvSpPr/>
          <p:nvPr/>
        </p:nvSpPr>
        <p:spPr>
          <a:xfrm>
            <a:off x="274320" y="3666744"/>
            <a:ext cx="11640312" cy="548640"/>
          </a:xfrm>
          <a:prstGeom prst="roundRect">
            <a:avLst/>
          </a:prstGeom>
          <a:solidFill>
            <a:srgbClr val="7152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38912" y="3794760"/>
            <a:ext cx="11311128" cy="246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50" b="1">
                <a:solidFill>
                  <a:srgbClr val="FFFFFF"/>
                </a:solidFill>
              </a:defRPr>
            </a:pPr>
            <a:r>
              <a:t>🔵 3 ГРУПА • УСВІДОМЛЮЄ ЗАКОНОМІРНОСТІ ПРИРОДИ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9768" y="4215384"/>
            <a:ext cx="11329416" cy="1581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"/>
              </a:spcAft>
              <a:defRPr sz="960">
                <a:solidFill>
                  <a:srgbClr val="232A34"/>
                </a:solidFill>
              </a:defRPr>
            </a:pPr>
            <a:r>
              <a:rPr sz="1100" dirty="0"/>
              <a:t>15. Mg + O₂ → …        16. </a:t>
            </a:r>
            <a:r>
              <a:rPr sz="1100" dirty="0" err="1"/>
              <a:t>HCl</a:t>
            </a:r>
            <a:r>
              <a:rPr sz="1100" dirty="0"/>
              <a:t> + </a:t>
            </a:r>
            <a:r>
              <a:rPr sz="1100" dirty="0" err="1"/>
              <a:t>NaOH</a:t>
            </a:r>
            <a:r>
              <a:rPr sz="1100" dirty="0"/>
              <a:t> → …        17. </a:t>
            </a:r>
            <a:r>
              <a:rPr sz="1100" dirty="0" err="1"/>
              <a:t>CaCO</a:t>
            </a:r>
            <a:r>
              <a:rPr sz="1100" dirty="0"/>
              <a:t>₃ → …        18. Fe + </a:t>
            </a:r>
            <a:r>
              <a:rPr sz="1100" dirty="0" err="1"/>
              <a:t>CuSO</a:t>
            </a:r>
            <a:r>
              <a:rPr sz="1100" dirty="0"/>
              <a:t>₄ → …</a:t>
            </a:r>
          </a:p>
          <a:p>
            <a:pPr>
              <a:spcAft>
                <a:spcPts val="100"/>
              </a:spcAft>
              <a:defRPr sz="960">
                <a:solidFill>
                  <a:srgbClr val="232A34"/>
                </a:solidFill>
              </a:defRPr>
            </a:pPr>
            <a:r>
              <a:rPr sz="1100" dirty="0" err="1"/>
              <a:t>Допишіть</a:t>
            </a:r>
            <a:r>
              <a:rPr sz="1100" dirty="0"/>
              <a:t> і </a:t>
            </a:r>
            <a:r>
              <a:rPr sz="1100" dirty="0" err="1"/>
              <a:t>урівняйте</a:t>
            </a:r>
            <a:r>
              <a:rPr sz="1100" dirty="0"/>
              <a:t> </a:t>
            </a:r>
            <a:r>
              <a:rPr sz="1100" dirty="0" err="1"/>
              <a:t>рівняння</a:t>
            </a:r>
            <a:r>
              <a:rPr sz="1100" dirty="0"/>
              <a:t> </a:t>
            </a:r>
            <a:r>
              <a:rPr sz="1100" dirty="0" err="1"/>
              <a:t>реакцій</a:t>
            </a:r>
            <a:r>
              <a:rPr sz="1100" dirty="0"/>
              <a:t>.</a:t>
            </a:r>
          </a:p>
          <a:p>
            <a:pPr>
              <a:spcAft>
                <a:spcPts val="100"/>
              </a:spcAft>
              <a:defRPr sz="960">
                <a:solidFill>
                  <a:srgbClr val="232A34"/>
                </a:solidFill>
              </a:defRPr>
            </a:pPr>
            <a:endParaRPr sz="1100" dirty="0"/>
          </a:p>
          <a:p>
            <a:pPr>
              <a:spcAft>
                <a:spcPts val="100"/>
              </a:spcAft>
              <a:defRPr sz="960">
                <a:solidFill>
                  <a:srgbClr val="232A34"/>
                </a:solidFill>
              </a:defRPr>
            </a:pPr>
            <a:r>
              <a:rPr sz="1100" dirty="0"/>
              <a:t>19. </a:t>
            </a:r>
            <a:r>
              <a:rPr sz="1100" dirty="0" err="1"/>
              <a:t>Обчисліть</a:t>
            </a:r>
            <a:r>
              <a:rPr sz="1100" dirty="0"/>
              <a:t> </a:t>
            </a:r>
            <a:r>
              <a:rPr sz="1100" dirty="0" err="1"/>
              <a:t>Mr</a:t>
            </a:r>
            <a:r>
              <a:rPr sz="1100" dirty="0"/>
              <a:t>(</a:t>
            </a:r>
            <a:r>
              <a:rPr sz="1100" dirty="0" err="1"/>
              <a:t>CaCO</a:t>
            </a:r>
            <a:r>
              <a:rPr sz="1100" dirty="0"/>
              <a:t>₃).</a:t>
            </a:r>
          </a:p>
          <a:p>
            <a:pPr>
              <a:spcAft>
                <a:spcPts val="100"/>
              </a:spcAft>
              <a:defRPr sz="960">
                <a:solidFill>
                  <a:srgbClr val="232A34"/>
                </a:solidFill>
              </a:defRPr>
            </a:pPr>
            <a:r>
              <a:rPr sz="1100" dirty="0"/>
              <a:t>20. </a:t>
            </a:r>
            <a:r>
              <a:rPr sz="1100" dirty="0" err="1"/>
              <a:t>Обчисліть</a:t>
            </a:r>
            <a:r>
              <a:rPr sz="1100" dirty="0"/>
              <a:t> </a:t>
            </a:r>
            <a:r>
              <a:rPr sz="1100" dirty="0" err="1"/>
              <a:t>масову</a:t>
            </a:r>
            <a:r>
              <a:rPr sz="1100" dirty="0"/>
              <a:t> </a:t>
            </a:r>
            <a:r>
              <a:rPr sz="1100" dirty="0" err="1"/>
              <a:t>частку</a:t>
            </a:r>
            <a:r>
              <a:rPr sz="1100" dirty="0"/>
              <a:t> </a:t>
            </a:r>
            <a:r>
              <a:rPr sz="1100" dirty="0" err="1"/>
              <a:t>Оксигену</a:t>
            </a:r>
            <a:r>
              <a:rPr sz="1100" dirty="0"/>
              <a:t> в H₂O.</a:t>
            </a:r>
          </a:p>
          <a:p>
            <a:pPr>
              <a:spcAft>
                <a:spcPts val="100"/>
              </a:spcAft>
              <a:defRPr sz="960">
                <a:solidFill>
                  <a:srgbClr val="232A34"/>
                </a:solidFill>
              </a:defRPr>
            </a:pPr>
            <a:r>
              <a:rPr sz="1100" dirty="0"/>
              <a:t>21. </a:t>
            </a:r>
            <a:r>
              <a:rPr sz="1100" dirty="0" err="1"/>
              <a:t>Яка</a:t>
            </a:r>
            <a:r>
              <a:rPr sz="1100" dirty="0"/>
              <a:t> </a:t>
            </a:r>
            <a:r>
              <a:rPr sz="1100" dirty="0" err="1"/>
              <a:t>маса</a:t>
            </a:r>
            <a:r>
              <a:rPr sz="1100" dirty="0"/>
              <a:t> </a:t>
            </a:r>
            <a:r>
              <a:rPr sz="1100" dirty="0" err="1"/>
              <a:t>води</a:t>
            </a:r>
            <a:r>
              <a:rPr sz="1100" dirty="0"/>
              <a:t> </a:t>
            </a:r>
            <a:r>
              <a:rPr sz="1100" dirty="0" err="1"/>
              <a:t>утвориться</a:t>
            </a:r>
            <a:r>
              <a:rPr sz="1100" dirty="0"/>
              <a:t> </a:t>
            </a:r>
            <a:r>
              <a:rPr sz="1100" dirty="0" err="1"/>
              <a:t>під</a:t>
            </a:r>
            <a:r>
              <a:rPr sz="1100" dirty="0"/>
              <a:t> </a:t>
            </a:r>
            <a:r>
              <a:rPr sz="1100" dirty="0" err="1"/>
              <a:t>час</a:t>
            </a:r>
            <a:r>
              <a:rPr sz="1100" dirty="0"/>
              <a:t> </a:t>
            </a:r>
            <a:r>
              <a:rPr sz="1100" dirty="0" err="1"/>
              <a:t>повного</a:t>
            </a:r>
            <a:r>
              <a:rPr sz="1100" dirty="0"/>
              <a:t> </a:t>
            </a:r>
            <a:r>
              <a:rPr sz="1100" dirty="0" err="1"/>
              <a:t>згоряння</a:t>
            </a:r>
            <a:r>
              <a:rPr sz="1100" dirty="0"/>
              <a:t> 4 г H₂?</a:t>
            </a:r>
          </a:p>
          <a:p>
            <a:pPr>
              <a:spcAft>
                <a:spcPts val="100"/>
              </a:spcAft>
              <a:defRPr sz="960">
                <a:solidFill>
                  <a:srgbClr val="232A34"/>
                </a:solidFill>
              </a:defRPr>
            </a:pPr>
            <a:r>
              <a:rPr sz="1100" dirty="0"/>
              <a:t>22. </a:t>
            </a:r>
            <a:r>
              <a:rPr sz="1100" dirty="0" err="1"/>
              <a:t>Здійсніть</a:t>
            </a:r>
            <a:r>
              <a:rPr sz="1100" dirty="0"/>
              <a:t> </a:t>
            </a:r>
            <a:r>
              <a:rPr sz="1100" dirty="0" err="1"/>
              <a:t>перетворення</a:t>
            </a:r>
            <a:r>
              <a:rPr sz="1100" dirty="0"/>
              <a:t> </a:t>
            </a:r>
            <a:r>
              <a:rPr sz="1100" dirty="0" err="1"/>
              <a:t>та</a:t>
            </a:r>
            <a:r>
              <a:rPr sz="1100" dirty="0"/>
              <a:t> </a:t>
            </a:r>
            <a:r>
              <a:rPr sz="1100" dirty="0" err="1"/>
              <a:t>запишіть</a:t>
            </a:r>
            <a:r>
              <a:rPr sz="1100" dirty="0"/>
              <a:t> </a:t>
            </a:r>
            <a:r>
              <a:rPr sz="1100" dirty="0" err="1"/>
              <a:t>рівняння</a:t>
            </a:r>
            <a:r>
              <a:rPr sz="1100" dirty="0"/>
              <a:t>:</a:t>
            </a:r>
          </a:p>
          <a:p>
            <a:pPr>
              <a:spcAft>
                <a:spcPts val="100"/>
              </a:spcAft>
              <a:defRPr sz="960">
                <a:solidFill>
                  <a:srgbClr val="232A34"/>
                </a:solidFill>
              </a:defRPr>
            </a:pPr>
            <a:r>
              <a:rPr sz="1100" dirty="0"/>
              <a:t>Ca → </a:t>
            </a:r>
            <a:r>
              <a:rPr sz="1100" dirty="0" err="1"/>
              <a:t>CaO</a:t>
            </a:r>
            <a:r>
              <a:rPr sz="1100" dirty="0"/>
              <a:t> → Ca(OH)₂ → </a:t>
            </a:r>
            <a:r>
              <a:rPr sz="1100" dirty="0" err="1"/>
              <a:t>CaCO</a:t>
            </a:r>
            <a:r>
              <a:rPr sz="1100" dirty="0"/>
              <a:t>₃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971800" y="6108192"/>
            <a:ext cx="6263640" cy="438912"/>
          </a:xfrm>
          <a:prstGeom prst="roundRect">
            <a:avLst/>
          </a:prstGeom>
          <a:solidFill>
            <a:srgbClr val="3866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3154680" y="6190488"/>
            <a:ext cx="58978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50" b="1">
                <a:solidFill>
                  <a:srgbClr val="FFFFFF"/>
                </a:solidFill>
              </a:defRPr>
            </a:pPr>
            <a:r>
              <a:t>📊 Кожна група — до 8 балів  •  Разом — 24 бали  •  ⏱ 40–45 хв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8600" y="164592"/>
            <a:ext cx="11731752" cy="640080"/>
          </a:xfrm>
          <a:prstGeom prst="roundRect">
            <a:avLst/>
          </a:prstGeom>
          <a:solidFill>
            <a:srgbClr val="3866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11480" y="265176"/>
            <a:ext cx="11338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100" b="1">
                <a:solidFill>
                  <a:srgbClr val="FFFFFF"/>
                </a:solidFill>
              </a:defRPr>
            </a:pPr>
            <a:r>
              <a:t>🧩 КАРТА ВИЯВЛЕННЯ ОСВІТНІХ ВТРАТ • ХІМІЯ • 9 КЛАС НУШ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20040" y="987552"/>
            <a:ext cx="685800" cy="411480"/>
          </a:xfrm>
          <a:prstGeom prst="roundRect">
            <a:avLst/>
          </a:prstGeom>
          <a:solidFill>
            <a:srgbClr val="E68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356615" y="1060704"/>
            <a:ext cx="612648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Блок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20040" y="1463040"/>
            <a:ext cx="685800" cy="292607"/>
          </a:xfrm>
          <a:prstGeom prst="roundRect">
            <a:avLst/>
          </a:prstGeom>
          <a:solidFill>
            <a:srgbClr val="FFFFFF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365759" y="1513332"/>
            <a:ext cx="59436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1">
                <a:solidFill>
                  <a:srgbClr val="232A34"/>
                </a:solidFill>
              </a:defRPr>
            </a:pPr>
            <a:r>
              <a:t>1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078992" y="1463040"/>
            <a:ext cx="4983480" cy="292607"/>
          </a:xfrm>
          <a:prstGeom prst="roundRect">
            <a:avLst/>
          </a:prstGeom>
          <a:solidFill>
            <a:srgbClr val="FFFFFF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124712" y="1513332"/>
            <a:ext cx="489204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19" b="0">
                <a:solidFill>
                  <a:srgbClr val="232A34"/>
                </a:solidFill>
              </a:defRPr>
            </a:pPr>
            <a:r>
              <a:t>Фізичні та хімічні явища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35624" y="1463040"/>
            <a:ext cx="1234440" cy="292607"/>
          </a:xfrm>
          <a:prstGeom prst="roundRect">
            <a:avLst/>
          </a:prstGeom>
          <a:solidFill>
            <a:srgbClr val="FFFFFF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181344" y="1513332"/>
            <a:ext cx="114300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1">
                <a:solidFill>
                  <a:srgbClr val="232A34"/>
                </a:solidFill>
              </a:defRPr>
            </a:pPr>
            <a:r>
              <a:t>1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0040" y="1783080"/>
            <a:ext cx="685800" cy="292607"/>
          </a:xfrm>
          <a:prstGeom prst="roundRect">
            <a:avLst/>
          </a:prstGeom>
          <a:solidFill>
            <a:srgbClr val="EDF3FA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365759" y="1833372"/>
            <a:ext cx="59436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1">
                <a:solidFill>
                  <a:srgbClr val="232A34"/>
                </a:solidFill>
              </a:defRPr>
            </a:pPr>
            <a:r>
              <a:t>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078992" y="1783080"/>
            <a:ext cx="4983480" cy="292607"/>
          </a:xfrm>
          <a:prstGeom prst="roundRect">
            <a:avLst/>
          </a:prstGeom>
          <a:solidFill>
            <a:srgbClr val="EDF3FA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124712" y="1833372"/>
            <a:ext cx="489204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19" b="0">
                <a:solidFill>
                  <a:srgbClr val="232A34"/>
                </a:solidFill>
              </a:defRPr>
            </a:pPr>
            <a:r>
              <a:t>Прості та складні речовини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35624" y="1783080"/>
            <a:ext cx="1234440" cy="292607"/>
          </a:xfrm>
          <a:prstGeom prst="roundRect">
            <a:avLst/>
          </a:prstGeom>
          <a:solidFill>
            <a:srgbClr val="EDF3FA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181344" y="1833372"/>
            <a:ext cx="114300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1">
                <a:solidFill>
                  <a:srgbClr val="232A34"/>
                </a:solidFill>
              </a:defRPr>
            </a:pPr>
            <a:r>
              <a:t>2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20040" y="2103120"/>
            <a:ext cx="685800" cy="292607"/>
          </a:xfrm>
          <a:prstGeom prst="roundRect">
            <a:avLst/>
          </a:prstGeom>
          <a:solidFill>
            <a:srgbClr val="FFFFFF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365759" y="2153412"/>
            <a:ext cx="59436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1">
                <a:solidFill>
                  <a:srgbClr val="232A34"/>
                </a:solidFill>
              </a:defRPr>
            </a:pPr>
            <a:r>
              <a:t>3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078992" y="2103120"/>
            <a:ext cx="4983480" cy="292607"/>
          </a:xfrm>
          <a:prstGeom prst="roundRect">
            <a:avLst/>
          </a:prstGeom>
          <a:solidFill>
            <a:srgbClr val="FFFFFF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1124712" y="2153412"/>
            <a:ext cx="489204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19" b="0">
                <a:solidFill>
                  <a:srgbClr val="232A34"/>
                </a:solidFill>
              </a:defRPr>
            </a:pPr>
            <a:r>
              <a:t>Будова атома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135624" y="2103120"/>
            <a:ext cx="1234440" cy="292607"/>
          </a:xfrm>
          <a:prstGeom prst="roundRect">
            <a:avLst/>
          </a:prstGeom>
          <a:solidFill>
            <a:srgbClr val="FFFFFF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181344" y="2153412"/>
            <a:ext cx="114300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1">
                <a:solidFill>
                  <a:srgbClr val="232A34"/>
                </a:solidFill>
              </a:defRPr>
            </a:pPr>
            <a:r>
              <a:t>3–4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20040" y="2423160"/>
            <a:ext cx="685800" cy="292607"/>
          </a:xfrm>
          <a:prstGeom prst="roundRect">
            <a:avLst/>
          </a:prstGeom>
          <a:solidFill>
            <a:srgbClr val="EDF3FA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365759" y="2473452"/>
            <a:ext cx="59436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1">
                <a:solidFill>
                  <a:srgbClr val="232A34"/>
                </a:solidFill>
              </a:defRPr>
            </a:pPr>
            <a:r>
              <a:t>4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1078992" y="2423160"/>
            <a:ext cx="4983480" cy="292607"/>
          </a:xfrm>
          <a:prstGeom prst="roundRect">
            <a:avLst/>
          </a:prstGeom>
          <a:solidFill>
            <a:srgbClr val="EDF3FA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1124712" y="2473452"/>
            <a:ext cx="489204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19" b="0">
                <a:solidFill>
                  <a:srgbClr val="232A34"/>
                </a:solidFill>
              </a:defRPr>
            </a:pPr>
            <a:r>
              <a:t>Ступені окиснення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135624" y="2423160"/>
            <a:ext cx="1234440" cy="292607"/>
          </a:xfrm>
          <a:prstGeom prst="roundRect">
            <a:avLst/>
          </a:prstGeom>
          <a:solidFill>
            <a:srgbClr val="EDF3FA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181344" y="2473452"/>
            <a:ext cx="114300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1">
                <a:solidFill>
                  <a:srgbClr val="232A34"/>
                </a:solidFill>
              </a:defRPr>
            </a:pPr>
            <a:r>
              <a:t>5, 12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320040" y="2743200"/>
            <a:ext cx="685800" cy="292607"/>
          </a:xfrm>
          <a:prstGeom prst="roundRect">
            <a:avLst/>
          </a:prstGeom>
          <a:solidFill>
            <a:srgbClr val="FFFFFF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365759" y="2793492"/>
            <a:ext cx="59436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1">
                <a:solidFill>
                  <a:srgbClr val="232A34"/>
                </a:solidFill>
              </a:defRPr>
            </a:pPr>
            <a:r>
              <a:t>5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1078992" y="2743200"/>
            <a:ext cx="4983480" cy="292607"/>
          </a:xfrm>
          <a:prstGeom prst="roundRect">
            <a:avLst/>
          </a:prstGeom>
          <a:solidFill>
            <a:srgbClr val="FFFFFF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1124712" y="2793492"/>
            <a:ext cx="489204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19" b="0">
                <a:solidFill>
                  <a:srgbClr val="232A34"/>
                </a:solidFill>
              </a:defRPr>
            </a:pPr>
            <a:r>
              <a:t>Складання формул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135624" y="2743200"/>
            <a:ext cx="1234440" cy="292607"/>
          </a:xfrm>
          <a:prstGeom prst="roundRect">
            <a:avLst/>
          </a:prstGeom>
          <a:solidFill>
            <a:srgbClr val="FFFFFF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6181344" y="2793492"/>
            <a:ext cx="114300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1">
                <a:solidFill>
                  <a:srgbClr val="232A34"/>
                </a:solidFill>
              </a:defRPr>
            </a:pPr>
            <a:r>
              <a:t>6, 13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20040" y="3063240"/>
            <a:ext cx="685800" cy="292607"/>
          </a:xfrm>
          <a:prstGeom prst="roundRect">
            <a:avLst/>
          </a:prstGeom>
          <a:solidFill>
            <a:srgbClr val="EDF3FA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365759" y="3113532"/>
            <a:ext cx="59436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1">
                <a:solidFill>
                  <a:srgbClr val="232A34"/>
                </a:solidFill>
              </a:defRPr>
            </a:pPr>
            <a:r>
              <a:t>6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1078992" y="3063240"/>
            <a:ext cx="4983480" cy="292607"/>
          </a:xfrm>
          <a:prstGeom prst="roundRect">
            <a:avLst/>
          </a:prstGeom>
          <a:solidFill>
            <a:srgbClr val="EDF3FA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1124712" y="3113532"/>
            <a:ext cx="489204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19" b="0">
                <a:solidFill>
                  <a:srgbClr val="232A34"/>
                </a:solidFill>
              </a:defRPr>
            </a:pPr>
            <a:r>
              <a:t>Класи неорганічних сполук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135624" y="3063240"/>
            <a:ext cx="1234440" cy="292607"/>
          </a:xfrm>
          <a:prstGeom prst="roundRect">
            <a:avLst/>
          </a:prstGeom>
          <a:solidFill>
            <a:srgbClr val="EDF3FA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6181344" y="3113532"/>
            <a:ext cx="114300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1">
                <a:solidFill>
                  <a:srgbClr val="232A34"/>
                </a:solidFill>
              </a:defRPr>
            </a:pPr>
            <a:r>
              <a:t>7–10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320040" y="3383279"/>
            <a:ext cx="685800" cy="292607"/>
          </a:xfrm>
          <a:prstGeom prst="roundRect">
            <a:avLst/>
          </a:prstGeom>
          <a:solidFill>
            <a:srgbClr val="FFFFFF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365759" y="3433572"/>
            <a:ext cx="59436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1">
                <a:solidFill>
                  <a:srgbClr val="232A34"/>
                </a:solidFill>
              </a:defRPr>
            </a:pPr>
            <a:r>
              <a:t>7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1078992" y="3383279"/>
            <a:ext cx="4983480" cy="292607"/>
          </a:xfrm>
          <a:prstGeom prst="roundRect">
            <a:avLst/>
          </a:prstGeom>
          <a:solidFill>
            <a:srgbClr val="FFFFFF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1124712" y="3433572"/>
            <a:ext cx="489204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19" b="0">
                <a:solidFill>
                  <a:srgbClr val="232A34"/>
                </a:solidFill>
              </a:defRPr>
            </a:pPr>
            <a:r>
              <a:t>Валентність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6135624" y="3383279"/>
            <a:ext cx="1234440" cy="292607"/>
          </a:xfrm>
          <a:prstGeom prst="roundRect">
            <a:avLst/>
          </a:prstGeom>
          <a:solidFill>
            <a:srgbClr val="FFFFFF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6181344" y="3433572"/>
            <a:ext cx="114300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1">
                <a:solidFill>
                  <a:srgbClr val="232A34"/>
                </a:solidFill>
              </a:defRPr>
            </a:pPr>
            <a:r>
              <a:t>11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320040" y="3703320"/>
            <a:ext cx="685800" cy="292607"/>
          </a:xfrm>
          <a:prstGeom prst="roundRect">
            <a:avLst/>
          </a:prstGeom>
          <a:solidFill>
            <a:srgbClr val="EDF3FA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TextBox 48"/>
          <p:cNvSpPr txBox="1"/>
          <p:nvPr/>
        </p:nvSpPr>
        <p:spPr>
          <a:xfrm>
            <a:off x="365759" y="3753611"/>
            <a:ext cx="59436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1">
                <a:solidFill>
                  <a:srgbClr val="232A34"/>
                </a:solidFill>
              </a:defRPr>
            </a:pPr>
            <a:r>
              <a:t>8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1078992" y="3703320"/>
            <a:ext cx="4983480" cy="292607"/>
          </a:xfrm>
          <a:prstGeom prst="roundRect">
            <a:avLst/>
          </a:prstGeom>
          <a:solidFill>
            <a:srgbClr val="EDF3FA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TextBox 50"/>
          <p:cNvSpPr txBox="1"/>
          <p:nvPr/>
        </p:nvSpPr>
        <p:spPr>
          <a:xfrm>
            <a:off x="1124712" y="3753611"/>
            <a:ext cx="489204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19" b="0">
                <a:solidFill>
                  <a:srgbClr val="232A34"/>
                </a:solidFill>
              </a:defRPr>
            </a:pPr>
            <a:r>
              <a:t>Номенклатура речовин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6135624" y="3703320"/>
            <a:ext cx="1234440" cy="292607"/>
          </a:xfrm>
          <a:prstGeom prst="roundRect">
            <a:avLst/>
          </a:prstGeom>
          <a:solidFill>
            <a:srgbClr val="EDF3FA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TextBox 52"/>
          <p:cNvSpPr txBox="1"/>
          <p:nvPr/>
        </p:nvSpPr>
        <p:spPr>
          <a:xfrm>
            <a:off x="6181344" y="3753611"/>
            <a:ext cx="114300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1">
                <a:solidFill>
                  <a:srgbClr val="232A34"/>
                </a:solidFill>
              </a:defRPr>
            </a:pPr>
            <a:r>
              <a:t>14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320040" y="4023360"/>
            <a:ext cx="685800" cy="292607"/>
          </a:xfrm>
          <a:prstGeom prst="roundRect">
            <a:avLst/>
          </a:prstGeom>
          <a:solidFill>
            <a:srgbClr val="FFFFFF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TextBox 54"/>
          <p:cNvSpPr txBox="1"/>
          <p:nvPr/>
        </p:nvSpPr>
        <p:spPr>
          <a:xfrm>
            <a:off x="365759" y="4073652"/>
            <a:ext cx="59436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1">
                <a:solidFill>
                  <a:srgbClr val="232A34"/>
                </a:solidFill>
              </a:defRPr>
            </a:pPr>
            <a:r>
              <a:t>9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1078992" y="4023360"/>
            <a:ext cx="4983480" cy="292607"/>
          </a:xfrm>
          <a:prstGeom prst="roundRect">
            <a:avLst/>
          </a:prstGeom>
          <a:solidFill>
            <a:srgbClr val="FFFFFF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TextBox 56"/>
          <p:cNvSpPr txBox="1"/>
          <p:nvPr/>
        </p:nvSpPr>
        <p:spPr>
          <a:xfrm>
            <a:off x="1124712" y="4073652"/>
            <a:ext cx="489204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19" b="0">
                <a:solidFill>
                  <a:srgbClr val="232A34"/>
                </a:solidFill>
              </a:defRPr>
            </a:pPr>
            <a:r>
              <a:t>Хімічні рівняння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6135624" y="4023360"/>
            <a:ext cx="1234440" cy="292607"/>
          </a:xfrm>
          <a:prstGeom prst="roundRect">
            <a:avLst/>
          </a:prstGeom>
          <a:solidFill>
            <a:srgbClr val="FFFFFF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TextBox 58"/>
          <p:cNvSpPr txBox="1"/>
          <p:nvPr/>
        </p:nvSpPr>
        <p:spPr>
          <a:xfrm>
            <a:off x="6181344" y="4073652"/>
            <a:ext cx="114300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1">
                <a:solidFill>
                  <a:srgbClr val="232A34"/>
                </a:solidFill>
              </a:defRPr>
            </a:pPr>
            <a:r>
              <a:t>15–18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320040" y="4343400"/>
            <a:ext cx="685800" cy="292607"/>
          </a:xfrm>
          <a:prstGeom prst="roundRect">
            <a:avLst/>
          </a:prstGeom>
          <a:solidFill>
            <a:srgbClr val="EDF3FA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TextBox 60"/>
          <p:cNvSpPr txBox="1"/>
          <p:nvPr/>
        </p:nvSpPr>
        <p:spPr>
          <a:xfrm>
            <a:off x="365759" y="4393692"/>
            <a:ext cx="59436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1">
                <a:solidFill>
                  <a:srgbClr val="232A34"/>
                </a:solidFill>
              </a:defRPr>
            </a:pPr>
            <a:r>
              <a:t>10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1078992" y="4343400"/>
            <a:ext cx="4983480" cy="292607"/>
          </a:xfrm>
          <a:prstGeom prst="roundRect">
            <a:avLst/>
          </a:prstGeom>
          <a:solidFill>
            <a:srgbClr val="EDF3FA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TextBox 62"/>
          <p:cNvSpPr txBox="1"/>
          <p:nvPr/>
        </p:nvSpPr>
        <p:spPr>
          <a:xfrm>
            <a:off x="1124712" y="4393692"/>
            <a:ext cx="489204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19" b="0">
                <a:solidFill>
                  <a:srgbClr val="232A34"/>
                </a:solidFill>
              </a:defRPr>
            </a:pPr>
            <a:r>
              <a:t>Відносна молекулярна маса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6135624" y="4343400"/>
            <a:ext cx="1234440" cy="292607"/>
          </a:xfrm>
          <a:prstGeom prst="roundRect">
            <a:avLst/>
          </a:prstGeom>
          <a:solidFill>
            <a:srgbClr val="EDF3FA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TextBox 64"/>
          <p:cNvSpPr txBox="1"/>
          <p:nvPr/>
        </p:nvSpPr>
        <p:spPr>
          <a:xfrm>
            <a:off x="6181344" y="4393692"/>
            <a:ext cx="114300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1">
                <a:solidFill>
                  <a:srgbClr val="232A34"/>
                </a:solidFill>
              </a:defRPr>
            </a:pPr>
            <a:r>
              <a:t>19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320040" y="4663440"/>
            <a:ext cx="685800" cy="292607"/>
          </a:xfrm>
          <a:prstGeom prst="roundRect">
            <a:avLst/>
          </a:prstGeom>
          <a:solidFill>
            <a:srgbClr val="FFFFFF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TextBox 66"/>
          <p:cNvSpPr txBox="1"/>
          <p:nvPr/>
        </p:nvSpPr>
        <p:spPr>
          <a:xfrm>
            <a:off x="365759" y="4713731"/>
            <a:ext cx="59436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1">
                <a:solidFill>
                  <a:srgbClr val="232A34"/>
                </a:solidFill>
              </a:defRPr>
            </a:pPr>
            <a:r>
              <a:t>11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1078992" y="4663440"/>
            <a:ext cx="4983480" cy="292607"/>
          </a:xfrm>
          <a:prstGeom prst="roundRect">
            <a:avLst/>
          </a:prstGeom>
          <a:solidFill>
            <a:srgbClr val="FFFFFF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9" name="TextBox 68"/>
          <p:cNvSpPr txBox="1"/>
          <p:nvPr/>
        </p:nvSpPr>
        <p:spPr>
          <a:xfrm>
            <a:off x="1124712" y="4713731"/>
            <a:ext cx="489204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19" b="0">
                <a:solidFill>
                  <a:srgbClr val="232A34"/>
                </a:solidFill>
              </a:defRPr>
            </a:pPr>
            <a:r>
              <a:t>Масова частка елемента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6135624" y="4663440"/>
            <a:ext cx="1234440" cy="292607"/>
          </a:xfrm>
          <a:prstGeom prst="roundRect">
            <a:avLst/>
          </a:prstGeom>
          <a:solidFill>
            <a:srgbClr val="FFFFFF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TextBox 70"/>
          <p:cNvSpPr txBox="1"/>
          <p:nvPr/>
        </p:nvSpPr>
        <p:spPr>
          <a:xfrm>
            <a:off x="6181344" y="4713731"/>
            <a:ext cx="114300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1">
                <a:solidFill>
                  <a:srgbClr val="232A34"/>
                </a:solidFill>
              </a:defRPr>
            </a:pPr>
            <a:r>
              <a:t>20</a:t>
            </a:r>
          </a:p>
        </p:txBody>
      </p:sp>
      <p:sp>
        <p:nvSpPr>
          <p:cNvPr id="72" name="Rounded Rectangle 71"/>
          <p:cNvSpPr/>
          <p:nvPr/>
        </p:nvSpPr>
        <p:spPr>
          <a:xfrm>
            <a:off x="320040" y="4983479"/>
            <a:ext cx="685800" cy="292607"/>
          </a:xfrm>
          <a:prstGeom prst="roundRect">
            <a:avLst/>
          </a:prstGeom>
          <a:solidFill>
            <a:srgbClr val="EDF3FA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3" name="TextBox 72"/>
          <p:cNvSpPr txBox="1"/>
          <p:nvPr/>
        </p:nvSpPr>
        <p:spPr>
          <a:xfrm>
            <a:off x="365759" y="5033771"/>
            <a:ext cx="59436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1">
                <a:solidFill>
                  <a:srgbClr val="232A34"/>
                </a:solidFill>
              </a:defRPr>
            </a:pPr>
            <a:r>
              <a:t>12</a:t>
            </a:r>
          </a:p>
        </p:txBody>
      </p:sp>
      <p:sp>
        <p:nvSpPr>
          <p:cNvPr id="74" name="Rounded Rectangle 73"/>
          <p:cNvSpPr/>
          <p:nvPr/>
        </p:nvSpPr>
        <p:spPr>
          <a:xfrm>
            <a:off x="1078992" y="4983479"/>
            <a:ext cx="4983480" cy="292607"/>
          </a:xfrm>
          <a:prstGeom prst="roundRect">
            <a:avLst/>
          </a:prstGeom>
          <a:solidFill>
            <a:srgbClr val="EDF3FA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5" name="TextBox 74"/>
          <p:cNvSpPr txBox="1"/>
          <p:nvPr/>
        </p:nvSpPr>
        <p:spPr>
          <a:xfrm>
            <a:off x="1124712" y="5033771"/>
            <a:ext cx="489204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19" b="0">
                <a:solidFill>
                  <a:srgbClr val="232A34"/>
                </a:solidFill>
              </a:defRPr>
            </a:pPr>
            <a:r>
              <a:t>Розрахунки за рівняннями</a:t>
            </a:r>
          </a:p>
        </p:txBody>
      </p:sp>
      <p:sp>
        <p:nvSpPr>
          <p:cNvPr id="76" name="Rounded Rectangle 75"/>
          <p:cNvSpPr/>
          <p:nvPr/>
        </p:nvSpPr>
        <p:spPr>
          <a:xfrm>
            <a:off x="6135624" y="4983479"/>
            <a:ext cx="1234440" cy="292607"/>
          </a:xfrm>
          <a:prstGeom prst="roundRect">
            <a:avLst/>
          </a:prstGeom>
          <a:solidFill>
            <a:srgbClr val="EDF3FA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7" name="TextBox 76"/>
          <p:cNvSpPr txBox="1"/>
          <p:nvPr/>
        </p:nvSpPr>
        <p:spPr>
          <a:xfrm>
            <a:off x="6181344" y="5033771"/>
            <a:ext cx="114300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1">
                <a:solidFill>
                  <a:srgbClr val="232A34"/>
                </a:solidFill>
              </a:defRPr>
            </a:pPr>
            <a:r>
              <a:t>21</a:t>
            </a:r>
          </a:p>
        </p:txBody>
      </p:sp>
      <p:sp>
        <p:nvSpPr>
          <p:cNvPr id="78" name="Rounded Rectangle 77"/>
          <p:cNvSpPr/>
          <p:nvPr/>
        </p:nvSpPr>
        <p:spPr>
          <a:xfrm>
            <a:off x="320040" y="5303519"/>
            <a:ext cx="685800" cy="292607"/>
          </a:xfrm>
          <a:prstGeom prst="roundRect">
            <a:avLst/>
          </a:prstGeom>
          <a:solidFill>
            <a:srgbClr val="FFFFFF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9" name="TextBox 78"/>
          <p:cNvSpPr txBox="1"/>
          <p:nvPr/>
        </p:nvSpPr>
        <p:spPr>
          <a:xfrm>
            <a:off x="365759" y="5353811"/>
            <a:ext cx="59436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1">
                <a:solidFill>
                  <a:srgbClr val="232A34"/>
                </a:solidFill>
              </a:defRPr>
            </a:pPr>
            <a:r>
              <a:t>13</a:t>
            </a:r>
          </a:p>
        </p:txBody>
      </p:sp>
      <p:sp>
        <p:nvSpPr>
          <p:cNvPr id="80" name="Rounded Rectangle 79"/>
          <p:cNvSpPr/>
          <p:nvPr/>
        </p:nvSpPr>
        <p:spPr>
          <a:xfrm>
            <a:off x="1078992" y="5303519"/>
            <a:ext cx="4983480" cy="292607"/>
          </a:xfrm>
          <a:prstGeom prst="roundRect">
            <a:avLst/>
          </a:prstGeom>
          <a:solidFill>
            <a:srgbClr val="FFFFFF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1" name="TextBox 80"/>
          <p:cNvSpPr txBox="1"/>
          <p:nvPr/>
        </p:nvSpPr>
        <p:spPr>
          <a:xfrm>
            <a:off x="1124712" y="5353811"/>
            <a:ext cx="489204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19" b="0">
                <a:solidFill>
                  <a:srgbClr val="232A34"/>
                </a:solidFill>
              </a:defRPr>
            </a:pPr>
            <a:r>
              <a:t>Генетичні зв'язки</a:t>
            </a:r>
          </a:p>
        </p:txBody>
      </p:sp>
      <p:sp>
        <p:nvSpPr>
          <p:cNvPr id="82" name="Rounded Rectangle 81"/>
          <p:cNvSpPr/>
          <p:nvPr/>
        </p:nvSpPr>
        <p:spPr>
          <a:xfrm>
            <a:off x="6135624" y="5303519"/>
            <a:ext cx="1234440" cy="292607"/>
          </a:xfrm>
          <a:prstGeom prst="roundRect">
            <a:avLst/>
          </a:prstGeom>
          <a:solidFill>
            <a:srgbClr val="FFFFFF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3" name="TextBox 82"/>
          <p:cNvSpPr txBox="1"/>
          <p:nvPr/>
        </p:nvSpPr>
        <p:spPr>
          <a:xfrm>
            <a:off x="6181344" y="5353811"/>
            <a:ext cx="1143000" cy="246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1">
                <a:solidFill>
                  <a:srgbClr val="232A34"/>
                </a:solidFill>
              </a:defRPr>
            </a:pPr>
            <a:r>
              <a:t>22</a:t>
            </a:r>
          </a:p>
        </p:txBody>
      </p:sp>
      <p:sp>
        <p:nvSpPr>
          <p:cNvPr id="84" name="Rounded Rectangle 83"/>
          <p:cNvSpPr/>
          <p:nvPr/>
        </p:nvSpPr>
        <p:spPr>
          <a:xfrm>
            <a:off x="7543800" y="987552"/>
            <a:ext cx="4297680" cy="365760"/>
          </a:xfrm>
          <a:prstGeom prst="roundRect">
            <a:avLst/>
          </a:prstGeom>
          <a:solidFill>
            <a:srgbClr val="FFFFFF"/>
          </a:solidFill>
          <a:ln>
            <a:solidFill>
              <a:srgbClr val="2789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5" name="TextBox 84"/>
          <p:cNvSpPr txBox="1"/>
          <p:nvPr/>
        </p:nvSpPr>
        <p:spPr>
          <a:xfrm>
            <a:off x="7653527" y="1051560"/>
            <a:ext cx="3200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27895B"/>
                </a:solidFill>
              </a:defRPr>
            </a:pPr>
            <a:r>
              <a:t>✓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8046720" y="1060704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232A34"/>
                </a:solidFill>
              </a:defRPr>
            </a:pPr>
            <a:r>
              <a:t>уміння сформоване</a:t>
            </a:r>
          </a:p>
        </p:txBody>
      </p:sp>
      <p:sp>
        <p:nvSpPr>
          <p:cNvPr id="87" name="Rounded Rectangle 86"/>
          <p:cNvSpPr/>
          <p:nvPr/>
        </p:nvSpPr>
        <p:spPr>
          <a:xfrm>
            <a:off x="7543800" y="1444752"/>
            <a:ext cx="4297680" cy="365760"/>
          </a:xfrm>
          <a:prstGeom prst="roundRect">
            <a:avLst/>
          </a:prstGeom>
          <a:solidFill>
            <a:srgbClr val="FFFFFF"/>
          </a:solidFill>
          <a:ln>
            <a:solidFill>
              <a:srgbClr val="E68E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8" name="TextBox 87"/>
          <p:cNvSpPr txBox="1"/>
          <p:nvPr/>
        </p:nvSpPr>
        <p:spPr>
          <a:xfrm>
            <a:off x="7653527" y="1508760"/>
            <a:ext cx="3200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E68E26"/>
                </a:solidFill>
              </a:defRPr>
            </a:pPr>
            <a:r>
              <a:t>△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8046720" y="1517904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232A34"/>
                </a:solidFill>
              </a:defRPr>
            </a:pPr>
            <a:r>
              <a:t>сформоване частково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7543800" y="1901952"/>
            <a:ext cx="4297680" cy="365760"/>
          </a:xfrm>
          <a:prstGeom prst="roundRect">
            <a:avLst/>
          </a:prstGeom>
          <a:solidFill>
            <a:srgbClr val="FFFFFF"/>
          </a:solidFill>
          <a:ln>
            <a:solidFill>
              <a:srgbClr val="C23E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1" name="TextBox 90"/>
          <p:cNvSpPr txBox="1"/>
          <p:nvPr/>
        </p:nvSpPr>
        <p:spPr>
          <a:xfrm>
            <a:off x="7653527" y="1965960"/>
            <a:ext cx="3200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C23E49"/>
                </a:solidFill>
              </a:defRPr>
            </a:pPr>
            <a:r>
              <a:t>✗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046720" y="1975104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232A34"/>
                </a:solidFill>
              </a:defRPr>
            </a:pPr>
            <a:r>
              <a:t>освітня втрата</a:t>
            </a:r>
          </a:p>
        </p:txBody>
      </p:sp>
      <p:sp>
        <p:nvSpPr>
          <p:cNvPr id="93" name="Rounded Rectangle 92"/>
          <p:cNvSpPr/>
          <p:nvPr/>
        </p:nvSpPr>
        <p:spPr>
          <a:xfrm>
            <a:off x="7543800" y="2560320"/>
            <a:ext cx="4297680" cy="1874519"/>
          </a:xfrm>
          <a:prstGeom prst="roundRect">
            <a:avLst/>
          </a:prstGeom>
          <a:solidFill>
            <a:srgbClr val="FFFFFF"/>
          </a:solidFill>
          <a:ln>
            <a:solidFill>
              <a:srgbClr val="7152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4" name="TextBox 93"/>
          <p:cNvSpPr txBox="1"/>
          <p:nvPr/>
        </p:nvSpPr>
        <p:spPr>
          <a:xfrm>
            <a:off x="8511993" y="2583180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7152A8"/>
                </a:solidFill>
              </a:defRPr>
            </a:pPr>
            <a:r>
              <a:t>🔗 Ключовий ланцюжок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7776972" y="2857499"/>
            <a:ext cx="379476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232A34"/>
                </a:solidFill>
              </a:defRPr>
            </a:pPr>
            <a:r>
              <a:rPr dirty="0" err="1"/>
              <a:t>Будова</a:t>
            </a:r>
            <a:r>
              <a:rPr dirty="0"/>
              <a:t> </a:t>
            </a:r>
            <a:r>
              <a:rPr dirty="0" err="1"/>
              <a:t>атома</a:t>
            </a:r>
            <a:endParaRPr dirty="0"/>
          </a:p>
          <a:p>
            <a:pPr algn="ctr">
              <a:defRPr sz="1300" b="0">
                <a:solidFill>
                  <a:srgbClr val="232A34"/>
                </a:solidFill>
              </a:defRPr>
            </a:pPr>
            <a:r>
              <a:rPr dirty="0"/>
              <a:t>↓</a:t>
            </a:r>
          </a:p>
          <a:p>
            <a:pPr algn="ctr">
              <a:defRPr sz="1200" b="1">
                <a:solidFill>
                  <a:srgbClr val="232A34"/>
                </a:solidFill>
              </a:defRPr>
            </a:pPr>
            <a:r>
              <a:rPr dirty="0" err="1"/>
              <a:t>Валентність</a:t>
            </a:r>
            <a:r>
              <a:rPr dirty="0"/>
              <a:t> / </a:t>
            </a:r>
            <a:r>
              <a:rPr dirty="0" err="1"/>
              <a:t>ступені</a:t>
            </a:r>
            <a:r>
              <a:rPr dirty="0"/>
              <a:t> </a:t>
            </a:r>
            <a:r>
              <a:rPr dirty="0" err="1"/>
              <a:t>окиснення</a:t>
            </a:r>
            <a:endParaRPr dirty="0"/>
          </a:p>
          <a:p>
            <a:pPr algn="ctr">
              <a:defRPr sz="1300" b="0">
                <a:solidFill>
                  <a:srgbClr val="232A34"/>
                </a:solidFill>
              </a:defRPr>
            </a:pPr>
            <a:r>
              <a:rPr dirty="0"/>
              <a:t>↓</a:t>
            </a:r>
          </a:p>
          <a:p>
            <a:pPr algn="ctr">
              <a:defRPr sz="1200" b="1">
                <a:solidFill>
                  <a:srgbClr val="232A34"/>
                </a:solidFill>
              </a:defRPr>
            </a:pPr>
            <a:r>
              <a:rPr dirty="0" err="1"/>
              <a:t>Формули</a:t>
            </a:r>
            <a:r>
              <a:rPr dirty="0"/>
              <a:t> </a:t>
            </a:r>
            <a:r>
              <a:rPr dirty="0" err="1"/>
              <a:t>речовин</a:t>
            </a:r>
            <a:endParaRPr dirty="0"/>
          </a:p>
          <a:p>
            <a:pPr algn="ctr">
              <a:defRPr sz="1300" b="0">
                <a:solidFill>
                  <a:srgbClr val="232A34"/>
                </a:solidFill>
              </a:defRPr>
            </a:pPr>
            <a:r>
              <a:rPr dirty="0"/>
              <a:t>↓</a:t>
            </a:r>
          </a:p>
          <a:p>
            <a:pPr algn="ctr">
              <a:defRPr sz="1200" b="1">
                <a:solidFill>
                  <a:srgbClr val="232A34"/>
                </a:solidFill>
              </a:defRPr>
            </a:pPr>
            <a:r>
              <a:rPr dirty="0" err="1"/>
              <a:t>Рівняння</a:t>
            </a:r>
            <a:r>
              <a:rPr dirty="0"/>
              <a:t> </a:t>
            </a:r>
            <a:r>
              <a:rPr dirty="0" err="1"/>
              <a:t>реакцій</a:t>
            </a:r>
            <a:endParaRPr dirty="0"/>
          </a:p>
        </p:txBody>
      </p:sp>
      <p:sp>
        <p:nvSpPr>
          <p:cNvPr id="96" name="Rounded Rectangle 95"/>
          <p:cNvSpPr/>
          <p:nvPr/>
        </p:nvSpPr>
        <p:spPr>
          <a:xfrm>
            <a:off x="7543800" y="4572000"/>
            <a:ext cx="429768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3866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7" name="TextBox 96"/>
          <p:cNvSpPr txBox="1"/>
          <p:nvPr/>
        </p:nvSpPr>
        <p:spPr>
          <a:xfrm>
            <a:off x="7754112" y="4718304"/>
            <a:ext cx="3840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"/>
              </a:spcAft>
              <a:defRPr sz="1250" b="1">
                <a:solidFill>
                  <a:srgbClr val="232A34"/>
                </a:solidFill>
              </a:defRPr>
            </a:pPr>
            <a:r>
              <a:t>📊 Інтерпретація результатів:</a:t>
            </a:r>
          </a:p>
          <a:p>
            <a:pPr>
              <a:spcAft>
                <a:spcPts val="100"/>
              </a:spcAft>
              <a:defRPr sz="1100" b="0">
                <a:solidFill>
                  <a:srgbClr val="232A34"/>
                </a:solidFill>
              </a:defRPr>
            </a:pPr>
            <a:r>
              <a:t>20–24 — мінімальні втрати</a:t>
            </a:r>
          </a:p>
          <a:p>
            <a:pPr>
              <a:spcAft>
                <a:spcPts val="100"/>
              </a:spcAft>
              <a:defRPr sz="1100" b="0">
                <a:solidFill>
                  <a:srgbClr val="232A34"/>
                </a:solidFill>
              </a:defRPr>
            </a:pPr>
            <a:r>
              <a:t>15–19 — точкове повторення</a:t>
            </a:r>
          </a:p>
          <a:p>
            <a:pPr>
              <a:spcAft>
                <a:spcPts val="100"/>
              </a:spcAft>
              <a:defRPr sz="1100" b="0">
                <a:solidFill>
                  <a:srgbClr val="232A34"/>
                </a:solidFill>
              </a:defRPr>
            </a:pPr>
            <a:r>
              <a:t>9–14 — системне надолуження</a:t>
            </a:r>
          </a:p>
          <a:p>
            <a:pPr>
              <a:spcAft>
                <a:spcPts val="100"/>
              </a:spcAft>
              <a:defRPr sz="1100" b="0">
                <a:solidFill>
                  <a:srgbClr val="232A34"/>
                </a:solidFill>
              </a:defRPr>
            </a:pPr>
            <a:r>
              <a:t>0–8 — значні освітні втрати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411480" y="6382512"/>
            <a:ext cx="67665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50" i="1">
                <a:solidFill>
                  <a:srgbClr val="4B5564"/>
                </a:solidFill>
              </a:defRPr>
            </a:pPr>
            <a:r>
              <a:t>Порада: аналізуйте не лише суму балів, а й блоки, у яких накопичилися прогалини.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8600" y="164592"/>
            <a:ext cx="11731752" cy="621792"/>
          </a:xfrm>
          <a:prstGeom prst="roundRect">
            <a:avLst/>
          </a:prstGeom>
          <a:solidFill>
            <a:srgbClr val="315B9A"/>
          </a:solidFill>
          <a:ln>
            <a:solidFill>
              <a:srgbClr val="DCE2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56616" y="256032"/>
            <a:ext cx="11475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"/>
              </a:spcAft>
              <a:defRPr sz="1800" b="1">
                <a:solidFill>
                  <a:srgbClr val="FFFFFF"/>
                </a:solidFill>
              </a:defRPr>
            </a:pPr>
            <a:r>
              <a:t>🧪 НАДОЛУЖЕННЯ ОСВІТНІХ ВТРАТ • 8 КЛАС • ЗА ФОРМАТОМ НМТ-2026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74320" y="932688"/>
            <a:ext cx="5669280" cy="2670046"/>
          </a:xfrm>
          <a:prstGeom prst="roundRect">
            <a:avLst/>
          </a:prstGeom>
          <a:solidFill>
            <a:srgbClr val="FFFFFF"/>
          </a:solidFill>
          <a:ln>
            <a:solidFill>
              <a:srgbClr val="DCE2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4068" y="1006542"/>
            <a:ext cx="5413248" cy="28293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"/>
              </a:spcAft>
              <a:defRPr sz="919" b="0">
                <a:solidFill>
                  <a:srgbClr val="232A34"/>
                </a:solidFill>
              </a:defRPr>
            </a:pPr>
            <a:r>
              <a:rPr sz="1400" dirty="0"/>
              <a:t>🟢 1 ГРУПА — ДОСЛІДЖУЄ ПРИРОДУ</a:t>
            </a:r>
          </a:p>
          <a:p>
            <a:pPr algn="l">
              <a:spcAft>
                <a:spcPts val="100"/>
              </a:spcAft>
              <a:defRPr sz="919" b="0">
                <a:solidFill>
                  <a:srgbClr val="232A34"/>
                </a:solidFill>
              </a:defRPr>
            </a:pPr>
            <a:endParaRPr dirty="0"/>
          </a:p>
          <a:p>
            <a:pPr algn="l">
              <a:spcAft>
                <a:spcPts val="100"/>
              </a:spcAft>
              <a:defRPr sz="919" b="0">
                <a:solidFill>
                  <a:srgbClr val="232A34"/>
                </a:solidFill>
              </a:defRPr>
            </a:pPr>
            <a:r>
              <a:rPr sz="1100" dirty="0"/>
              <a:t>1. </a:t>
            </a:r>
            <a:r>
              <a:rPr sz="1100" dirty="0" err="1"/>
              <a:t>Яке</a:t>
            </a:r>
            <a:r>
              <a:rPr sz="1100" dirty="0"/>
              <a:t> </a:t>
            </a:r>
            <a:r>
              <a:rPr sz="1100" dirty="0" err="1"/>
              <a:t>явище</a:t>
            </a:r>
            <a:r>
              <a:rPr sz="1100" dirty="0"/>
              <a:t> є </a:t>
            </a:r>
            <a:r>
              <a:rPr sz="1100" dirty="0" err="1"/>
              <a:t>хімічним</a:t>
            </a:r>
            <a:r>
              <a:rPr sz="1100" dirty="0"/>
              <a:t>?</a:t>
            </a:r>
          </a:p>
          <a:p>
            <a:pPr algn="l">
              <a:spcAft>
                <a:spcPts val="100"/>
              </a:spcAft>
              <a:defRPr sz="919" b="0">
                <a:solidFill>
                  <a:srgbClr val="232A34"/>
                </a:solidFill>
              </a:defRPr>
            </a:pPr>
            <a:r>
              <a:rPr sz="1100" dirty="0"/>
              <a:t>А) </a:t>
            </a:r>
            <a:r>
              <a:rPr sz="1100" dirty="0" err="1"/>
              <a:t>танення</a:t>
            </a:r>
            <a:r>
              <a:rPr sz="1100" dirty="0"/>
              <a:t> </a:t>
            </a:r>
            <a:r>
              <a:rPr sz="1100" dirty="0" err="1"/>
              <a:t>льоду</a:t>
            </a:r>
            <a:r>
              <a:rPr sz="1100" dirty="0"/>
              <a:t>  Б) </a:t>
            </a:r>
            <a:r>
              <a:rPr sz="1100" dirty="0" err="1"/>
              <a:t>горіння</a:t>
            </a:r>
            <a:r>
              <a:rPr sz="1100" dirty="0"/>
              <a:t> Mg</a:t>
            </a:r>
          </a:p>
          <a:p>
            <a:pPr algn="l">
              <a:spcAft>
                <a:spcPts val="100"/>
              </a:spcAft>
              <a:defRPr sz="919" b="0">
                <a:solidFill>
                  <a:srgbClr val="232A34"/>
                </a:solidFill>
              </a:defRPr>
            </a:pPr>
            <a:r>
              <a:rPr sz="1100" dirty="0"/>
              <a:t>В) </a:t>
            </a:r>
            <a:r>
              <a:rPr sz="1100" dirty="0" err="1"/>
              <a:t>випаровування</a:t>
            </a:r>
            <a:r>
              <a:rPr sz="1100" dirty="0"/>
              <a:t> </a:t>
            </a:r>
            <a:r>
              <a:rPr sz="1100" dirty="0" err="1"/>
              <a:t>води</a:t>
            </a:r>
            <a:r>
              <a:rPr sz="1100" dirty="0"/>
              <a:t>  Г) </a:t>
            </a:r>
            <a:r>
              <a:rPr sz="1100" dirty="0" err="1"/>
              <a:t>подрібнення</a:t>
            </a:r>
            <a:r>
              <a:rPr sz="1100" dirty="0"/>
              <a:t> </a:t>
            </a:r>
            <a:r>
              <a:rPr sz="1100" dirty="0" err="1"/>
              <a:t>крейди</a:t>
            </a:r>
            <a:endParaRPr sz="1100" dirty="0"/>
          </a:p>
          <a:p>
            <a:pPr algn="l">
              <a:spcAft>
                <a:spcPts val="100"/>
              </a:spcAft>
              <a:defRPr sz="919" b="0">
                <a:solidFill>
                  <a:srgbClr val="232A34"/>
                </a:solidFill>
              </a:defRPr>
            </a:pPr>
            <a:endParaRPr sz="1100" dirty="0"/>
          </a:p>
          <a:p>
            <a:pPr algn="l">
              <a:spcAft>
                <a:spcPts val="100"/>
              </a:spcAft>
              <a:defRPr sz="919" b="0">
                <a:solidFill>
                  <a:srgbClr val="232A34"/>
                </a:solidFill>
              </a:defRPr>
            </a:pPr>
            <a:r>
              <a:rPr sz="1100" dirty="0"/>
              <a:t>2. </a:t>
            </a:r>
            <a:r>
              <a:rPr sz="1100" dirty="0" err="1"/>
              <a:t>Яка</a:t>
            </a:r>
            <a:r>
              <a:rPr sz="1100" dirty="0"/>
              <a:t> </a:t>
            </a:r>
            <a:r>
              <a:rPr sz="1100" dirty="0" err="1"/>
              <a:t>частинка</a:t>
            </a:r>
            <a:r>
              <a:rPr sz="1100" dirty="0"/>
              <a:t> </a:t>
            </a:r>
            <a:r>
              <a:rPr sz="1100" dirty="0" err="1"/>
              <a:t>визначає</a:t>
            </a:r>
            <a:r>
              <a:rPr sz="1100" dirty="0"/>
              <a:t> </a:t>
            </a:r>
            <a:r>
              <a:rPr sz="1100" dirty="0" err="1"/>
              <a:t>заряд</a:t>
            </a:r>
            <a:r>
              <a:rPr sz="1100" dirty="0"/>
              <a:t> </a:t>
            </a:r>
            <a:r>
              <a:rPr sz="1100" dirty="0" err="1"/>
              <a:t>ядра</a:t>
            </a:r>
            <a:r>
              <a:rPr sz="1100" dirty="0"/>
              <a:t>?</a:t>
            </a:r>
          </a:p>
          <a:p>
            <a:pPr algn="l">
              <a:spcAft>
                <a:spcPts val="100"/>
              </a:spcAft>
              <a:defRPr sz="919" b="0">
                <a:solidFill>
                  <a:srgbClr val="232A34"/>
                </a:solidFill>
              </a:defRPr>
            </a:pPr>
            <a:r>
              <a:rPr sz="1100" dirty="0"/>
              <a:t>А) </a:t>
            </a:r>
            <a:r>
              <a:rPr sz="1100" dirty="0" err="1"/>
              <a:t>електрон</a:t>
            </a:r>
            <a:r>
              <a:rPr sz="1100" dirty="0"/>
              <a:t>  Б) </a:t>
            </a:r>
            <a:r>
              <a:rPr sz="1100" dirty="0" err="1"/>
              <a:t>нейтрон</a:t>
            </a:r>
            <a:r>
              <a:rPr sz="1100" dirty="0"/>
              <a:t>  В) </a:t>
            </a:r>
            <a:r>
              <a:rPr sz="1100" dirty="0" err="1"/>
              <a:t>протон</a:t>
            </a:r>
            <a:r>
              <a:rPr sz="1100" dirty="0"/>
              <a:t>  Г) </a:t>
            </a:r>
            <a:r>
              <a:rPr sz="1100" dirty="0" err="1"/>
              <a:t>молекула</a:t>
            </a:r>
            <a:endParaRPr sz="1100" dirty="0"/>
          </a:p>
          <a:p>
            <a:pPr algn="l">
              <a:spcAft>
                <a:spcPts val="100"/>
              </a:spcAft>
              <a:defRPr sz="919" b="0">
                <a:solidFill>
                  <a:srgbClr val="232A34"/>
                </a:solidFill>
              </a:defRPr>
            </a:pPr>
            <a:endParaRPr sz="1100" dirty="0"/>
          </a:p>
          <a:p>
            <a:pPr algn="l">
              <a:spcAft>
                <a:spcPts val="100"/>
              </a:spcAft>
              <a:defRPr sz="919" b="0">
                <a:solidFill>
                  <a:srgbClr val="232A34"/>
                </a:solidFill>
              </a:defRPr>
            </a:pPr>
            <a:r>
              <a:rPr sz="1100" dirty="0"/>
              <a:t>3. </a:t>
            </a:r>
            <a:r>
              <a:rPr sz="1100" dirty="0" err="1"/>
              <a:t>Укажіть</a:t>
            </a:r>
            <a:r>
              <a:rPr sz="1100" dirty="0"/>
              <a:t> </a:t>
            </a:r>
            <a:r>
              <a:rPr sz="1100" dirty="0" err="1"/>
              <a:t>кислоту</a:t>
            </a:r>
            <a:r>
              <a:rPr sz="1100" dirty="0"/>
              <a:t>:</a:t>
            </a:r>
          </a:p>
          <a:p>
            <a:pPr algn="l">
              <a:spcAft>
                <a:spcPts val="100"/>
              </a:spcAft>
              <a:defRPr sz="919" b="0">
                <a:solidFill>
                  <a:srgbClr val="232A34"/>
                </a:solidFill>
              </a:defRPr>
            </a:pPr>
            <a:r>
              <a:rPr sz="1100" dirty="0"/>
              <a:t>А) </a:t>
            </a:r>
            <a:r>
              <a:rPr sz="1100" dirty="0" err="1"/>
              <a:t>NaOH</a:t>
            </a:r>
            <a:r>
              <a:rPr sz="1100" dirty="0"/>
              <a:t>  Б) H₂SO₄  В) </a:t>
            </a:r>
            <a:r>
              <a:rPr sz="1100" dirty="0" err="1"/>
              <a:t>CaO</a:t>
            </a:r>
            <a:r>
              <a:rPr sz="1100" dirty="0"/>
              <a:t>  Г) </a:t>
            </a:r>
            <a:r>
              <a:rPr sz="1100" dirty="0" err="1"/>
              <a:t>Na₂CO</a:t>
            </a:r>
            <a:r>
              <a:rPr sz="1100" dirty="0"/>
              <a:t>₃</a:t>
            </a:r>
          </a:p>
          <a:p>
            <a:pPr algn="l">
              <a:spcAft>
                <a:spcPts val="100"/>
              </a:spcAft>
              <a:defRPr sz="919" b="0">
                <a:solidFill>
                  <a:srgbClr val="232A34"/>
                </a:solidFill>
              </a:defRPr>
            </a:pPr>
            <a:endParaRPr sz="1100" dirty="0"/>
          </a:p>
          <a:p>
            <a:pPr algn="l">
              <a:spcAft>
                <a:spcPts val="100"/>
              </a:spcAft>
              <a:defRPr sz="919" b="0">
                <a:solidFill>
                  <a:srgbClr val="232A34"/>
                </a:solidFill>
              </a:defRPr>
            </a:pPr>
            <a:r>
              <a:rPr sz="1100" dirty="0"/>
              <a:t>4. </a:t>
            </a:r>
            <a:r>
              <a:rPr sz="1100" dirty="0" err="1"/>
              <a:t>Формула</a:t>
            </a:r>
            <a:r>
              <a:rPr sz="1100" dirty="0"/>
              <a:t> </a:t>
            </a:r>
            <a:r>
              <a:rPr sz="1100" dirty="0" err="1"/>
              <a:t>кальцій</a:t>
            </a:r>
            <a:r>
              <a:rPr sz="1100" dirty="0"/>
              <a:t> </a:t>
            </a:r>
            <a:r>
              <a:rPr sz="1100" dirty="0" err="1"/>
              <a:t>оксиду</a:t>
            </a:r>
            <a:r>
              <a:rPr sz="1100" dirty="0"/>
              <a:t>:</a:t>
            </a:r>
          </a:p>
          <a:p>
            <a:pPr>
              <a:spcAft>
                <a:spcPts val="100"/>
              </a:spcAft>
              <a:defRPr sz="919" b="0">
                <a:solidFill>
                  <a:srgbClr val="232A34"/>
                </a:solidFill>
              </a:defRPr>
            </a:pPr>
            <a:r>
              <a:rPr sz="1100" dirty="0"/>
              <a:t>А) </a:t>
            </a:r>
            <a:r>
              <a:rPr sz="1100" dirty="0" err="1"/>
              <a:t>Ca₂O</a:t>
            </a:r>
            <a:r>
              <a:rPr sz="1100" dirty="0"/>
              <a:t>  Б) </a:t>
            </a:r>
            <a:r>
              <a:rPr sz="1100" dirty="0" err="1"/>
              <a:t>CaO</a:t>
            </a:r>
            <a:r>
              <a:rPr sz="1100" dirty="0"/>
              <a:t>  В) </a:t>
            </a:r>
            <a:r>
              <a:rPr sz="1100" dirty="0" err="1"/>
              <a:t>CaO</a:t>
            </a:r>
            <a:r>
              <a:rPr sz="1100" dirty="0"/>
              <a:t>₂  Г) </a:t>
            </a:r>
            <a:r>
              <a:rPr sz="1100" dirty="0" err="1"/>
              <a:t>Ca₂O</a:t>
            </a:r>
            <a:r>
              <a:rPr sz="1100" dirty="0" smtClean="0"/>
              <a:t>₃</a:t>
            </a:r>
            <a:r>
              <a:rPr lang="uk-UA" sz="1100" dirty="0" smtClean="0"/>
              <a:t>             </a:t>
            </a:r>
            <a:r>
              <a:rPr lang="ru-RU" sz="1200" b="1" dirty="0"/>
              <a:t>🎯 Ядро: </a:t>
            </a:r>
            <a:r>
              <a:rPr lang="ru-RU" sz="1200" b="1" dirty="0" err="1"/>
              <a:t>явища</a:t>
            </a:r>
            <a:r>
              <a:rPr lang="ru-RU" sz="1200" b="1" dirty="0"/>
              <a:t> • атом • </a:t>
            </a:r>
            <a:r>
              <a:rPr lang="ru-RU" sz="1200" b="1" dirty="0" err="1"/>
              <a:t>класи</a:t>
            </a:r>
            <a:r>
              <a:rPr lang="ru-RU" sz="1200" b="1" dirty="0"/>
              <a:t> </a:t>
            </a:r>
            <a:r>
              <a:rPr lang="ru-RU" sz="1200" b="1" dirty="0" err="1"/>
              <a:t>речовин</a:t>
            </a:r>
            <a:endParaRPr lang="ru-RU" sz="1200" b="1" dirty="0"/>
          </a:p>
          <a:p>
            <a:pPr algn="l">
              <a:spcAft>
                <a:spcPts val="100"/>
              </a:spcAft>
              <a:defRPr sz="919" b="0">
                <a:solidFill>
                  <a:srgbClr val="232A34"/>
                </a:solidFill>
              </a:defRPr>
            </a:pPr>
            <a:endParaRPr sz="1100" dirty="0"/>
          </a:p>
        </p:txBody>
      </p:sp>
      <p:sp>
        <p:nvSpPr>
          <p:cNvPr id="6" name="Rounded Rectangle 5"/>
          <p:cNvSpPr/>
          <p:nvPr/>
        </p:nvSpPr>
        <p:spPr>
          <a:xfrm flipV="1">
            <a:off x="274320" y="932688"/>
            <a:ext cx="5669280" cy="91440"/>
          </a:xfrm>
          <a:prstGeom prst="roundRect">
            <a:avLst/>
          </a:prstGeom>
          <a:solidFill>
            <a:srgbClr val="2789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6245352" y="1008722"/>
            <a:ext cx="5669280" cy="2594012"/>
          </a:xfrm>
          <a:prstGeom prst="roundRect">
            <a:avLst/>
          </a:prstGeom>
          <a:solidFill>
            <a:srgbClr val="FFFFFF"/>
          </a:solidFill>
          <a:ln>
            <a:solidFill>
              <a:srgbClr val="DCE2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373368" y="1031457"/>
            <a:ext cx="5413248" cy="2662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"/>
              </a:spcAft>
              <a:defRPr sz="919" b="0">
                <a:solidFill>
                  <a:srgbClr val="232A34"/>
                </a:solidFill>
              </a:defRPr>
            </a:pPr>
            <a:r>
              <a:rPr sz="1400" dirty="0"/>
              <a:t>🟠 2 ГРУПА — ПОШУК ТА ОПРАЦЮВАННЯ ІНФОРМАЦІЇ</a:t>
            </a:r>
          </a:p>
          <a:p>
            <a:pPr algn="l">
              <a:spcAft>
                <a:spcPts val="100"/>
              </a:spcAft>
              <a:defRPr sz="919" b="0">
                <a:solidFill>
                  <a:srgbClr val="232A34"/>
                </a:solidFill>
              </a:defRPr>
            </a:pPr>
            <a:endParaRPr dirty="0"/>
          </a:p>
          <a:p>
            <a:pPr algn="l">
              <a:spcAft>
                <a:spcPts val="100"/>
              </a:spcAft>
              <a:defRPr sz="919" b="0">
                <a:solidFill>
                  <a:srgbClr val="232A34"/>
                </a:solidFill>
              </a:defRPr>
            </a:pPr>
            <a:r>
              <a:rPr sz="1100" dirty="0"/>
              <a:t>5. </a:t>
            </a:r>
            <a:r>
              <a:rPr sz="1100" dirty="0" err="1"/>
              <a:t>Установіть</a:t>
            </a:r>
            <a:r>
              <a:rPr sz="1100" dirty="0"/>
              <a:t> </a:t>
            </a:r>
            <a:r>
              <a:rPr sz="1100" dirty="0" err="1"/>
              <a:t>відповідність</a:t>
            </a:r>
            <a:r>
              <a:rPr sz="1100" dirty="0"/>
              <a:t>:</a:t>
            </a:r>
          </a:p>
          <a:p>
            <a:pPr algn="l">
              <a:spcAft>
                <a:spcPts val="100"/>
              </a:spcAft>
              <a:defRPr sz="919" b="0">
                <a:solidFill>
                  <a:srgbClr val="232A34"/>
                </a:solidFill>
              </a:defRPr>
            </a:pPr>
            <a:r>
              <a:rPr sz="1100" dirty="0"/>
              <a:t>1) SO₃  2) </a:t>
            </a:r>
            <a:r>
              <a:rPr sz="1100" dirty="0" err="1"/>
              <a:t>HCl</a:t>
            </a:r>
            <a:r>
              <a:rPr sz="1100" dirty="0"/>
              <a:t>  3) </a:t>
            </a:r>
            <a:r>
              <a:rPr sz="1100" dirty="0" err="1"/>
              <a:t>NaOH</a:t>
            </a:r>
            <a:endParaRPr sz="1100" dirty="0"/>
          </a:p>
          <a:p>
            <a:pPr algn="l">
              <a:spcAft>
                <a:spcPts val="100"/>
              </a:spcAft>
              <a:defRPr sz="919" b="0">
                <a:solidFill>
                  <a:srgbClr val="232A34"/>
                </a:solidFill>
              </a:defRPr>
            </a:pPr>
            <a:r>
              <a:rPr sz="1100" dirty="0"/>
              <a:t>А) </a:t>
            </a:r>
            <a:r>
              <a:rPr sz="1100" dirty="0" err="1"/>
              <a:t>кислота</a:t>
            </a:r>
            <a:r>
              <a:rPr sz="1100" dirty="0"/>
              <a:t>  Б) </a:t>
            </a:r>
            <a:r>
              <a:rPr sz="1100" dirty="0" err="1"/>
              <a:t>основа</a:t>
            </a:r>
            <a:r>
              <a:rPr sz="1100" dirty="0"/>
              <a:t>  В) </a:t>
            </a:r>
            <a:r>
              <a:rPr sz="1100" dirty="0" err="1"/>
              <a:t>оксид</a:t>
            </a:r>
            <a:endParaRPr sz="1100" dirty="0"/>
          </a:p>
          <a:p>
            <a:pPr algn="l">
              <a:spcAft>
                <a:spcPts val="100"/>
              </a:spcAft>
              <a:defRPr sz="919" b="0">
                <a:solidFill>
                  <a:srgbClr val="232A34"/>
                </a:solidFill>
              </a:defRPr>
            </a:pPr>
            <a:endParaRPr sz="1100" dirty="0"/>
          </a:p>
          <a:p>
            <a:pPr algn="l">
              <a:spcAft>
                <a:spcPts val="100"/>
              </a:spcAft>
              <a:defRPr sz="919" b="0">
                <a:solidFill>
                  <a:srgbClr val="232A34"/>
                </a:solidFill>
              </a:defRPr>
            </a:pPr>
            <a:r>
              <a:rPr sz="1100" dirty="0"/>
              <a:t>6. </a:t>
            </a:r>
            <a:r>
              <a:rPr sz="1100" dirty="0" err="1"/>
              <a:t>Визначте</a:t>
            </a:r>
            <a:r>
              <a:rPr sz="1100" dirty="0"/>
              <a:t> </a:t>
            </a:r>
            <a:r>
              <a:rPr sz="1100" dirty="0" err="1"/>
              <a:t>ступені</a:t>
            </a:r>
            <a:r>
              <a:rPr sz="1100" dirty="0"/>
              <a:t> </a:t>
            </a:r>
            <a:r>
              <a:rPr sz="1100" dirty="0" err="1"/>
              <a:t>окиснення</a:t>
            </a:r>
            <a:r>
              <a:rPr sz="1100" dirty="0"/>
              <a:t> у H₂SO₄.</a:t>
            </a:r>
          </a:p>
          <a:p>
            <a:pPr algn="l">
              <a:spcAft>
                <a:spcPts val="100"/>
              </a:spcAft>
              <a:defRPr sz="919" b="0">
                <a:solidFill>
                  <a:srgbClr val="232A34"/>
                </a:solidFill>
              </a:defRPr>
            </a:pPr>
            <a:endParaRPr sz="1100" dirty="0"/>
          </a:p>
          <a:p>
            <a:pPr algn="l">
              <a:spcAft>
                <a:spcPts val="100"/>
              </a:spcAft>
              <a:defRPr sz="919" b="0">
                <a:solidFill>
                  <a:srgbClr val="232A34"/>
                </a:solidFill>
              </a:defRPr>
            </a:pPr>
            <a:r>
              <a:rPr sz="1100" dirty="0"/>
              <a:t>7. </a:t>
            </a:r>
            <a:r>
              <a:rPr sz="1100" dirty="0" err="1"/>
              <a:t>За</a:t>
            </a:r>
            <a:r>
              <a:rPr sz="1100" dirty="0"/>
              <a:t> </a:t>
            </a:r>
            <a:r>
              <a:rPr sz="1100" dirty="0" err="1"/>
              <a:t>йонами</a:t>
            </a:r>
            <a:r>
              <a:rPr sz="1100" dirty="0"/>
              <a:t> Al³⁺ </a:t>
            </a:r>
            <a:r>
              <a:rPr sz="1100" dirty="0" err="1"/>
              <a:t>та</a:t>
            </a:r>
            <a:r>
              <a:rPr sz="1100" dirty="0"/>
              <a:t> O²⁻ </a:t>
            </a:r>
            <a:r>
              <a:rPr sz="1100" dirty="0" err="1"/>
              <a:t>складіть</a:t>
            </a:r>
            <a:r>
              <a:rPr sz="1100" dirty="0"/>
              <a:t> </a:t>
            </a:r>
            <a:r>
              <a:rPr sz="1100" dirty="0" err="1"/>
              <a:t>формулу</a:t>
            </a:r>
            <a:r>
              <a:rPr sz="1100" dirty="0"/>
              <a:t>.</a:t>
            </a:r>
          </a:p>
          <a:p>
            <a:pPr algn="l">
              <a:spcAft>
                <a:spcPts val="100"/>
              </a:spcAft>
              <a:defRPr sz="919" b="0">
                <a:solidFill>
                  <a:srgbClr val="232A34"/>
                </a:solidFill>
              </a:defRPr>
            </a:pPr>
            <a:endParaRPr sz="1100" dirty="0"/>
          </a:p>
          <a:p>
            <a:pPr algn="l">
              <a:spcAft>
                <a:spcPts val="100"/>
              </a:spcAft>
              <a:defRPr sz="919" b="0">
                <a:solidFill>
                  <a:srgbClr val="232A34"/>
                </a:solidFill>
              </a:defRPr>
            </a:pPr>
            <a:r>
              <a:rPr sz="1100" dirty="0"/>
              <a:t>8. </a:t>
            </a:r>
            <a:r>
              <a:rPr sz="1100" dirty="0" err="1"/>
              <a:t>Що</a:t>
            </a:r>
            <a:r>
              <a:rPr sz="1100" dirty="0"/>
              <a:t> </a:t>
            </a:r>
            <a:r>
              <a:rPr sz="1100" dirty="0" err="1"/>
              <a:t>показує</a:t>
            </a:r>
            <a:r>
              <a:rPr sz="1100" dirty="0"/>
              <a:t> </a:t>
            </a:r>
            <a:r>
              <a:rPr sz="1100" dirty="0" err="1"/>
              <a:t>коефіцієнт</a:t>
            </a:r>
            <a:r>
              <a:rPr sz="1100" dirty="0"/>
              <a:t> 2 </a:t>
            </a:r>
            <a:r>
              <a:rPr sz="1100" dirty="0" smtClean="0"/>
              <a:t>у</a:t>
            </a:r>
            <a:r>
              <a:rPr lang="uk-UA" sz="1100" dirty="0" smtClean="0"/>
              <a:t> рівнянні реакції</a:t>
            </a:r>
            <a:r>
              <a:rPr sz="1100" dirty="0" smtClean="0"/>
              <a:t>:</a:t>
            </a:r>
            <a:endParaRPr sz="1100" dirty="0"/>
          </a:p>
          <a:p>
            <a:pPr>
              <a:spcAft>
                <a:spcPts val="100"/>
              </a:spcAft>
              <a:defRPr sz="919" b="0">
                <a:solidFill>
                  <a:srgbClr val="232A34"/>
                </a:solidFill>
              </a:defRPr>
            </a:pPr>
            <a:r>
              <a:rPr sz="1100" dirty="0"/>
              <a:t>2H₂ + O₂ → 2H₂O</a:t>
            </a:r>
            <a:r>
              <a:rPr sz="1100" dirty="0" smtClean="0"/>
              <a:t>?</a:t>
            </a:r>
            <a:r>
              <a:rPr lang="uk-UA" sz="1200" b="1" dirty="0" smtClean="0"/>
              <a:t>                      </a:t>
            </a:r>
            <a:r>
              <a:rPr lang="ru-RU" sz="1200" b="1" dirty="0" smtClean="0"/>
              <a:t>🎯 </a:t>
            </a:r>
            <a:r>
              <a:rPr lang="ru-RU" sz="1200" b="1" dirty="0"/>
              <a:t>Ядро: </a:t>
            </a:r>
            <a:r>
              <a:rPr lang="ru-RU" sz="1200" b="1" dirty="0" err="1"/>
              <a:t>формули</a:t>
            </a:r>
            <a:r>
              <a:rPr lang="ru-RU" sz="1200" b="1" dirty="0"/>
              <a:t> • </a:t>
            </a:r>
            <a:r>
              <a:rPr lang="ru-RU" sz="1200" b="1" dirty="0" err="1"/>
              <a:t>назви</a:t>
            </a:r>
            <a:r>
              <a:rPr lang="ru-RU" sz="1200" b="1" dirty="0"/>
              <a:t> • </a:t>
            </a:r>
            <a:r>
              <a:rPr lang="ru-RU" sz="1200" b="1" dirty="0" err="1"/>
              <a:t>ступені</a:t>
            </a:r>
            <a:r>
              <a:rPr lang="ru-RU" sz="1200" b="1" dirty="0"/>
              <a:t> </a:t>
            </a:r>
            <a:r>
              <a:rPr lang="ru-RU" sz="1200" b="1" dirty="0" err="1" smtClean="0"/>
              <a:t>окиснення</a:t>
            </a:r>
            <a:endParaRPr lang="ru-RU" sz="1200" b="1" dirty="0"/>
          </a:p>
          <a:p>
            <a:pPr algn="l">
              <a:spcAft>
                <a:spcPts val="100"/>
              </a:spcAft>
              <a:defRPr sz="919" b="0">
                <a:solidFill>
                  <a:srgbClr val="232A34"/>
                </a:solidFill>
              </a:defRPr>
            </a:pPr>
            <a:endParaRPr sz="1100" dirty="0"/>
          </a:p>
          <a:p>
            <a:pPr algn="l">
              <a:spcAft>
                <a:spcPts val="100"/>
              </a:spcAft>
              <a:defRPr sz="919" b="0">
                <a:solidFill>
                  <a:srgbClr val="232A34"/>
                </a:solidFill>
              </a:defRPr>
            </a:pPr>
            <a:endParaRPr sz="1100" dirty="0"/>
          </a:p>
        </p:txBody>
      </p:sp>
      <p:sp>
        <p:nvSpPr>
          <p:cNvPr id="9" name="Rounded Rectangle 8"/>
          <p:cNvSpPr/>
          <p:nvPr/>
        </p:nvSpPr>
        <p:spPr>
          <a:xfrm>
            <a:off x="6245352" y="918970"/>
            <a:ext cx="5641848" cy="105158"/>
          </a:xfrm>
          <a:prstGeom prst="roundRect">
            <a:avLst/>
          </a:prstGeom>
          <a:solidFill>
            <a:srgbClr val="E68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320040" y="3794759"/>
            <a:ext cx="11640312" cy="2212848"/>
          </a:xfrm>
          <a:prstGeom prst="roundRect">
            <a:avLst/>
          </a:prstGeom>
          <a:solidFill>
            <a:srgbClr val="FFFFFF"/>
          </a:solidFill>
          <a:ln>
            <a:solidFill>
              <a:srgbClr val="DCE2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48056" y="3925658"/>
            <a:ext cx="11384280" cy="19251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"/>
              </a:spcAft>
              <a:defRPr sz="960" b="0">
                <a:solidFill>
                  <a:srgbClr val="232A34"/>
                </a:solidFill>
              </a:defRPr>
            </a:pPr>
            <a:r>
              <a:rPr lang="ru-RU" sz="1400" dirty="0"/>
              <a:t>🟢</a:t>
            </a:r>
            <a:r>
              <a:rPr sz="1400" dirty="0" smtClean="0"/>
              <a:t> </a:t>
            </a:r>
            <a:r>
              <a:rPr sz="1400" dirty="0"/>
              <a:t>3 ГРУПА — УСВІДОМЛЮЄ ЗАКОНОМІРНОСТІ ПРИРОДИ</a:t>
            </a:r>
          </a:p>
          <a:p>
            <a:pPr algn="l">
              <a:spcAft>
                <a:spcPts val="100"/>
              </a:spcAft>
              <a:defRPr sz="960" b="0">
                <a:solidFill>
                  <a:srgbClr val="232A34"/>
                </a:solidFill>
              </a:defRPr>
            </a:pPr>
            <a:endParaRPr dirty="0"/>
          </a:p>
          <a:p>
            <a:pPr algn="l">
              <a:spcAft>
                <a:spcPts val="100"/>
              </a:spcAft>
              <a:defRPr sz="960" b="0">
                <a:solidFill>
                  <a:srgbClr val="232A34"/>
                </a:solidFill>
              </a:defRPr>
            </a:pPr>
            <a:r>
              <a:rPr sz="1100" dirty="0"/>
              <a:t>9. </a:t>
            </a:r>
            <a:r>
              <a:rPr sz="1100" dirty="0" err="1"/>
              <a:t>Допишіть</a:t>
            </a:r>
            <a:r>
              <a:rPr sz="1100" dirty="0"/>
              <a:t> і </a:t>
            </a:r>
            <a:r>
              <a:rPr sz="1100" dirty="0" err="1"/>
              <a:t>урівняйте</a:t>
            </a:r>
            <a:r>
              <a:rPr sz="1100" dirty="0"/>
              <a:t>:  Mg + O₂ → …</a:t>
            </a:r>
          </a:p>
          <a:p>
            <a:pPr algn="l">
              <a:spcAft>
                <a:spcPts val="100"/>
              </a:spcAft>
              <a:defRPr sz="960" b="0">
                <a:solidFill>
                  <a:srgbClr val="232A34"/>
                </a:solidFill>
              </a:defRPr>
            </a:pPr>
            <a:r>
              <a:rPr sz="1100" dirty="0"/>
              <a:t>10. </a:t>
            </a:r>
            <a:r>
              <a:rPr sz="1100" dirty="0" err="1"/>
              <a:t>Визначте</a:t>
            </a:r>
            <a:r>
              <a:rPr sz="1100" dirty="0"/>
              <a:t> </a:t>
            </a:r>
            <a:r>
              <a:rPr sz="1100" dirty="0" err="1"/>
              <a:t>продукт</a:t>
            </a:r>
            <a:r>
              <a:rPr sz="1100" dirty="0"/>
              <a:t>:  </a:t>
            </a:r>
            <a:r>
              <a:rPr sz="1100" dirty="0" err="1"/>
              <a:t>HCl</a:t>
            </a:r>
            <a:r>
              <a:rPr sz="1100" dirty="0"/>
              <a:t> + </a:t>
            </a:r>
            <a:r>
              <a:rPr sz="1100" dirty="0" err="1"/>
              <a:t>NaOH</a:t>
            </a:r>
            <a:r>
              <a:rPr sz="1100" dirty="0"/>
              <a:t> → …</a:t>
            </a:r>
          </a:p>
          <a:p>
            <a:pPr algn="l">
              <a:spcAft>
                <a:spcPts val="100"/>
              </a:spcAft>
              <a:defRPr sz="960" b="0">
                <a:solidFill>
                  <a:srgbClr val="232A34"/>
                </a:solidFill>
              </a:defRPr>
            </a:pPr>
            <a:r>
              <a:rPr sz="1100" dirty="0"/>
              <a:t>11. </a:t>
            </a:r>
            <a:r>
              <a:rPr sz="1100" dirty="0" err="1"/>
              <a:t>Обчисліть</a:t>
            </a:r>
            <a:r>
              <a:rPr sz="1100" dirty="0"/>
              <a:t> </a:t>
            </a:r>
            <a:r>
              <a:rPr sz="1100" dirty="0" err="1"/>
              <a:t>Mr</a:t>
            </a:r>
            <a:r>
              <a:rPr sz="1100" dirty="0"/>
              <a:t>(</a:t>
            </a:r>
            <a:r>
              <a:rPr sz="1100" dirty="0" err="1"/>
              <a:t>CaCO</a:t>
            </a:r>
            <a:r>
              <a:rPr sz="1100" dirty="0"/>
              <a:t>₃).</a:t>
            </a:r>
          </a:p>
          <a:p>
            <a:pPr algn="l">
              <a:spcAft>
                <a:spcPts val="100"/>
              </a:spcAft>
              <a:defRPr sz="960" b="0">
                <a:solidFill>
                  <a:srgbClr val="232A34"/>
                </a:solidFill>
              </a:defRPr>
            </a:pPr>
            <a:r>
              <a:rPr sz="1100" dirty="0"/>
              <a:t>12. </a:t>
            </a:r>
            <a:r>
              <a:rPr sz="1100" dirty="0" err="1"/>
              <a:t>Масова</a:t>
            </a:r>
            <a:r>
              <a:rPr sz="1100" dirty="0"/>
              <a:t> </a:t>
            </a:r>
            <a:r>
              <a:rPr sz="1100" dirty="0" err="1"/>
              <a:t>частка</a:t>
            </a:r>
            <a:r>
              <a:rPr sz="1100" dirty="0"/>
              <a:t> </a:t>
            </a:r>
            <a:r>
              <a:rPr sz="1100" dirty="0" err="1"/>
              <a:t>Оксигену</a:t>
            </a:r>
            <a:r>
              <a:rPr sz="1100" dirty="0"/>
              <a:t> в H₂O:</a:t>
            </a:r>
          </a:p>
          <a:p>
            <a:pPr algn="l">
              <a:spcAft>
                <a:spcPts val="100"/>
              </a:spcAft>
              <a:defRPr sz="960" b="0">
                <a:solidFill>
                  <a:srgbClr val="232A34"/>
                </a:solidFill>
              </a:defRPr>
            </a:pPr>
            <a:r>
              <a:rPr sz="1100" dirty="0"/>
              <a:t>А) 11,1%  Б) 50%  В) 88,9%  Г) 94,1%</a:t>
            </a:r>
          </a:p>
          <a:p>
            <a:pPr algn="l">
              <a:spcAft>
                <a:spcPts val="100"/>
              </a:spcAft>
              <a:defRPr sz="960" b="0">
                <a:solidFill>
                  <a:srgbClr val="232A34"/>
                </a:solidFill>
              </a:defRPr>
            </a:pPr>
            <a:r>
              <a:rPr sz="1100" dirty="0"/>
              <a:t>13. </a:t>
            </a:r>
            <a:r>
              <a:rPr sz="1100" dirty="0" err="1"/>
              <a:t>Здійсніть</a:t>
            </a:r>
            <a:r>
              <a:rPr sz="1100" dirty="0"/>
              <a:t> </a:t>
            </a:r>
            <a:r>
              <a:rPr sz="1100" dirty="0" err="1"/>
              <a:t>перетворення</a:t>
            </a:r>
            <a:r>
              <a:rPr sz="1100" dirty="0"/>
              <a:t>: Ca → </a:t>
            </a:r>
            <a:r>
              <a:rPr sz="1100" dirty="0" err="1"/>
              <a:t>CaO</a:t>
            </a:r>
            <a:r>
              <a:rPr sz="1100" dirty="0"/>
              <a:t> → Ca(OH)₂ → </a:t>
            </a:r>
            <a:r>
              <a:rPr sz="1100" dirty="0" err="1"/>
              <a:t>CaCO</a:t>
            </a:r>
            <a:r>
              <a:rPr sz="1100" dirty="0"/>
              <a:t>₃.</a:t>
            </a:r>
          </a:p>
          <a:p>
            <a:pPr algn="l">
              <a:spcAft>
                <a:spcPts val="100"/>
              </a:spcAft>
              <a:defRPr sz="960" b="0">
                <a:solidFill>
                  <a:srgbClr val="232A34"/>
                </a:solidFill>
              </a:defRPr>
            </a:pPr>
            <a:endParaRPr sz="1100" dirty="0"/>
          </a:p>
          <a:p>
            <a:pPr algn="l">
              <a:spcAft>
                <a:spcPts val="100"/>
              </a:spcAft>
              <a:defRPr sz="960" b="0">
                <a:solidFill>
                  <a:srgbClr val="232A34"/>
                </a:solidFill>
              </a:defRPr>
            </a:pPr>
            <a:r>
              <a:rPr sz="1200" b="1" dirty="0"/>
              <a:t>🎯 </a:t>
            </a:r>
            <a:r>
              <a:rPr sz="1200" b="1" dirty="0" err="1"/>
              <a:t>Ядро</a:t>
            </a:r>
            <a:r>
              <a:rPr sz="1200" b="1" dirty="0"/>
              <a:t>: </a:t>
            </a:r>
            <a:r>
              <a:rPr sz="1200" b="1" dirty="0" err="1" smtClean="0"/>
              <a:t>рівняння</a:t>
            </a:r>
            <a:r>
              <a:rPr lang="uk-UA" sz="1200" b="1" dirty="0" smtClean="0"/>
              <a:t> хімічних реакцій</a:t>
            </a:r>
            <a:r>
              <a:rPr sz="1200" b="1" dirty="0" smtClean="0"/>
              <a:t> </a:t>
            </a:r>
            <a:r>
              <a:rPr sz="1200" b="1" dirty="0"/>
              <a:t>• </a:t>
            </a:r>
            <a:r>
              <a:rPr sz="1200" b="1" dirty="0" err="1"/>
              <a:t>розрахунки</a:t>
            </a:r>
            <a:r>
              <a:rPr sz="1200" b="1" dirty="0"/>
              <a:t> • </a:t>
            </a:r>
            <a:r>
              <a:rPr sz="1200" b="1" dirty="0" err="1"/>
              <a:t>генетичні</a:t>
            </a:r>
            <a:r>
              <a:rPr sz="1200" b="1" dirty="0"/>
              <a:t> </a:t>
            </a:r>
            <a:r>
              <a:rPr sz="1200" b="1" dirty="0" err="1"/>
              <a:t>зв’язки</a:t>
            </a:r>
            <a:endParaRPr sz="1200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393192" y="3794759"/>
            <a:ext cx="11494008" cy="91440"/>
          </a:xfrm>
          <a:prstGeom prst="roundRect">
            <a:avLst/>
          </a:prstGeom>
          <a:solidFill>
            <a:srgbClr val="7152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ounded Rectangle 12"/>
          <p:cNvSpPr/>
          <p:nvPr/>
        </p:nvSpPr>
        <p:spPr>
          <a:xfrm>
            <a:off x="914400" y="6144768"/>
            <a:ext cx="10332720" cy="384048"/>
          </a:xfrm>
          <a:prstGeom prst="roundRect">
            <a:avLst/>
          </a:prstGeom>
          <a:solidFill>
            <a:srgbClr val="3866AD"/>
          </a:solidFill>
          <a:ln>
            <a:solidFill>
              <a:srgbClr val="DCE2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42416" y="6236207"/>
            <a:ext cx="10076688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"/>
              </a:spcAft>
              <a:defRPr sz="950" b="1">
                <a:solidFill>
                  <a:srgbClr val="FFFFFF"/>
                </a:solidFill>
              </a:defRPr>
            </a:pPr>
            <a:r>
              <a:t>💡 Завдання авторські: збережено типи й логіку НМТ-2026, але не відтворено текст оригінальних завдань. Мета — надолужити базу 8 класу.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01168" y="137160"/>
            <a:ext cx="11795760" cy="621792"/>
          </a:xfrm>
          <a:prstGeom prst="roundRect">
            <a:avLst/>
          </a:prstGeom>
          <a:solidFill>
            <a:srgbClr val="315B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246888"/>
            <a:ext cx="11430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🧪 НАДОЛУЖЕННЯ ОСВІТНІХ ВТРАТ • 10 КЛАС • ЗА ТИПАМИ ЗАВДАНЬ НМТ-2026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56032" y="932688"/>
            <a:ext cx="3703320" cy="4983480"/>
          </a:xfrm>
          <a:prstGeom prst="roundRect">
            <a:avLst/>
          </a:prstGeom>
          <a:solidFill>
            <a:srgbClr val="FFFFFF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256032" y="932688"/>
            <a:ext cx="3703320" cy="1226592"/>
          </a:xfrm>
          <a:prstGeom prst="roundRect">
            <a:avLst/>
          </a:prstGeom>
          <a:solidFill>
            <a:srgbClr val="2789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20624" y="1069848"/>
            <a:ext cx="2957926" cy="111569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lang="ru-RU" sz="1600" dirty="0"/>
              <a:t>🎯 </a:t>
            </a:r>
            <a:r>
              <a:rPr lang="ru-RU" sz="1600" dirty="0" err="1"/>
              <a:t>Надолуження</a:t>
            </a:r>
            <a:r>
              <a:rPr lang="ru-RU" sz="1600" dirty="0"/>
              <a:t>: </a:t>
            </a:r>
            <a:r>
              <a:rPr lang="ru-RU" sz="1600" dirty="0" err="1"/>
              <a:t>будова</a:t>
            </a:r>
            <a:r>
              <a:rPr lang="ru-RU" sz="1600" dirty="0"/>
              <a:t> атома </a:t>
            </a:r>
            <a:endParaRPr lang="ru-RU" sz="1600" dirty="0" smtClean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lang="ru-RU" sz="1600" dirty="0" smtClean="0"/>
              <a:t>• </a:t>
            </a:r>
            <a:r>
              <a:rPr lang="ru-RU" sz="1600" dirty="0" err="1" smtClean="0"/>
              <a:t>хімічний</a:t>
            </a:r>
            <a:r>
              <a:rPr lang="ru-RU" sz="1600" dirty="0" smtClean="0"/>
              <a:t> </a:t>
            </a:r>
            <a:r>
              <a:rPr lang="ru-RU" sz="1600" dirty="0" err="1" smtClean="0"/>
              <a:t>зв’язок</a:t>
            </a:r>
            <a:r>
              <a:rPr lang="ru-RU" sz="1600" dirty="0" smtClean="0"/>
              <a:t> 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lang="ru-RU" sz="1600" dirty="0" smtClean="0"/>
              <a:t>• </a:t>
            </a:r>
            <a:r>
              <a:rPr lang="ru-RU" sz="1600" dirty="0" err="1"/>
              <a:t>властивості</a:t>
            </a:r>
            <a:r>
              <a:rPr lang="ru-RU" sz="1600" dirty="0"/>
              <a:t> </a:t>
            </a:r>
            <a:r>
              <a:rPr lang="ru-RU" sz="1600" dirty="0" err="1" smtClean="0"/>
              <a:t>речовин</a:t>
            </a:r>
            <a:r>
              <a:rPr lang="ru-RU" sz="1600" dirty="0" smtClean="0"/>
              <a:t> 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lang="ru-RU" sz="1600" dirty="0" smtClean="0"/>
              <a:t>• </a:t>
            </a:r>
            <a:r>
              <a:rPr lang="ru-RU" sz="1600" dirty="0" err="1"/>
              <a:t>швидкість</a:t>
            </a:r>
            <a:r>
              <a:rPr lang="ru-RU" sz="1600" dirty="0"/>
              <a:t> </a:t>
            </a:r>
            <a:r>
              <a:rPr lang="ru-RU" sz="1600" dirty="0" err="1"/>
              <a:t>реакцій</a:t>
            </a:r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420624" y="2517131"/>
            <a:ext cx="3392424" cy="3014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/>
              <a:t>1. </a:t>
            </a:r>
            <a:r>
              <a:rPr dirty="0" err="1"/>
              <a:t>Укажіть</a:t>
            </a:r>
            <a:r>
              <a:rPr dirty="0"/>
              <a:t> </a:t>
            </a:r>
            <a:r>
              <a:rPr dirty="0" err="1"/>
              <a:t>електронну</a:t>
            </a:r>
            <a:r>
              <a:rPr dirty="0"/>
              <a:t> </a:t>
            </a:r>
            <a:r>
              <a:rPr dirty="0" err="1"/>
              <a:t>конфігурацію</a:t>
            </a:r>
            <a:r>
              <a:rPr dirty="0"/>
              <a:t> </a:t>
            </a:r>
            <a:r>
              <a:rPr dirty="0" err="1"/>
              <a:t>атома</a:t>
            </a:r>
            <a:r>
              <a:rPr dirty="0"/>
              <a:t>, </a:t>
            </a:r>
            <a:r>
              <a:rPr dirty="0" err="1"/>
              <a:t>що</a:t>
            </a:r>
            <a:r>
              <a:rPr dirty="0"/>
              <a:t> </a:t>
            </a:r>
            <a:r>
              <a:rPr dirty="0" err="1"/>
              <a:t>відповідає</a:t>
            </a:r>
            <a:r>
              <a:rPr dirty="0"/>
              <a:t> </a:t>
            </a:r>
            <a:r>
              <a:rPr dirty="0" err="1"/>
              <a:t>Хлору</a:t>
            </a:r>
            <a:r>
              <a:rPr dirty="0"/>
              <a:t>.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/>
              <a:t>А) 2,8,7  Б) 2,8,8  В) 2,7,8  Г) 2,8,6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endParaRPr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/>
              <a:t>2. </a:t>
            </a:r>
            <a:r>
              <a:rPr dirty="0" err="1"/>
              <a:t>Який</a:t>
            </a:r>
            <a:r>
              <a:rPr dirty="0"/>
              <a:t> </a:t>
            </a:r>
            <a:r>
              <a:rPr dirty="0" err="1"/>
              <a:t>тип</a:t>
            </a:r>
            <a:r>
              <a:rPr dirty="0"/>
              <a:t> </a:t>
            </a:r>
            <a:r>
              <a:rPr dirty="0" err="1"/>
              <a:t>хімічного</a:t>
            </a:r>
            <a:r>
              <a:rPr dirty="0"/>
              <a:t> </a:t>
            </a:r>
            <a:r>
              <a:rPr dirty="0" err="1"/>
              <a:t>зв’язку</a:t>
            </a:r>
            <a:r>
              <a:rPr dirty="0"/>
              <a:t> в </a:t>
            </a:r>
            <a:r>
              <a:rPr dirty="0" err="1"/>
              <a:t>MgO</a:t>
            </a:r>
            <a:r>
              <a:rPr dirty="0"/>
              <a:t>?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/>
              <a:t>А) </a:t>
            </a:r>
            <a:r>
              <a:rPr dirty="0" err="1"/>
              <a:t>ковалентний</a:t>
            </a:r>
            <a:r>
              <a:rPr dirty="0"/>
              <a:t> </a:t>
            </a:r>
            <a:r>
              <a:rPr dirty="0" err="1"/>
              <a:t>неполярний</a:t>
            </a:r>
            <a:endParaRPr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/>
              <a:t>Б) </a:t>
            </a:r>
            <a:r>
              <a:rPr dirty="0" err="1"/>
              <a:t>ковалентний</a:t>
            </a:r>
            <a:r>
              <a:rPr dirty="0"/>
              <a:t> </a:t>
            </a:r>
            <a:r>
              <a:rPr dirty="0" err="1"/>
              <a:t>полярний</a:t>
            </a:r>
            <a:endParaRPr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/>
              <a:t>В) </a:t>
            </a:r>
            <a:r>
              <a:rPr dirty="0" err="1"/>
              <a:t>йонний</a:t>
            </a:r>
            <a:endParaRPr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/>
              <a:t>Г) </a:t>
            </a:r>
            <a:r>
              <a:rPr dirty="0" err="1"/>
              <a:t>металічний</a:t>
            </a:r>
            <a:endParaRPr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endParaRPr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/>
              <a:t>3. </a:t>
            </a:r>
            <a:r>
              <a:rPr dirty="0" err="1"/>
              <a:t>Укажіть</a:t>
            </a:r>
            <a:r>
              <a:rPr dirty="0"/>
              <a:t> </a:t>
            </a:r>
            <a:r>
              <a:rPr dirty="0" err="1"/>
              <a:t>речовину</a:t>
            </a:r>
            <a:r>
              <a:rPr dirty="0"/>
              <a:t> з </a:t>
            </a:r>
            <a:r>
              <a:rPr dirty="0" err="1"/>
              <a:t>амфотерними</a:t>
            </a:r>
            <a:r>
              <a:rPr dirty="0"/>
              <a:t> </a:t>
            </a:r>
            <a:r>
              <a:rPr dirty="0" err="1"/>
              <a:t>властивостями</a:t>
            </a:r>
            <a:r>
              <a:rPr dirty="0"/>
              <a:t>: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/>
              <a:t>А) </a:t>
            </a:r>
            <a:r>
              <a:rPr dirty="0" err="1"/>
              <a:t>NaOH</a:t>
            </a:r>
            <a:r>
              <a:rPr dirty="0"/>
              <a:t>  Б) Al(OH)₃  В) </a:t>
            </a:r>
            <a:r>
              <a:rPr dirty="0" err="1"/>
              <a:t>HCl</a:t>
            </a:r>
            <a:r>
              <a:rPr dirty="0"/>
              <a:t>  Г) CO₂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endParaRPr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/>
              <a:t>4. </a:t>
            </a:r>
            <a:r>
              <a:rPr dirty="0" err="1"/>
              <a:t>Який</a:t>
            </a:r>
            <a:r>
              <a:rPr dirty="0"/>
              <a:t> </a:t>
            </a:r>
            <a:r>
              <a:rPr dirty="0" err="1"/>
              <a:t>чинник</a:t>
            </a:r>
            <a:r>
              <a:rPr dirty="0"/>
              <a:t> </a:t>
            </a:r>
            <a:r>
              <a:rPr dirty="0" err="1"/>
              <a:t>збільшує</a:t>
            </a:r>
            <a:r>
              <a:rPr dirty="0"/>
              <a:t> </a:t>
            </a:r>
            <a:r>
              <a:rPr dirty="0" err="1"/>
              <a:t>швидкість</a:t>
            </a:r>
            <a:r>
              <a:rPr dirty="0"/>
              <a:t> </a:t>
            </a:r>
            <a:r>
              <a:rPr dirty="0" err="1"/>
              <a:t>реакції</a:t>
            </a:r>
            <a:r>
              <a:rPr dirty="0"/>
              <a:t>?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/>
              <a:t>А) </a:t>
            </a:r>
            <a:r>
              <a:rPr dirty="0" err="1"/>
              <a:t>зниження</a:t>
            </a:r>
            <a:r>
              <a:rPr dirty="0"/>
              <a:t> </a:t>
            </a:r>
            <a:r>
              <a:rPr dirty="0" err="1"/>
              <a:t>температури</a:t>
            </a:r>
            <a:endParaRPr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/>
              <a:t>Б) </a:t>
            </a:r>
            <a:r>
              <a:rPr dirty="0" err="1"/>
              <a:t>зменшення</a:t>
            </a:r>
            <a:r>
              <a:rPr dirty="0"/>
              <a:t> </a:t>
            </a:r>
            <a:r>
              <a:rPr dirty="0" err="1"/>
              <a:t>площі</a:t>
            </a:r>
            <a:r>
              <a:rPr dirty="0"/>
              <a:t> </a:t>
            </a:r>
            <a:r>
              <a:rPr dirty="0" err="1"/>
              <a:t>поверхні</a:t>
            </a:r>
            <a:endParaRPr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/>
              <a:t>В) </a:t>
            </a:r>
            <a:r>
              <a:rPr dirty="0" err="1"/>
              <a:t>підвищення</a:t>
            </a:r>
            <a:r>
              <a:rPr dirty="0"/>
              <a:t> </a:t>
            </a:r>
            <a:r>
              <a:rPr dirty="0" err="1"/>
              <a:t>температури</a:t>
            </a:r>
            <a:endParaRPr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/>
              <a:t>Г) </a:t>
            </a:r>
            <a:r>
              <a:rPr dirty="0" err="1"/>
              <a:t>зменшення</a:t>
            </a:r>
            <a:r>
              <a:rPr dirty="0"/>
              <a:t> </a:t>
            </a:r>
            <a:r>
              <a:rPr dirty="0" err="1"/>
              <a:t>концентрації</a:t>
            </a:r>
            <a:endParaRPr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endParaRPr dirty="0"/>
          </a:p>
        </p:txBody>
      </p:sp>
      <p:sp>
        <p:nvSpPr>
          <p:cNvPr id="8" name="Rounded Rectangle 7"/>
          <p:cNvSpPr/>
          <p:nvPr/>
        </p:nvSpPr>
        <p:spPr>
          <a:xfrm>
            <a:off x="4242816" y="932688"/>
            <a:ext cx="3703320" cy="4983480"/>
          </a:xfrm>
          <a:prstGeom prst="roundRect">
            <a:avLst/>
          </a:prstGeom>
          <a:solidFill>
            <a:srgbClr val="FFFFFF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242816" y="932689"/>
            <a:ext cx="3703320" cy="1167960"/>
          </a:xfrm>
          <a:prstGeom prst="roundRect">
            <a:avLst/>
          </a:prstGeom>
          <a:solidFill>
            <a:srgbClr val="E68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407408" y="991365"/>
            <a:ext cx="2587760" cy="12726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70" b="1">
                <a:solidFill>
                  <a:srgbClr val="FFFFFF"/>
                </a:solidFill>
              </a:defRPr>
            </a:pPr>
            <a:r>
              <a:rPr lang="ru-RU" dirty="0"/>
              <a:t>🎯 </a:t>
            </a:r>
            <a:r>
              <a:rPr lang="ru-RU" sz="1600" dirty="0" err="1"/>
              <a:t>Надолуження</a:t>
            </a:r>
            <a:r>
              <a:rPr lang="ru-RU" sz="1600" dirty="0"/>
              <a:t>: </a:t>
            </a:r>
            <a:r>
              <a:rPr lang="ru-RU" sz="1600" dirty="0" err="1"/>
              <a:t>формули</a:t>
            </a:r>
            <a:r>
              <a:rPr lang="ru-RU" sz="1600" dirty="0"/>
              <a:t> </a:t>
            </a:r>
            <a:endParaRPr lang="ru-RU" sz="1600" dirty="0" smtClean="0"/>
          </a:p>
          <a:p>
            <a:pPr>
              <a:defRPr sz="1270" b="1">
                <a:solidFill>
                  <a:srgbClr val="FFFFFF"/>
                </a:solidFill>
              </a:defRPr>
            </a:pPr>
            <a:r>
              <a:rPr lang="ru-RU" sz="1600" dirty="0" smtClean="0"/>
              <a:t>• </a:t>
            </a:r>
            <a:r>
              <a:rPr lang="ru-RU" sz="1600" dirty="0"/>
              <a:t>ОВР </a:t>
            </a:r>
            <a:endParaRPr lang="ru-RU" sz="1600" dirty="0" smtClean="0"/>
          </a:p>
          <a:p>
            <a:pPr>
              <a:defRPr sz="1270" b="1">
                <a:solidFill>
                  <a:srgbClr val="FFFFFF"/>
                </a:solidFill>
              </a:defRPr>
            </a:pPr>
            <a:r>
              <a:rPr lang="ru-RU" sz="1600" dirty="0" smtClean="0"/>
              <a:t>• </a:t>
            </a:r>
            <a:r>
              <a:rPr lang="ru-RU" sz="1600" dirty="0" err="1"/>
              <a:t>стехіометрія</a:t>
            </a:r>
            <a:r>
              <a:rPr lang="ru-RU" sz="1600" dirty="0"/>
              <a:t> </a:t>
            </a:r>
            <a:endParaRPr lang="ru-RU" sz="1600" dirty="0" smtClean="0"/>
          </a:p>
          <a:p>
            <a:pPr>
              <a:defRPr sz="1270" b="1">
                <a:solidFill>
                  <a:srgbClr val="FFFFFF"/>
                </a:solidFill>
              </a:defRPr>
            </a:pPr>
            <a:r>
              <a:rPr lang="ru-RU" sz="1600" dirty="0" smtClean="0"/>
              <a:t>• </a:t>
            </a:r>
            <a:r>
              <a:rPr lang="ru-RU" sz="1600" dirty="0" err="1"/>
              <a:t>типи</a:t>
            </a:r>
            <a:r>
              <a:rPr lang="ru-RU" sz="1600" dirty="0"/>
              <a:t> </a:t>
            </a:r>
            <a:r>
              <a:rPr lang="ru-RU" sz="1600" dirty="0" err="1" smtClean="0"/>
              <a:t>хімічних</a:t>
            </a:r>
            <a:r>
              <a:rPr lang="ru-RU" sz="1600" dirty="0" smtClean="0"/>
              <a:t> </a:t>
            </a:r>
            <a:r>
              <a:rPr lang="ru-RU" sz="1600" dirty="0" err="1" smtClean="0"/>
              <a:t>реакцій</a:t>
            </a:r>
            <a:endParaRPr lang="ru-RU" sz="1600" dirty="0"/>
          </a:p>
          <a:p>
            <a:pPr>
              <a:defRPr sz="1270" b="1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1" name="TextBox 10"/>
          <p:cNvSpPr txBox="1"/>
          <p:nvPr/>
        </p:nvSpPr>
        <p:spPr>
          <a:xfrm>
            <a:off x="4407408" y="2517131"/>
            <a:ext cx="3392424" cy="2885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/>
              <a:t>5. </a:t>
            </a:r>
            <a:r>
              <a:rPr dirty="0" err="1"/>
              <a:t>Установіть</a:t>
            </a:r>
            <a:r>
              <a:rPr dirty="0"/>
              <a:t> </a:t>
            </a:r>
            <a:r>
              <a:rPr dirty="0" err="1"/>
              <a:t>відповідність</a:t>
            </a:r>
            <a:r>
              <a:rPr dirty="0"/>
              <a:t>: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/>
              <a:t>1) </a:t>
            </a:r>
            <a:r>
              <a:rPr dirty="0" err="1"/>
              <a:t>Na₂O</a:t>
            </a:r>
            <a:r>
              <a:rPr dirty="0"/>
              <a:t>  2) SO₃  3) </a:t>
            </a:r>
            <a:r>
              <a:rPr dirty="0" err="1"/>
              <a:t>NaOH</a:t>
            </a:r>
            <a:endParaRPr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/>
              <a:t>А) </a:t>
            </a:r>
            <a:r>
              <a:rPr dirty="0" err="1"/>
              <a:t>основний</a:t>
            </a:r>
            <a:r>
              <a:rPr dirty="0"/>
              <a:t> </a:t>
            </a:r>
            <a:r>
              <a:rPr dirty="0" err="1"/>
              <a:t>оксид</a:t>
            </a:r>
            <a:endParaRPr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/>
              <a:t>Б) </a:t>
            </a:r>
            <a:r>
              <a:rPr dirty="0" err="1"/>
              <a:t>кислотний</a:t>
            </a:r>
            <a:r>
              <a:rPr dirty="0"/>
              <a:t> </a:t>
            </a:r>
            <a:r>
              <a:rPr dirty="0" err="1"/>
              <a:t>оксид</a:t>
            </a:r>
            <a:endParaRPr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/>
              <a:t>В) </a:t>
            </a:r>
            <a:r>
              <a:rPr dirty="0" err="1"/>
              <a:t>основа</a:t>
            </a:r>
            <a:endParaRPr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endParaRPr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/>
              <a:t>6. </a:t>
            </a:r>
            <a:r>
              <a:rPr dirty="0" err="1"/>
              <a:t>Визначте</a:t>
            </a:r>
            <a:r>
              <a:rPr dirty="0"/>
              <a:t> </a:t>
            </a:r>
            <a:r>
              <a:rPr dirty="0" err="1"/>
              <a:t>ступені</a:t>
            </a:r>
            <a:r>
              <a:rPr dirty="0"/>
              <a:t> </a:t>
            </a:r>
            <a:r>
              <a:rPr dirty="0" err="1"/>
              <a:t>окиснення</a:t>
            </a:r>
            <a:r>
              <a:rPr dirty="0"/>
              <a:t> в </a:t>
            </a:r>
            <a:r>
              <a:rPr dirty="0" err="1"/>
              <a:t>KMnO</a:t>
            </a:r>
            <a:r>
              <a:rPr dirty="0"/>
              <a:t>₄.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endParaRPr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/>
              <a:t>7.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схемою</a:t>
            </a:r>
            <a:r>
              <a:rPr dirty="0"/>
              <a:t>: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/>
              <a:t>2H₂ + O₂ → 2H₂O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 err="1"/>
              <a:t>визначте</a:t>
            </a:r>
            <a:r>
              <a:rPr dirty="0"/>
              <a:t> </a:t>
            </a:r>
            <a:r>
              <a:rPr dirty="0" err="1"/>
              <a:t>кількість</a:t>
            </a:r>
            <a:r>
              <a:rPr dirty="0"/>
              <a:t> </a:t>
            </a:r>
            <a:r>
              <a:rPr dirty="0" err="1"/>
              <a:t>речовини</a:t>
            </a:r>
            <a:r>
              <a:rPr dirty="0"/>
              <a:t> O₂, </a:t>
            </a:r>
            <a:r>
              <a:rPr dirty="0" err="1"/>
              <a:t>потрібну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4 </a:t>
            </a:r>
            <a:r>
              <a:rPr dirty="0" err="1"/>
              <a:t>моль</a:t>
            </a:r>
            <a:r>
              <a:rPr dirty="0"/>
              <a:t> H₂.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endParaRPr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/>
              <a:t>8. </a:t>
            </a:r>
            <a:r>
              <a:rPr dirty="0" err="1"/>
              <a:t>Укажіть</a:t>
            </a:r>
            <a:r>
              <a:rPr dirty="0"/>
              <a:t> </a:t>
            </a:r>
            <a:r>
              <a:rPr dirty="0" err="1"/>
              <a:t>пару</a:t>
            </a:r>
            <a:r>
              <a:rPr dirty="0"/>
              <a:t> </a:t>
            </a:r>
            <a:r>
              <a:rPr dirty="0" err="1"/>
              <a:t>речовин</a:t>
            </a:r>
            <a:r>
              <a:rPr dirty="0"/>
              <a:t>, </a:t>
            </a:r>
            <a:r>
              <a:rPr dirty="0" err="1"/>
              <a:t>взаємодія</a:t>
            </a:r>
            <a:r>
              <a:rPr dirty="0"/>
              <a:t> </a:t>
            </a:r>
            <a:r>
              <a:rPr dirty="0" err="1"/>
              <a:t>яких</a:t>
            </a:r>
            <a:r>
              <a:rPr dirty="0"/>
              <a:t> є </a:t>
            </a:r>
            <a:r>
              <a:rPr dirty="0" err="1"/>
              <a:t>реакцією</a:t>
            </a:r>
            <a:r>
              <a:rPr dirty="0"/>
              <a:t> </a:t>
            </a:r>
            <a:r>
              <a:rPr dirty="0" err="1"/>
              <a:t>обміну</a:t>
            </a:r>
            <a:r>
              <a:rPr dirty="0"/>
              <a:t>: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/>
              <a:t>А) Zn + </a:t>
            </a:r>
            <a:r>
              <a:rPr dirty="0" err="1"/>
              <a:t>HCl</a:t>
            </a:r>
            <a:endParaRPr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/>
              <a:t>Б) </a:t>
            </a:r>
            <a:r>
              <a:rPr dirty="0" err="1"/>
              <a:t>NaOH</a:t>
            </a:r>
            <a:r>
              <a:rPr dirty="0"/>
              <a:t> + </a:t>
            </a:r>
            <a:r>
              <a:rPr dirty="0" err="1"/>
              <a:t>HCl</a:t>
            </a:r>
            <a:endParaRPr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/>
              <a:t>В) </a:t>
            </a:r>
            <a:r>
              <a:rPr dirty="0" err="1"/>
              <a:t>CaCO</a:t>
            </a:r>
            <a:r>
              <a:rPr dirty="0"/>
              <a:t>₃ → </a:t>
            </a:r>
            <a:r>
              <a:rPr dirty="0" err="1"/>
              <a:t>CaO</a:t>
            </a:r>
            <a:r>
              <a:rPr dirty="0"/>
              <a:t> + CO₂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/>
              <a:t>Г) Fe + </a:t>
            </a:r>
            <a:r>
              <a:rPr dirty="0" err="1"/>
              <a:t>CuSO</a:t>
            </a:r>
            <a:r>
              <a:rPr dirty="0"/>
              <a:t>₄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endParaRPr dirty="0"/>
          </a:p>
        </p:txBody>
      </p:sp>
      <p:sp>
        <p:nvSpPr>
          <p:cNvPr id="12" name="Rounded Rectangle 11"/>
          <p:cNvSpPr/>
          <p:nvPr/>
        </p:nvSpPr>
        <p:spPr>
          <a:xfrm>
            <a:off x="8165921" y="932688"/>
            <a:ext cx="3703320" cy="4983479"/>
          </a:xfrm>
          <a:prstGeom prst="roundRect">
            <a:avLst/>
          </a:prstGeom>
          <a:solidFill>
            <a:srgbClr val="FFFFFF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ounded Rectangle 12"/>
          <p:cNvSpPr/>
          <p:nvPr/>
        </p:nvSpPr>
        <p:spPr>
          <a:xfrm>
            <a:off x="8110728" y="932689"/>
            <a:ext cx="3758513" cy="1167959"/>
          </a:xfrm>
          <a:prstGeom prst="roundRect">
            <a:avLst/>
          </a:prstGeom>
          <a:solidFill>
            <a:srgbClr val="7152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165921" y="1069848"/>
            <a:ext cx="8959865" cy="1272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70" b="1">
                <a:solidFill>
                  <a:srgbClr val="FFFFFF"/>
                </a:solidFill>
              </a:defRPr>
            </a:pPr>
            <a:r>
              <a:rPr lang="ru-RU" dirty="0" smtClean="0"/>
              <a:t>🎯 </a:t>
            </a:r>
            <a:r>
              <a:rPr lang="ru-RU" sz="1600" dirty="0" err="1"/>
              <a:t>Надолуження</a:t>
            </a:r>
            <a:r>
              <a:rPr lang="ru-RU" sz="1600" dirty="0"/>
              <a:t>: </a:t>
            </a:r>
            <a:r>
              <a:rPr lang="ru-RU" sz="1600" dirty="0" err="1"/>
              <a:t>розрахунки</a:t>
            </a:r>
            <a:r>
              <a:rPr lang="ru-RU" sz="1600" dirty="0"/>
              <a:t> </a:t>
            </a:r>
            <a:endParaRPr lang="ru-RU" sz="1600" dirty="0" smtClean="0"/>
          </a:p>
          <a:p>
            <a:pPr>
              <a:defRPr sz="1270" b="1">
                <a:solidFill>
                  <a:srgbClr val="FFFFFF"/>
                </a:solidFill>
              </a:defRPr>
            </a:pPr>
            <a:r>
              <a:rPr lang="ru-RU" sz="1600" dirty="0" smtClean="0"/>
              <a:t>• </a:t>
            </a:r>
            <a:r>
              <a:rPr lang="ru-RU" sz="1600" dirty="0" err="1"/>
              <a:t>рівновага</a:t>
            </a:r>
            <a:r>
              <a:rPr lang="ru-RU" sz="1600" dirty="0"/>
              <a:t> </a:t>
            </a:r>
            <a:endParaRPr lang="ru-RU" sz="1600" dirty="0" smtClean="0"/>
          </a:p>
          <a:p>
            <a:pPr>
              <a:defRPr sz="1270" b="1">
                <a:solidFill>
                  <a:srgbClr val="FFFFFF"/>
                </a:solidFill>
              </a:defRPr>
            </a:pPr>
            <a:r>
              <a:rPr lang="ru-RU" sz="1600" dirty="0" smtClean="0"/>
              <a:t>• </a:t>
            </a:r>
            <a:r>
              <a:rPr lang="ru-RU" sz="1600" dirty="0" err="1"/>
              <a:t>генетичні</a:t>
            </a:r>
            <a:r>
              <a:rPr lang="ru-RU" sz="1600" dirty="0"/>
              <a:t> </a:t>
            </a:r>
            <a:r>
              <a:rPr lang="ru-RU" sz="1600" dirty="0" err="1"/>
              <a:t>зв’язки</a:t>
            </a:r>
            <a:r>
              <a:rPr lang="ru-RU" sz="1600" dirty="0"/>
              <a:t> </a:t>
            </a:r>
            <a:endParaRPr lang="ru-RU" sz="1600" dirty="0" smtClean="0"/>
          </a:p>
          <a:p>
            <a:pPr>
              <a:defRPr sz="1270" b="1">
                <a:solidFill>
                  <a:srgbClr val="FFFFFF"/>
                </a:solidFill>
              </a:defRPr>
            </a:pPr>
            <a:r>
              <a:rPr lang="ru-RU" sz="1600" dirty="0" smtClean="0"/>
              <a:t>• </a:t>
            </a:r>
            <a:r>
              <a:rPr lang="ru-RU" sz="1600" dirty="0"/>
              <a:t>причинно-</a:t>
            </a:r>
            <a:r>
              <a:rPr lang="ru-RU" sz="1600" dirty="0" err="1"/>
              <a:t>наслідкові</a:t>
            </a:r>
            <a:r>
              <a:rPr lang="ru-RU" sz="1600" dirty="0"/>
              <a:t> </a:t>
            </a:r>
            <a:r>
              <a:rPr lang="ru-RU" sz="1600" dirty="0" err="1"/>
              <a:t>пояснення</a:t>
            </a:r>
            <a:endParaRPr lang="ru-RU" sz="1600" dirty="0"/>
          </a:p>
          <a:p>
            <a:pPr>
              <a:defRPr sz="1270" b="1">
                <a:solidFill>
                  <a:srgbClr val="FFFFFF"/>
                </a:solidFill>
              </a:defRPr>
            </a:pPr>
            <a:r>
              <a:rPr dirty="0" smtClean="0"/>
              <a:t>І</a:t>
            </a:r>
            <a:endParaRPr dirty="0"/>
          </a:p>
        </p:txBody>
      </p:sp>
      <p:sp>
        <p:nvSpPr>
          <p:cNvPr id="15" name="TextBox 14"/>
          <p:cNvSpPr txBox="1"/>
          <p:nvPr/>
        </p:nvSpPr>
        <p:spPr>
          <a:xfrm>
            <a:off x="8266176" y="2637823"/>
            <a:ext cx="3392424" cy="23685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/>
              <a:t>9. </a:t>
            </a:r>
            <a:r>
              <a:rPr dirty="0" err="1"/>
              <a:t>Обчисліть</a:t>
            </a:r>
            <a:r>
              <a:rPr dirty="0"/>
              <a:t> </a:t>
            </a:r>
            <a:r>
              <a:rPr dirty="0" err="1"/>
              <a:t>масу</a:t>
            </a:r>
            <a:r>
              <a:rPr dirty="0"/>
              <a:t> </a:t>
            </a:r>
            <a:r>
              <a:rPr dirty="0" err="1"/>
              <a:t>NaOH</a:t>
            </a:r>
            <a:r>
              <a:rPr dirty="0"/>
              <a:t> у 0,5 </a:t>
            </a:r>
            <a:r>
              <a:rPr dirty="0" err="1"/>
              <a:t>моль</a:t>
            </a:r>
            <a:r>
              <a:rPr dirty="0"/>
              <a:t> </a:t>
            </a:r>
            <a:r>
              <a:rPr dirty="0" err="1"/>
              <a:t>речовини</a:t>
            </a:r>
            <a:r>
              <a:rPr dirty="0"/>
              <a:t>.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endParaRPr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/>
              <a:t>10. </a:t>
            </a:r>
            <a:r>
              <a:rPr dirty="0" err="1"/>
              <a:t>Визначте</a:t>
            </a:r>
            <a:r>
              <a:rPr dirty="0"/>
              <a:t> </a:t>
            </a:r>
            <a:r>
              <a:rPr dirty="0" err="1"/>
              <a:t>масову</a:t>
            </a:r>
            <a:r>
              <a:rPr dirty="0"/>
              <a:t> </a:t>
            </a:r>
            <a:r>
              <a:rPr dirty="0" err="1"/>
              <a:t>частку</a:t>
            </a:r>
            <a:r>
              <a:rPr dirty="0"/>
              <a:t> </a:t>
            </a:r>
            <a:r>
              <a:rPr dirty="0" err="1"/>
              <a:t>солі</a:t>
            </a:r>
            <a:r>
              <a:rPr dirty="0"/>
              <a:t> в </a:t>
            </a:r>
            <a:r>
              <a:rPr dirty="0" err="1"/>
              <a:t>розчині</a:t>
            </a:r>
            <a:r>
              <a:rPr dirty="0"/>
              <a:t>, </a:t>
            </a:r>
            <a:r>
              <a:rPr dirty="0" err="1"/>
              <a:t>якщо</a:t>
            </a:r>
            <a:r>
              <a:rPr dirty="0"/>
              <a:t> 20 г </a:t>
            </a:r>
            <a:r>
              <a:rPr dirty="0" err="1"/>
              <a:t>солі</a:t>
            </a:r>
            <a:r>
              <a:rPr dirty="0"/>
              <a:t> </a:t>
            </a:r>
            <a:r>
              <a:rPr dirty="0" err="1"/>
              <a:t>розчинили</a:t>
            </a:r>
            <a:r>
              <a:rPr dirty="0"/>
              <a:t> у 180 г </a:t>
            </a:r>
            <a:r>
              <a:rPr dirty="0" err="1"/>
              <a:t>води</a:t>
            </a:r>
            <a:r>
              <a:rPr dirty="0"/>
              <a:t>.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endParaRPr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/>
              <a:t>11.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реакції</a:t>
            </a:r>
            <a:r>
              <a:rPr dirty="0"/>
              <a:t> N₂ + 3H₂ ⇄ 2NH₃ </a:t>
            </a:r>
            <a:r>
              <a:rPr dirty="0" err="1"/>
              <a:t>визначте</a:t>
            </a:r>
            <a:r>
              <a:rPr dirty="0"/>
              <a:t>, </a:t>
            </a:r>
            <a:r>
              <a:rPr dirty="0" err="1"/>
              <a:t>як</a:t>
            </a:r>
            <a:r>
              <a:rPr dirty="0"/>
              <a:t> </a:t>
            </a:r>
            <a:r>
              <a:rPr dirty="0" err="1"/>
              <a:t>зміщуватиметься</a:t>
            </a:r>
            <a:r>
              <a:rPr dirty="0"/>
              <a:t> </a:t>
            </a:r>
            <a:r>
              <a:rPr dirty="0" err="1"/>
              <a:t>рівновага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збільшення</a:t>
            </a:r>
            <a:r>
              <a:rPr dirty="0"/>
              <a:t> </a:t>
            </a:r>
            <a:r>
              <a:rPr dirty="0" err="1"/>
              <a:t>тиску</a:t>
            </a:r>
            <a:r>
              <a:rPr dirty="0"/>
              <a:t>.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endParaRPr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/>
              <a:t>12. </a:t>
            </a:r>
            <a:r>
              <a:rPr dirty="0" err="1"/>
              <a:t>Здійсніть</a:t>
            </a:r>
            <a:r>
              <a:rPr dirty="0"/>
              <a:t> </a:t>
            </a:r>
            <a:r>
              <a:rPr dirty="0" err="1"/>
              <a:t>перетворення</a:t>
            </a:r>
            <a:r>
              <a:rPr dirty="0"/>
              <a:t>: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 err="1"/>
              <a:t>CaCO</a:t>
            </a:r>
            <a:r>
              <a:rPr dirty="0"/>
              <a:t>₃ → </a:t>
            </a:r>
            <a:r>
              <a:rPr dirty="0" err="1"/>
              <a:t>CaO</a:t>
            </a:r>
            <a:r>
              <a:rPr dirty="0"/>
              <a:t> → Ca(OH)₂ → </a:t>
            </a:r>
            <a:r>
              <a:rPr dirty="0" err="1"/>
              <a:t>CaCl</a:t>
            </a:r>
            <a:r>
              <a:rPr dirty="0"/>
              <a:t>₂.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 err="1"/>
              <a:t>Запишіть</a:t>
            </a:r>
            <a:r>
              <a:rPr dirty="0"/>
              <a:t> </a:t>
            </a:r>
            <a:r>
              <a:rPr dirty="0" err="1" smtClean="0"/>
              <a:t>рівняння</a:t>
            </a:r>
            <a:r>
              <a:rPr lang="uk-UA" dirty="0" smtClean="0"/>
              <a:t> реакцій</a:t>
            </a:r>
            <a:r>
              <a:rPr dirty="0" smtClean="0"/>
              <a:t>.</a:t>
            </a:r>
            <a:endParaRPr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endParaRPr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dirty="0"/>
              <a:t>13. </a:t>
            </a:r>
            <a:r>
              <a:rPr dirty="0" err="1"/>
              <a:t>Поясніть</a:t>
            </a:r>
            <a:r>
              <a:rPr dirty="0"/>
              <a:t>, </a:t>
            </a:r>
            <a:r>
              <a:rPr dirty="0" err="1"/>
              <a:t>чому</a:t>
            </a:r>
            <a:r>
              <a:rPr dirty="0"/>
              <a:t> </a:t>
            </a:r>
            <a:r>
              <a:rPr dirty="0" err="1"/>
              <a:t>каталізатор</a:t>
            </a:r>
            <a:r>
              <a:rPr dirty="0"/>
              <a:t> </a:t>
            </a:r>
            <a:r>
              <a:rPr dirty="0" err="1"/>
              <a:t>змінює</a:t>
            </a:r>
            <a:r>
              <a:rPr dirty="0"/>
              <a:t> </a:t>
            </a:r>
            <a:r>
              <a:rPr dirty="0" err="1"/>
              <a:t>швидкість</a:t>
            </a:r>
            <a:r>
              <a:rPr dirty="0"/>
              <a:t> </a:t>
            </a:r>
            <a:r>
              <a:rPr lang="uk-UA" dirty="0" smtClean="0"/>
              <a:t>хімічної </a:t>
            </a:r>
            <a:r>
              <a:rPr dirty="0" err="1" smtClean="0"/>
              <a:t>реакції</a:t>
            </a:r>
            <a:r>
              <a:rPr dirty="0"/>
              <a:t>, </a:t>
            </a:r>
            <a:r>
              <a:rPr dirty="0" err="1"/>
              <a:t>але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 smtClean="0"/>
              <a:t>зміщує</a:t>
            </a:r>
            <a:r>
              <a:rPr dirty="0" smtClean="0"/>
              <a:t> </a:t>
            </a:r>
            <a:r>
              <a:rPr dirty="0" err="1" smtClean="0"/>
              <a:t>хімічн</a:t>
            </a:r>
            <a:r>
              <a:rPr lang="uk-UA" dirty="0" smtClean="0"/>
              <a:t>у</a:t>
            </a:r>
            <a:r>
              <a:rPr dirty="0" smtClean="0"/>
              <a:t> </a:t>
            </a:r>
            <a:r>
              <a:rPr dirty="0" err="1" smtClean="0"/>
              <a:t>рівноваг</a:t>
            </a:r>
            <a:r>
              <a:rPr lang="uk-UA" dirty="0" smtClean="0"/>
              <a:t>у</a:t>
            </a:r>
            <a:r>
              <a:rPr dirty="0" smtClean="0"/>
              <a:t>.</a:t>
            </a:r>
            <a:endParaRPr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endParaRPr dirty="0"/>
          </a:p>
        </p:txBody>
      </p:sp>
      <p:sp>
        <p:nvSpPr>
          <p:cNvPr id="16" name="Rounded Rectangle 15"/>
          <p:cNvSpPr/>
          <p:nvPr/>
        </p:nvSpPr>
        <p:spPr>
          <a:xfrm>
            <a:off x="685800" y="6199632"/>
            <a:ext cx="10835640" cy="347472"/>
          </a:xfrm>
          <a:prstGeom prst="roundRect">
            <a:avLst/>
          </a:prstGeom>
          <a:solidFill>
            <a:srgbClr val="3866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68680" y="6254496"/>
            <a:ext cx="104698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40" b="1">
                <a:solidFill>
                  <a:srgbClr val="FFFFFF"/>
                </a:solidFill>
              </a:defRPr>
            </a:pPr>
            <a:r>
              <a:t>💡 Завдання авторські: вони не копіюють завдання НМТ-2026, а відтворюють їхні типи й логіку для діагностики та надолуження.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" y="0"/>
            <a:ext cx="7228907" cy="81307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787" y="90487"/>
            <a:ext cx="4714875" cy="667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04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01168" y="137160"/>
            <a:ext cx="11795760" cy="621792"/>
          </a:xfrm>
          <a:prstGeom prst="roundRect">
            <a:avLst/>
          </a:prstGeom>
          <a:solidFill>
            <a:srgbClr val="315B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246888"/>
            <a:ext cx="11430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🧬 НАДОЛУЖЕННЯ ОСВІТНІХ ВТРАТ • 11 КЛАС • ЗА ТИПАМИ ЗАВДАНЬ НМТ-2026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56032" y="932688"/>
            <a:ext cx="3703320" cy="4983480"/>
          </a:xfrm>
          <a:prstGeom prst="roundRect">
            <a:avLst/>
          </a:prstGeom>
          <a:solidFill>
            <a:srgbClr val="FFFFFF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256032" y="932687"/>
            <a:ext cx="3739896" cy="1224198"/>
          </a:xfrm>
          <a:prstGeom prst="roundRect">
            <a:avLst/>
          </a:prstGeom>
          <a:solidFill>
            <a:srgbClr val="2789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256032" y="1034987"/>
            <a:ext cx="3703320" cy="1272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70" b="1">
                <a:solidFill>
                  <a:srgbClr val="FFFFFF"/>
                </a:solidFill>
              </a:defRPr>
            </a:pPr>
            <a:r>
              <a:rPr lang="ru-RU" sz="1600" dirty="0"/>
              <a:t>🎯 </a:t>
            </a:r>
            <a:r>
              <a:rPr lang="ru-RU" sz="1600" dirty="0" err="1" smtClean="0"/>
              <a:t>Надолуження</a:t>
            </a:r>
            <a:r>
              <a:rPr lang="ru-RU" sz="1600" dirty="0" smtClean="0"/>
              <a:t>: </a:t>
            </a:r>
            <a:r>
              <a:rPr lang="ru-RU" sz="1600" dirty="0" err="1" smtClean="0"/>
              <a:t>класи</a:t>
            </a:r>
            <a:r>
              <a:rPr lang="ru-RU" sz="1600" dirty="0" smtClean="0"/>
              <a:t> </a:t>
            </a:r>
          </a:p>
          <a:p>
            <a:pPr>
              <a:defRPr sz="1270" b="1">
                <a:solidFill>
                  <a:srgbClr val="FFFFFF"/>
                </a:solidFill>
              </a:defRPr>
            </a:pPr>
            <a:r>
              <a:rPr lang="ru-RU" sz="1600" dirty="0"/>
              <a:t> </a:t>
            </a:r>
            <a:r>
              <a:rPr lang="ru-RU" sz="1600" dirty="0" smtClean="0"/>
              <a:t>  </a:t>
            </a:r>
            <a:r>
              <a:rPr lang="ru-RU" sz="1600" dirty="0" err="1" smtClean="0"/>
              <a:t>органічних</a:t>
            </a:r>
            <a:r>
              <a:rPr lang="ru-RU" sz="1600" dirty="0" smtClean="0"/>
              <a:t> </a:t>
            </a:r>
            <a:r>
              <a:rPr lang="ru-RU" sz="1600" dirty="0" err="1" smtClean="0"/>
              <a:t>речовин</a:t>
            </a:r>
            <a:r>
              <a:rPr lang="ru-RU" sz="1600" dirty="0" smtClean="0"/>
              <a:t> </a:t>
            </a:r>
          </a:p>
          <a:p>
            <a:pPr>
              <a:defRPr sz="1270" b="1">
                <a:solidFill>
                  <a:srgbClr val="FFFFFF"/>
                </a:solidFill>
              </a:defRPr>
            </a:pPr>
            <a:r>
              <a:rPr lang="ru-RU" sz="1600" dirty="0" smtClean="0"/>
              <a:t>• </a:t>
            </a:r>
            <a:r>
              <a:rPr lang="ru-RU" sz="1600" dirty="0" err="1"/>
              <a:t>функціональні</a:t>
            </a:r>
            <a:r>
              <a:rPr lang="ru-RU" sz="1600" dirty="0"/>
              <a:t> </a:t>
            </a:r>
            <a:r>
              <a:rPr lang="ru-RU" sz="1600" dirty="0" err="1"/>
              <a:t>групи</a:t>
            </a:r>
            <a:r>
              <a:rPr lang="ru-RU" sz="1600" dirty="0"/>
              <a:t> </a:t>
            </a:r>
            <a:endParaRPr lang="ru-RU" sz="1600" dirty="0" smtClean="0"/>
          </a:p>
          <a:p>
            <a:pPr>
              <a:defRPr sz="1270" b="1">
                <a:solidFill>
                  <a:srgbClr val="FFFFFF"/>
                </a:solidFill>
              </a:defRPr>
            </a:pPr>
            <a:r>
              <a:rPr lang="ru-RU" sz="1600" dirty="0" smtClean="0"/>
              <a:t>• </a:t>
            </a:r>
            <a:r>
              <a:rPr lang="ru-RU" sz="1600" dirty="0" err="1"/>
              <a:t>властивості</a:t>
            </a:r>
            <a:endParaRPr lang="ru-RU" sz="1600" dirty="0"/>
          </a:p>
          <a:p>
            <a:pPr>
              <a:defRPr sz="1270" b="1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7" name="TextBox 6"/>
          <p:cNvSpPr txBox="1"/>
          <p:nvPr/>
        </p:nvSpPr>
        <p:spPr>
          <a:xfrm>
            <a:off x="489327" y="2328376"/>
            <a:ext cx="3392424" cy="3368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sz="1200" dirty="0"/>
              <a:t>1. </a:t>
            </a:r>
            <a:r>
              <a:rPr sz="1200" dirty="0" err="1"/>
              <a:t>Укажіть</a:t>
            </a:r>
            <a:r>
              <a:rPr sz="1200" dirty="0"/>
              <a:t> </a:t>
            </a:r>
            <a:r>
              <a:rPr sz="1200" dirty="0" err="1"/>
              <a:t>формулу</a:t>
            </a:r>
            <a:r>
              <a:rPr sz="1200" dirty="0"/>
              <a:t> </a:t>
            </a:r>
            <a:r>
              <a:rPr sz="1200" dirty="0" err="1"/>
              <a:t>алкену</a:t>
            </a:r>
            <a:r>
              <a:rPr sz="1200" dirty="0"/>
              <a:t>: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sz="1200" dirty="0"/>
              <a:t>А) C₂H₆  Б) C₂H₄  В) C₂H₂  Г) C₃H₈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endParaRPr sz="1200"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sz="1200" dirty="0"/>
              <a:t>2. </a:t>
            </a:r>
            <a:r>
              <a:rPr sz="1200" dirty="0" err="1"/>
              <a:t>Яка</a:t>
            </a:r>
            <a:r>
              <a:rPr sz="1200" dirty="0"/>
              <a:t> </a:t>
            </a:r>
            <a:r>
              <a:rPr sz="1200" dirty="0" err="1"/>
              <a:t>функціональна</a:t>
            </a:r>
            <a:r>
              <a:rPr sz="1200" dirty="0"/>
              <a:t> </a:t>
            </a:r>
            <a:r>
              <a:rPr sz="1200" dirty="0" err="1"/>
              <a:t>група</a:t>
            </a:r>
            <a:r>
              <a:rPr sz="1200" dirty="0"/>
              <a:t> </a:t>
            </a:r>
            <a:r>
              <a:rPr sz="1200" dirty="0" err="1"/>
              <a:t>характерна</a:t>
            </a:r>
            <a:r>
              <a:rPr sz="1200" dirty="0"/>
              <a:t> </a:t>
            </a:r>
            <a:r>
              <a:rPr sz="1200" dirty="0" err="1"/>
              <a:t>для</a:t>
            </a:r>
            <a:r>
              <a:rPr sz="1200" dirty="0"/>
              <a:t> </a:t>
            </a:r>
            <a:r>
              <a:rPr sz="1200" dirty="0" err="1"/>
              <a:t>спиртів</a:t>
            </a:r>
            <a:r>
              <a:rPr sz="1200" dirty="0"/>
              <a:t>?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sz="1200" dirty="0"/>
              <a:t>А) –COOH  Б) –OH  В) –CHO  Г) –NH₂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endParaRPr sz="1200"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sz="1200" dirty="0"/>
              <a:t>3. </a:t>
            </a:r>
            <a:r>
              <a:rPr sz="1200" dirty="0" err="1"/>
              <a:t>Укажіть</a:t>
            </a:r>
            <a:r>
              <a:rPr sz="1200" dirty="0"/>
              <a:t> </a:t>
            </a:r>
            <a:r>
              <a:rPr sz="1200" dirty="0" err="1"/>
              <a:t>речовину</a:t>
            </a:r>
            <a:r>
              <a:rPr sz="1200" dirty="0"/>
              <a:t>, </a:t>
            </a:r>
            <a:r>
              <a:rPr sz="1200" dirty="0" err="1"/>
              <a:t>що</a:t>
            </a:r>
            <a:r>
              <a:rPr sz="1200" dirty="0"/>
              <a:t> </a:t>
            </a:r>
            <a:r>
              <a:rPr sz="1200" dirty="0" err="1"/>
              <a:t>реагує</a:t>
            </a:r>
            <a:r>
              <a:rPr sz="1200" dirty="0"/>
              <a:t> з </a:t>
            </a:r>
            <a:r>
              <a:rPr sz="1200" dirty="0" err="1"/>
              <a:t>розчином</a:t>
            </a:r>
            <a:r>
              <a:rPr sz="1200" dirty="0"/>
              <a:t> </a:t>
            </a:r>
            <a:r>
              <a:rPr sz="1200" dirty="0" err="1"/>
              <a:t>AgNO</a:t>
            </a:r>
            <a:r>
              <a:rPr sz="1200" dirty="0"/>
              <a:t>₃/NH₃: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sz="1200" dirty="0"/>
              <a:t>А) </a:t>
            </a:r>
            <a:r>
              <a:rPr sz="1200" dirty="0" err="1"/>
              <a:t>етан</a:t>
            </a:r>
            <a:r>
              <a:rPr sz="1200" dirty="0"/>
              <a:t>  Б) </a:t>
            </a:r>
            <a:r>
              <a:rPr sz="1200" dirty="0" err="1"/>
              <a:t>етен</a:t>
            </a:r>
            <a:r>
              <a:rPr sz="1200" dirty="0"/>
              <a:t>  В) </a:t>
            </a:r>
            <a:r>
              <a:rPr sz="1200" dirty="0" err="1"/>
              <a:t>етин</a:t>
            </a:r>
            <a:r>
              <a:rPr sz="1200" dirty="0"/>
              <a:t>  Г) </a:t>
            </a:r>
            <a:r>
              <a:rPr sz="1200" dirty="0" err="1"/>
              <a:t>пропан</a:t>
            </a:r>
            <a:endParaRPr sz="1200"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endParaRPr sz="1200"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sz="1200" dirty="0"/>
              <a:t>4. </a:t>
            </a:r>
            <a:r>
              <a:rPr sz="1200" dirty="0" err="1"/>
              <a:t>Укажіть</a:t>
            </a:r>
            <a:r>
              <a:rPr sz="1200" dirty="0"/>
              <a:t> </a:t>
            </a:r>
            <a:r>
              <a:rPr sz="1200" dirty="0" err="1"/>
              <a:t>правильне</a:t>
            </a:r>
            <a:r>
              <a:rPr sz="1200" dirty="0"/>
              <a:t> </a:t>
            </a:r>
            <a:r>
              <a:rPr sz="1200" dirty="0" err="1"/>
              <a:t>твердження</a:t>
            </a:r>
            <a:r>
              <a:rPr sz="1200" dirty="0"/>
              <a:t> </a:t>
            </a:r>
            <a:r>
              <a:rPr sz="1200" dirty="0" err="1"/>
              <a:t>про</a:t>
            </a:r>
            <a:r>
              <a:rPr sz="1200" dirty="0"/>
              <a:t> </a:t>
            </a:r>
            <a:r>
              <a:rPr sz="1200" dirty="0" err="1"/>
              <a:t>полімери</a:t>
            </a:r>
            <a:r>
              <a:rPr sz="1200" dirty="0"/>
              <a:t>: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sz="1200" dirty="0"/>
              <a:t>А) </a:t>
            </a:r>
            <a:r>
              <a:rPr sz="1200" dirty="0" err="1"/>
              <a:t>завжди</a:t>
            </a:r>
            <a:r>
              <a:rPr sz="1200" dirty="0"/>
              <a:t> </a:t>
            </a:r>
            <a:r>
              <a:rPr sz="1200" dirty="0" err="1"/>
              <a:t>мають</a:t>
            </a:r>
            <a:r>
              <a:rPr sz="1200" dirty="0"/>
              <a:t> </a:t>
            </a:r>
            <a:r>
              <a:rPr sz="1200" dirty="0" err="1"/>
              <a:t>малу</a:t>
            </a:r>
            <a:r>
              <a:rPr sz="1200" dirty="0"/>
              <a:t> </a:t>
            </a:r>
            <a:r>
              <a:rPr sz="1200" dirty="0" err="1"/>
              <a:t>молекулярну</a:t>
            </a:r>
            <a:r>
              <a:rPr sz="1200" dirty="0"/>
              <a:t> </a:t>
            </a:r>
            <a:r>
              <a:rPr sz="1200" dirty="0" err="1"/>
              <a:t>масу</a:t>
            </a:r>
            <a:endParaRPr sz="1200"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sz="1200" dirty="0"/>
              <a:t>Б) </a:t>
            </a:r>
            <a:r>
              <a:rPr sz="1200" dirty="0" err="1"/>
              <a:t>складаються</a:t>
            </a:r>
            <a:r>
              <a:rPr sz="1200" dirty="0"/>
              <a:t> з </a:t>
            </a:r>
            <a:r>
              <a:rPr sz="1200" dirty="0" err="1"/>
              <a:t>мономерних</a:t>
            </a:r>
            <a:r>
              <a:rPr sz="1200" dirty="0"/>
              <a:t> </a:t>
            </a:r>
            <a:r>
              <a:rPr sz="1200" dirty="0" err="1"/>
              <a:t>ланок</a:t>
            </a:r>
            <a:endParaRPr sz="1200"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sz="1200" dirty="0"/>
              <a:t>В) </a:t>
            </a:r>
            <a:r>
              <a:rPr sz="1200" dirty="0" err="1"/>
              <a:t>не</a:t>
            </a:r>
            <a:r>
              <a:rPr sz="1200" dirty="0"/>
              <a:t> </a:t>
            </a:r>
            <a:r>
              <a:rPr sz="1200" dirty="0" err="1"/>
              <a:t>беруть</a:t>
            </a:r>
            <a:r>
              <a:rPr sz="1200" dirty="0"/>
              <a:t> </a:t>
            </a:r>
            <a:r>
              <a:rPr sz="1200" dirty="0" err="1"/>
              <a:t>участі</a:t>
            </a:r>
            <a:r>
              <a:rPr sz="1200" dirty="0"/>
              <a:t> в </a:t>
            </a:r>
            <a:r>
              <a:rPr sz="1200" dirty="0" err="1"/>
              <a:t>реакціях</a:t>
            </a:r>
            <a:endParaRPr sz="1200"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sz="1200" dirty="0"/>
              <a:t>Г) є </a:t>
            </a:r>
            <a:r>
              <a:rPr sz="1200" dirty="0" err="1"/>
              <a:t>лише</a:t>
            </a:r>
            <a:r>
              <a:rPr sz="1200" dirty="0"/>
              <a:t> </a:t>
            </a:r>
            <a:r>
              <a:rPr sz="1200" dirty="0" err="1"/>
              <a:t>природними</a:t>
            </a:r>
            <a:r>
              <a:rPr sz="1200" dirty="0"/>
              <a:t> </a:t>
            </a:r>
            <a:r>
              <a:rPr sz="1200" dirty="0" err="1"/>
              <a:t>речовинами</a:t>
            </a:r>
            <a:endParaRPr sz="1200"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endParaRPr dirty="0"/>
          </a:p>
        </p:txBody>
      </p:sp>
      <p:sp>
        <p:nvSpPr>
          <p:cNvPr id="8" name="Rounded Rectangle 7"/>
          <p:cNvSpPr/>
          <p:nvPr/>
        </p:nvSpPr>
        <p:spPr>
          <a:xfrm>
            <a:off x="4242816" y="932688"/>
            <a:ext cx="3703320" cy="4983480"/>
          </a:xfrm>
          <a:prstGeom prst="roundRect">
            <a:avLst/>
          </a:prstGeom>
          <a:solidFill>
            <a:srgbClr val="FFFFFF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242816" y="932689"/>
            <a:ext cx="3703320" cy="1224196"/>
          </a:xfrm>
          <a:prstGeom prst="roundRect">
            <a:avLst/>
          </a:prstGeom>
          <a:solidFill>
            <a:srgbClr val="E68E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242816" y="828520"/>
            <a:ext cx="4794385" cy="1479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endParaRPr lang="ru-RU" dirty="0" smtClean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lang="ru-RU" sz="1600" dirty="0" smtClean="0"/>
              <a:t>🎯 </a:t>
            </a:r>
            <a:r>
              <a:rPr lang="ru-RU" sz="1600" dirty="0" err="1"/>
              <a:t>Надолуження</a:t>
            </a:r>
            <a:r>
              <a:rPr lang="ru-RU" sz="1600" dirty="0"/>
              <a:t>: номенклатура </a:t>
            </a:r>
            <a:endParaRPr lang="ru-RU" sz="1600" dirty="0" smtClean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lang="ru-RU" sz="1600" dirty="0" smtClean="0"/>
              <a:t>• </a:t>
            </a:r>
            <a:r>
              <a:rPr lang="ru-RU" sz="1600" dirty="0" err="1"/>
              <a:t>формули</a:t>
            </a:r>
            <a:r>
              <a:rPr lang="ru-RU" sz="1600" dirty="0"/>
              <a:t> </a:t>
            </a:r>
            <a:endParaRPr lang="ru-RU" sz="1600" dirty="0" smtClean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lang="ru-RU" sz="1600" dirty="0" smtClean="0"/>
              <a:t>• </a:t>
            </a:r>
            <a:r>
              <a:rPr lang="ru-RU" sz="1600" dirty="0" err="1"/>
              <a:t>перетворення</a:t>
            </a:r>
            <a:r>
              <a:rPr lang="ru-RU" sz="1600" dirty="0"/>
              <a:t> </a:t>
            </a:r>
            <a:endParaRPr lang="ru-RU" sz="1600" dirty="0" smtClean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lang="ru-RU" sz="1600" dirty="0" smtClean="0"/>
              <a:t>• </a:t>
            </a:r>
            <a:r>
              <a:rPr lang="ru-RU" sz="1600" dirty="0" err="1"/>
              <a:t>аналіз</a:t>
            </a:r>
            <a:r>
              <a:rPr lang="ru-RU" sz="1600" dirty="0"/>
              <a:t> </a:t>
            </a:r>
            <a:r>
              <a:rPr lang="ru-RU" sz="1600" dirty="0" err="1"/>
              <a:t>хімічної</a:t>
            </a:r>
            <a:r>
              <a:rPr lang="ru-RU" sz="1600" dirty="0"/>
              <a:t> </a:t>
            </a:r>
            <a:r>
              <a:rPr lang="ru-RU" sz="1600" dirty="0" err="1"/>
              <a:t>інформації</a:t>
            </a:r>
            <a:endParaRPr lang="ru-RU" sz="1600" dirty="0"/>
          </a:p>
          <a:p>
            <a:pPr>
              <a:defRPr sz="1270" b="1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1" name="TextBox 10"/>
          <p:cNvSpPr txBox="1"/>
          <p:nvPr/>
        </p:nvSpPr>
        <p:spPr>
          <a:xfrm>
            <a:off x="4464907" y="2307643"/>
            <a:ext cx="3392424" cy="3029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sz="1200" dirty="0"/>
              <a:t>5. </a:t>
            </a:r>
            <a:r>
              <a:rPr sz="1200" dirty="0" err="1"/>
              <a:t>Установіть</a:t>
            </a:r>
            <a:r>
              <a:rPr sz="1200" dirty="0"/>
              <a:t> </a:t>
            </a:r>
            <a:r>
              <a:rPr sz="1200" dirty="0" err="1"/>
              <a:t>відповідність</a:t>
            </a:r>
            <a:r>
              <a:rPr sz="1200" dirty="0"/>
              <a:t>: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sz="1200" dirty="0"/>
              <a:t>1) CH₃COOH  2) C₂H₅OH  3) CH₃CHO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sz="1200" dirty="0"/>
              <a:t>А) </a:t>
            </a:r>
            <a:r>
              <a:rPr sz="1200" dirty="0" err="1"/>
              <a:t>етаналь</a:t>
            </a:r>
            <a:endParaRPr sz="1200"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sz="1200" dirty="0"/>
              <a:t>Б) </a:t>
            </a:r>
            <a:r>
              <a:rPr sz="1200" dirty="0" err="1"/>
              <a:t>етанол</a:t>
            </a:r>
            <a:endParaRPr sz="1200"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sz="1200" dirty="0"/>
              <a:t>В) </a:t>
            </a:r>
            <a:r>
              <a:rPr sz="1200" dirty="0" err="1"/>
              <a:t>етанова</a:t>
            </a:r>
            <a:r>
              <a:rPr sz="1200" dirty="0"/>
              <a:t> </a:t>
            </a:r>
            <a:r>
              <a:rPr sz="1200" dirty="0" err="1"/>
              <a:t>кислота</a:t>
            </a:r>
            <a:endParaRPr sz="1200"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endParaRPr sz="1200"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sz="1200" dirty="0"/>
              <a:t>6. </a:t>
            </a:r>
            <a:r>
              <a:rPr sz="1200" dirty="0" err="1"/>
              <a:t>Визначте</a:t>
            </a:r>
            <a:r>
              <a:rPr sz="1200" dirty="0"/>
              <a:t> </a:t>
            </a:r>
            <a:r>
              <a:rPr sz="1200" dirty="0" err="1"/>
              <a:t>ступені</a:t>
            </a:r>
            <a:r>
              <a:rPr sz="1200" dirty="0"/>
              <a:t> </a:t>
            </a:r>
            <a:r>
              <a:rPr sz="1200" dirty="0" err="1"/>
              <a:t>окиснення</a:t>
            </a:r>
            <a:r>
              <a:rPr sz="1200" dirty="0"/>
              <a:t> </a:t>
            </a:r>
            <a:r>
              <a:rPr sz="1200" dirty="0" err="1"/>
              <a:t>Карбону</a:t>
            </a:r>
            <a:r>
              <a:rPr sz="1200" dirty="0"/>
              <a:t> в CO₂ </a:t>
            </a:r>
            <a:r>
              <a:rPr sz="1200" dirty="0" err="1"/>
              <a:t>та</a:t>
            </a:r>
            <a:r>
              <a:rPr sz="1200" dirty="0"/>
              <a:t> CH₄.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endParaRPr sz="1200"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sz="1200" dirty="0"/>
              <a:t>7. </a:t>
            </a:r>
            <a:r>
              <a:rPr sz="1200" dirty="0" err="1"/>
              <a:t>Прочитайте</a:t>
            </a:r>
            <a:r>
              <a:rPr sz="1200" dirty="0"/>
              <a:t> </a:t>
            </a:r>
            <a:r>
              <a:rPr sz="1200" dirty="0" err="1"/>
              <a:t>схему</a:t>
            </a:r>
            <a:r>
              <a:rPr sz="1200" dirty="0"/>
              <a:t>: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sz="1200" dirty="0"/>
              <a:t>C₂H₅OH → CH₃CHO → CH₃COOH.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sz="1200" dirty="0" err="1"/>
              <a:t>Назвіть</a:t>
            </a:r>
            <a:r>
              <a:rPr sz="1200" dirty="0"/>
              <a:t> </a:t>
            </a:r>
            <a:r>
              <a:rPr sz="1200" dirty="0" err="1"/>
              <a:t>типи</a:t>
            </a:r>
            <a:r>
              <a:rPr sz="1200" dirty="0"/>
              <a:t> </a:t>
            </a:r>
            <a:r>
              <a:rPr sz="1200" dirty="0" err="1"/>
              <a:t>перетворень</a:t>
            </a:r>
            <a:r>
              <a:rPr sz="1200" dirty="0"/>
              <a:t>.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endParaRPr sz="1200"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sz="1200" dirty="0"/>
              <a:t>8. </a:t>
            </a:r>
            <a:r>
              <a:rPr sz="1200" dirty="0" err="1"/>
              <a:t>Укажіть</a:t>
            </a:r>
            <a:r>
              <a:rPr sz="1200" dirty="0"/>
              <a:t> </a:t>
            </a:r>
            <a:r>
              <a:rPr sz="1200" dirty="0" err="1"/>
              <a:t>продукт</a:t>
            </a:r>
            <a:r>
              <a:rPr sz="1200" dirty="0"/>
              <a:t> </a:t>
            </a:r>
            <a:r>
              <a:rPr sz="1200" dirty="0" err="1"/>
              <a:t>повного</a:t>
            </a:r>
            <a:r>
              <a:rPr sz="1200" dirty="0"/>
              <a:t> </a:t>
            </a:r>
            <a:r>
              <a:rPr sz="1200" dirty="0" err="1"/>
              <a:t>окиснення</a:t>
            </a:r>
            <a:r>
              <a:rPr sz="1200" dirty="0"/>
              <a:t> </a:t>
            </a:r>
            <a:r>
              <a:rPr sz="1200" dirty="0" err="1"/>
              <a:t>етанолу</a:t>
            </a:r>
            <a:r>
              <a:rPr sz="1200" dirty="0"/>
              <a:t>: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sz="1200" dirty="0"/>
              <a:t>А) </a:t>
            </a:r>
            <a:r>
              <a:rPr sz="1200" dirty="0" err="1"/>
              <a:t>етен</a:t>
            </a:r>
            <a:r>
              <a:rPr sz="1200" dirty="0"/>
              <a:t>  Б) </a:t>
            </a:r>
            <a:r>
              <a:rPr sz="1200" dirty="0" err="1"/>
              <a:t>етаналь</a:t>
            </a:r>
            <a:r>
              <a:rPr sz="1200" dirty="0"/>
              <a:t>  В) </a:t>
            </a:r>
            <a:r>
              <a:rPr sz="1200" dirty="0" err="1"/>
              <a:t>етанова</a:t>
            </a:r>
            <a:r>
              <a:rPr sz="1200" dirty="0"/>
              <a:t> </a:t>
            </a:r>
            <a:r>
              <a:rPr sz="1200" dirty="0" err="1"/>
              <a:t>кислота</a:t>
            </a:r>
            <a:r>
              <a:rPr sz="1200" dirty="0"/>
              <a:t>  Г) </a:t>
            </a:r>
            <a:r>
              <a:rPr sz="1200" dirty="0" err="1"/>
              <a:t>метан</a:t>
            </a:r>
            <a:r>
              <a:rPr sz="1200" dirty="0" smtClean="0"/>
              <a:t>.</a:t>
            </a:r>
            <a:endParaRPr sz="1200" dirty="0"/>
          </a:p>
        </p:txBody>
      </p:sp>
      <p:sp>
        <p:nvSpPr>
          <p:cNvPr id="12" name="Rounded Rectangle 11"/>
          <p:cNvSpPr/>
          <p:nvPr/>
        </p:nvSpPr>
        <p:spPr>
          <a:xfrm>
            <a:off x="8193024" y="1005840"/>
            <a:ext cx="3703320" cy="4983480"/>
          </a:xfrm>
          <a:prstGeom prst="roundRect">
            <a:avLst/>
          </a:prstGeom>
          <a:solidFill>
            <a:srgbClr val="FFFFFF"/>
          </a:solidFill>
          <a:ln>
            <a:solidFill>
              <a:srgbClr val="DA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ounded Rectangle 12"/>
          <p:cNvSpPr/>
          <p:nvPr/>
        </p:nvSpPr>
        <p:spPr>
          <a:xfrm>
            <a:off x="8193024" y="969264"/>
            <a:ext cx="3703320" cy="1176342"/>
          </a:xfrm>
          <a:prstGeom prst="roundRect">
            <a:avLst/>
          </a:prstGeom>
          <a:solidFill>
            <a:srgbClr val="7152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lang="ru-RU" sz="1600" dirty="0"/>
              <a:t>🎯 </a:t>
            </a:r>
            <a:r>
              <a:rPr lang="ru-RU" sz="1600" dirty="0" err="1"/>
              <a:t>Надолуження</a:t>
            </a:r>
            <a:r>
              <a:rPr lang="ru-RU" sz="1600" dirty="0"/>
              <a:t>: </a:t>
            </a:r>
            <a:r>
              <a:rPr lang="ru-RU" sz="1600" dirty="0" err="1"/>
              <a:t>органічні</a:t>
            </a:r>
            <a:r>
              <a:rPr lang="ru-RU" sz="1600" dirty="0"/>
              <a:t> </a:t>
            </a:r>
            <a:r>
              <a:rPr lang="ru-RU" sz="1600" dirty="0" smtClean="0"/>
              <a:t>          </a:t>
            </a:r>
            <a:r>
              <a:rPr lang="ru-RU" sz="1600" dirty="0" err="1" smtClean="0"/>
              <a:t>перетворення</a:t>
            </a:r>
            <a:r>
              <a:rPr lang="ru-RU" sz="1600" dirty="0" smtClean="0"/>
              <a:t> 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lang="ru-RU" sz="1600" dirty="0" smtClean="0"/>
              <a:t>• </a:t>
            </a:r>
            <a:r>
              <a:rPr lang="ru-RU" sz="1600" dirty="0" err="1"/>
              <a:t>розрахунки</a:t>
            </a:r>
            <a:r>
              <a:rPr lang="ru-RU" sz="1600" dirty="0"/>
              <a:t> </a:t>
            </a:r>
            <a:endParaRPr lang="ru-RU" sz="1600" dirty="0" smtClean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lang="ru-RU" sz="1600" dirty="0" smtClean="0"/>
              <a:t>• </a:t>
            </a:r>
            <a:r>
              <a:rPr lang="ru-RU" sz="1600" dirty="0" err="1"/>
              <a:t>закономірності</a:t>
            </a:r>
            <a:r>
              <a:rPr lang="ru-RU" sz="1600" dirty="0"/>
              <a:t> </a:t>
            </a:r>
            <a:r>
              <a:rPr lang="ru-RU" sz="1600" dirty="0" err="1" smtClean="0"/>
              <a:t>будови</a:t>
            </a:r>
            <a:r>
              <a:rPr lang="ru-RU" sz="1600" dirty="0" smtClean="0"/>
              <a:t>, </a:t>
            </a:r>
            <a:r>
              <a:rPr lang="ru-RU" sz="1600" dirty="0" err="1" smtClean="0"/>
              <a:t>властивостей</a:t>
            </a:r>
            <a:endParaRPr lang="ru-RU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8357616" y="2307643"/>
            <a:ext cx="3392424" cy="3515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sz="1200" dirty="0"/>
              <a:t>9. </a:t>
            </a:r>
            <a:r>
              <a:rPr sz="1200" dirty="0" err="1"/>
              <a:t>Обчисліть</a:t>
            </a:r>
            <a:r>
              <a:rPr sz="1200" dirty="0"/>
              <a:t> </a:t>
            </a:r>
            <a:r>
              <a:rPr sz="1200" dirty="0" err="1"/>
              <a:t>об’єм</a:t>
            </a:r>
            <a:r>
              <a:rPr sz="1200" dirty="0"/>
              <a:t> CO₂ (</a:t>
            </a:r>
            <a:r>
              <a:rPr sz="1200" dirty="0" err="1"/>
              <a:t>н.у</a:t>
            </a:r>
            <a:r>
              <a:rPr sz="1200" dirty="0"/>
              <a:t>.), </a:t>
            </a:r>
            <a:r>
              <a:rPr sz="1200" dirty="0" err="1"/>
              <a:t>що</a:t>
            </a:r>
            <a:r>
              <a:rPr sz="1200" dirty="0"/>
              <a:t> </a:t>
            </a:r>
            <a:r>
              <a:rPr sz="1200" dirty="0" err="1"/>
              <a:t>утвориться</a:t>
            </a:r>
            <a:r>
              <a:rPr sz="1200" dirty="0"/>
              <a:t> </a:t>
            </a:r>
            <a:r>
              <a:rPr sz="1200" dirty="0" err="1"/>
              <a:t>під</a:t>
            </a:r>
            <a:r>
              <a:rPr sz="1200" dirty="0"/>
              <a:t> </a:t>
            </a:r>
            <a:r>
              <a:rPr sz="1200" dirty="0" err="1"/>
              <a:t>час</a:t>
            </a:r>
            <a:r>
              <a:rPr sz="1200" dirty="0"/>
              <a:t> </a:t>
            </a:r>
            <a:r>
              <a:rPr sz="1200" dirty="0" err="1"/>
              <a:t>повного</a:t>
            </a:r>
            <a:r>
              <a:rPr sz="1200" dirty="0"/>
              <a:t> </a:t>
            </a:r>
            <a:r>
              <a:rPr sz="1200" dirty="0" err="1"/>
              <a:t>згоряння</a:t>
            </a:r>
            <a:r>
              <a:rPr sz="1200" dirty="0"/>
              <a:t> 0,5 </a:t>
            </a:r>
            <a:r>
              <a:rPr sz="1200" dirty="0" err="1"/>
              <a:t>моль</a:t>
            </a:r>
            <a:r>
              <a:rPr sz="1200" dirty="0"/>
              <a:t> CH₄.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endParaRPr sz="1200"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sz="1200" dirty="0"/>
              <a:t>10. </a:t>
            </a:r>
            <a:r>
              <a:rPr sz="1200" dirty="0" err="1"/>
              <a:t>Визначте</a:t>
            </a:r>
            <a:r>
              <a:rPr sz="1200" dirty="0"/>
              <a:t> </a:t>
            </a:r>
            <a:r>
              <a:rPr sz="1200" dirty="0" err="1"/>
              <a:t>масу</a:t>
            </a:r>
            <a:r>
              <a:rPr sz="1200" dirty="0"/>
              <a:t> </a:t>
            </a:r>
            <a:r>
              <a:rPr sz="1200" dirty="0" err="1"/>
              <a:t>етанолу</a:t>
            </a:r>
            <a:r>
              <a:rPr sz="1200" dirty="0"/>
              <a:t>, </a:t>
            </a:r>
            <a:r>
              <a:rPr sz="1200" dirty="0" err="1"/>
              <a:t>потрібну</a:t>
            </a:r>
            <a:r>
              <a:rPr sz="1200" dirty="0"/>
              <a:t> </a:t>
            </a:r>
            <a:r>
              <a:rPr sz="1200" dirty="0" err="1"/>
              <a:t>для</a:t>
            </a:r>
            <a:r>
              <a:rPr sz="1200" dirty="0"/>
              <a:t> </a:t>
            </a:r>
            <a:r>
              <a:rPr sz="1200" dirty="0" err="1"/>
              <a:t>добування</a:t>
            </a:r>
            <a:r>
              <a:rPr sz="1200" dirty="0"/>
              <a:t> 0,5 </a:t>
            </a:r>
            <a:r>
              <a:rPr sz="1200" dirty="0" err="1"/>
              <a:t>моль</a:t>
            </a:r>
            <a:r>
              <a:rPr sz="1200" dirty="0"/>
              <a:t> </a:t>
            </a:r>
            <a:r>
              <a:rPr sz="1200" dirty="0" err="1"/>
              <a:t>етанової</a:t>
            </a:r>
            <a:r>
              <a:rPr sz="1200" dirty="0"/>
              <a:t> </a:t>
            </a:r>
            <a:r>
              <a:rPr sz="1200" dirty="0" err="1"/>
              <a:t>кислоти</a:t>
            </a:r>
            <a:r>
              <a:rPr sz="1200" dirty="0"/>
              <a:t> </a:t>
            </a:r>
            <a:r>
              <a:rPr sz="1200" dirty="0" err="1"/>
              <a:t>за</a:t>
            </a:r>
            <a:r>
              <a:rPr sz="1200" dirty="0"/>
              <a:t> </a:t>
            </a:r>
            <a:r>
              <a:rPr sz="1200" dirty="0" err="1"/>
              <a:t>схемою</a:t>
            </a:r>
            <a:r>
              <a:rPr sz="1200" dirty="0"/>
              <a:t> </a:t>
            </a:r>
            <a:r>
              <a:rPr sz="1200" dirty="0" err="1"/>
              <a:t>окиснення</a:t>
            </a:r>
            <a:r>
              <a:rPr sz="1200" dirty="0"/>
              <a:t>.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endParaRPr sz="1200"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sz="1200" dirty="0"/>
              <a:t>11. </a:t>
            </a:r>
            <a:r>
              <a:rPr sz="1200" dirty="0" err="1"/>
              <a:t>Здійсніть</a:t>
            </a:r>
            <a:r>
              <a:rPr sz="1200" dirty="0"/>
              <a:t> </a:t>
            </a:r>
            <a:r>
              <a:rPr sz="1200" dirty="0" err="1"/>
              <a:t>перетворення</a:t>
            </a:r>
            <a:r>
              <a:rPr sz="1200" dirty="0"/>
              <a:t>: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sz="1200" dirty="0"/>
              <a:t>C₂H₄ → C₂H₅OH → CH₃CHO → CH₃COOH.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sz="1200" dirty="0" err="1"/>
              <a:t>Запишіть</a:t>
            </a:r>
            <a:r>
              <a:rPr sz="1200" dirty="0"/>
              <a:t> </a:t>
            </a:r>
            <a:r>
              <a:rPr sz="1200" dirty="0" err="1"/>
              <a:t>рівняння</a:t>
            </a:r>
            <a:r>
              <a:rPr sz="1200" dirty="0"/>
              <a:t> </a:t>
            </a:r>
            <a:r>
              <a:rPr sz="1200" dirty="0" err="1"/>
              <a:t>реакцій</a:t>
            </a:r>
            <a:r>
              <a:rPr sz="1200" dirty="0"/>
              <a:t>.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endParaRPr sz="1200"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sz="1200" dirty="0"/>
              <a:t>12. </a:t>
            </a:r>
            <a:r>
              <a:rPr sz="1200" dirty="0" err="1"/>
              <a:t>Поясніть</a:t>
            </a:r>
            <a:r>
              <a:rPr sz="1200" dirty="0"/>
              <a:t>, </a:t>
            </a:r>
            <a:r>
              <a:rPr sz="1200" dirty="0" err="1"/>
              <a:t>чому</a:t>
            </a:r>
            <a:r>
              <a:rPr sz="1200" dirty="0"/>
              <a:t> </a:t>
            </a:r>
            <a:r>
              <a:rPr sz="1200" dirty="0" err="1"/>
              <a:t>етен</a:t>
            </a:r>
            <a:r>
              <a:rPr sz="1200" dirty="0"/>
              <a:t> </a:t>
            </a:r>
            <a:r>
              <a:rPr sz="1200" dirty="0" err="1"/>
              <a:t>вступає</a:t>
            </a:r>
            <a:r>
              <a:rPr sz="1200" dirty="0"/>
              <a:t> в </a:t>
            </a:r>
            <a:r>
              <a:rPr sz="1200" dirty="0" err="1"/>
              <a:t>реакції</a:t>
            </a:r>
            <a:r>
              <a:rPr sz="1200" dirty="0"/>
              <a:t> </a:t>
            </a:r>
            <a:r>
              <a:rPr sz="1200" dirty="0" err="1"/>
              <a:t>приєднання</a:t>
            </a:r>
            <a:r>
              <a:rPr sz="1200" dirty="0"/>
              <a:t>, а </a:t>
            </a:r>
            <a:r>
              <a:rPr sz="1200" dirty="0" err="1"/>
              <a:t>етан</a:t>
            </a:r>
            <a:r>
              <a:rPr sz="1200" dirty="0"/>
              <a:t> — </a:t>
            </a:r>
            <a:r>
              <a:rPr sz="1200" dirty="0" err="1"/>
              <a:t>переважно</a:t>
            </a:r>
            <a:r>
              <a:rPr sz="1200" dirty="0"/>
              <a:t> в </a:t>
            </a:r>
            <a:r>
              <a:rPr sz="1200" dirty="0" err="1"/>
              <a:t>реакції</a:t>
            </a:r>
            <a:r>
              <a:rPr sz="1200" dirty="0"/>
              <a:t> </a:t>
            </a:r>
            <a:r>
              <a:rPr sz="1200" dirty="0" err="1"/>
              <a:t>заміщення</a:t>
            </a:r>
            <a:r>
              <a:rPr sz="1200" dirty="0"/>
              <a:t>.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endParaRPr sz="1200" dirty="0"/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r>
              <a:rPr sz="1200" dirty="0"/>
              <a:t>13. </a:t>
            </a:r>
            <a:r>
              <a:rPr sz="1200" dirty="0" err="1"/>
              <a:t>Складіть</a:t>
            </a:r>
            <a:r>
              <a:rPr sz="1200" dirty="0"/>
              <a:t> </a:t>
            </a:r>
            <a:r>
              <a:rPr sz="1200" dirty="0" err="1"/>
              <a:t>рівняння</a:t>
            </a:r>
            <a:r>
              <a:rPr sz="1200" dirty="0"/>
              <a:t> </a:t>
            </a:r>
            <a:r>
              <a:rPr sz="1200" dirty="0" err="1"/>
              <a:t>реакції</a:t>
            </a:r>
            <a:r>
              <a:rPr sz="1200" dirty="0"/>
              <a:t> </a:t>
            </a:r>
            <a:r>
              <a:rPr sz="1200" dirty="0" err="1"/>
              <a:t>естерифікації</a:t>
            </a:r>
            <a:r>
              <a:rPr sz="1200" dirty="0"/>
              <a:t> </a:t>
            </a:r>
            <a:r>
              <a:rPr sz="1200" dirty="0" err="1"/>
              <a:t>етанової</a:t>
            </a:r>
            <a:r>
              <a:rPr sz="1200" dirty="0"/>
              <a:t> </a:t>
            </a:r>
            <a:r>
              <a:rPr sz="1200" dirty="0" err="1"/>
              <a:t>кислоти</a:t>
            </a:r>
            <a:r>
              <a:rPr sz="1200" dirty="0"/>
              <a:t> з </a:t>
            </a:r>
            <a:r>
              <a:rPr sz="1200" dirty="0" err="1"/>
              <a:t>етанолом</a:t>
            </a:r>
            <a:r>
              <a:rPr sz="1200" dirty="0"/>
              <a:t> </a:t>
            </a:r>
            <a:r>
              <a:rPr sz="1200" dirty="0" err="1"/>
              <a:t>та</a:t>
            </a:r>
            <a:r>
              <a:rPr sz="1200" dirty="0"/>
              <a:t> </a:t>
            </a:r>
            <a:r>
              <a:rPr sz="1200" dirty="0" err="1"/>
              <a:t>назвіть</a:t>
            </a:r>
            <a:r>
              <a:rPr sz="1200" dirty="0"/>
              <a:t> </a:t>
            </a:r>
            <a:r>
              <a:rPr sz="1200" dirty="0" err="1"/>
              <a:t>продукт</a:t>
            </a:r>
            <a:r>
              <a:rPr sz="1200" dirty="0"/>
              <a:t>.</a:t>
            </a:r>
          </a:p>
          <a:p>
            <a:pPr>
              <a:spcAft>
                <a:spcPts val="100"/>
              </a:spcAft>
              <a:defRPr sz="925">
                <a:solidFill>
                  <a:srgbClr val="232A34"/>
                </a:solidFill>
              </a:defRPr>
            </a:pPr>
            <a:endParaRPr dirty="0"/>
          </a:p>
        </p:txBody>
      </p:sp>
      <p:sp>
        <p:nvSpPr>
          <p:cNvPr id="16" name="Rounded Rectangle 15"/>
          <p:cNvSpPr/>
          <p:nvPr/>
        </p:nvSpPr>
        <p:spPr>
          <a:xfrm>
            <a:off x="685800" y="6199632"/>
            <a:ext cx="10835640" cy="347472"/>
          </a:xfrm>
          <a:prstGeom prst="roundRect">
            <a:avLst/>
          </a:prstGeom>
          <a:solidFill>
            <a:srgbClr val="3866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68680" y="6254496"/>
            <a:ext cx="104698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40" b="1">
                <a:solidFill>
                  <a:srgbClr val="FFFFFF"/>
                </a:solidFill>
              </a:defRPr>
            </a:pPr>
            <a:r>
              <a:t>💡 Завдання авторські: за структурою та когнітивними діями орієнтовані на НМТ-2026 і призначені для надолуження навчальних втрат.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07" y="0"/>
            <a:ext cx="102837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91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93" y="0"/>
            <a:ext cx="113207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3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07" y="0"/>
            <a:ext cx="102837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12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07" y="0"/>
            <a:ext cx="102837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99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07" y="0"/>
            <a:ext cx="102837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51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21475" y="2362625"/>
            <a:ext cx="7772400" cy="1470025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uk-UA" dirty="0" smtClean="0">
                <a:solidFill>
                  <a:srgbClr val="0000FF"/>
                </a:solidFill>
              </a:rPr>
              <a:t>Дякую за увагу!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925" y="4226011"/>
            <a:ext cx="5553075" cy="26319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528505" y="1771132"/>
            <a:ext cx="5553075" cy="249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07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3112" y="533400"/>
            <a:ext cx="8105775" cy="57912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250029" y="1171898"/>
            <a:ext cx="4366056" cy="170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74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641" y="154689"/>
            <a:ext cx="5816600" cy="66209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858510" y="2115193"/>
            <a:ext cx="5553075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4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7999" y="889844"/>
            <a:ext cx="636784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Сам </a:t>
            </a:r>
            <a:r>
              <a:rPr lang="ru-RU" dirty="0" err="1"/>
              <a:t>термін</a:t>
            </a:r>
            <a:r>
              <a:rPr lang="ru-RU" dirty="0"/>
              <a:t> «</a:t>
            </a:r>
            <a:r>
              <a:rPr lang="ru-RU" dirty="0" err="1"/>
              <a:t>освітні</a:t>
            </a:r>
            <a:r>
              <a:rPr lang="ru-RU" dirty="0"/>
              <a:t> </a:t>
            </a:r>
            <a:r>
              <a:rPr lang="ru-RU" dirty="0" err="1"/>
              <a:t>втрати</a:t>
            </a:r>
            <a:r>
              <a:rPr lang="ru-RU" dirty="0"/>
              <a:t>»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дефіцитний</a:t>
            </a:r>
            <a:r>
              <a:rPr lang="ru-RU" dirty="0"/>
              <a:t>, </a:t>
            </a:r>
            <a:r>
              <a:rPr lang="ru-RU" dirty="0" err="1"/>
              <a:t>негативний</a:t>
            </a:r>
            <a:r>
              <a:rPr lang="ru-RU" dirty="0"/>
              <a:t> </a:t>
            </a:r>
            <a:r>
              <a:rPr lang="ru-RU" dirty="0" err="1"/>
              <a:t>відтінок</a:t>
            </a:r>
            <a:r>
              <a:rPr lang="ru-RU" dirty="0"/>
              <a:t> </a:t>
            </a:r>
            <a:r>
              <a:rPr lang="ru-RU" dirty="0" smtClean="0"/>
              <a:t>і </a:t>
            </a:r>
            <a:r>
              <a:rPr lang="ru-RU" dirty="0" err="1" smtClean="0"/>
              <a:t>фіксує</a:t>
            </a:r>
            <a:r>
              <a:rPr lang="ru-RU" dirty="0" smtClean="0"/>
              <a:t> </a:t>
            </a:r>
            <a:r>
              <a:rPr lang="ru-RU" dirty="0" err="1"/>
              <a:t>увагу</a:t>
            </a:r>
            <a:r>
              <a:rPr lang="ru-RU" dirty="0"/>
              <a:t> на тому, </a:t>
            </a:r>
            <a:r>
              <a:rPr lang="ru-RU" dirty="0" err="1"/>
              <a:t>чого</a:t>
            </a:r>
            <a:r>
              <a:rPr lang="ru-RU" dirty="0"/>
              <a:t> </a:t>
            </a:r>
            <a:r>
              <a:rPr lang="ru-RU" dirty="0" err="1"/>
              <a:t>бракує</a:t>
            </a:r>
            <a:r>
              <a:rPr lang="ru-RU" dirty="0"/>
              <a:t>. </a:t>
            </a:r>
            <a:r>
              <a:rPr lang="ru-RU" dirty="0" err="1"/>
              <a:t>Натомість</a:t>
            </a:r>
            <a:r>
              <a:rPr lang="ru-RU" dirty="0"/>
              <a:t> у </a:t>
            </a:r>
            <a:r>
              <a:rPr lang="ru-RU" dirty="0" err="1"/>
              <a:t>практиці</a:t>
            </a:r>
            <a:r>
              <a:rPr lang="ru-RU" dirty="0"/>
              <a:t> </a:t>
            </a:r>
            <a:r>
              <a:rPr lang="ru-RU" dirty="0" err="1" smtClean="0"/>
              <a:t>підтримки</a:t>
            </a:r>
            <a:r>
              <a:rPr lang="ru-RU" dirty="0" smtClean="0"/>
              <a:t> </a:t>
            </a:r>
            <a:r>
              <a:rPr lang="ru-RU" dirty="0" err="1" smtClean="0"/>
              <a:t>корисніше</a:t>
            </a:r>
            <a:r>
              <a:rPr lang="ru-RU" dirty="0" smtClean="0"/>
              <a:t> </a:t>
            </a:r>
            <a:r>
              <a:rPr lang="ru-RU" dirty="0" err="1"/>
              <a:t>мислити</a:t>
            </a:r>
            <a:r>
              <a:rPr lang="ru-RU" dirty="0"/>
              <a:t> </a:t>
            </a:r>
            <a:r>
              <a:rPr lang="ru-RU" dirty="0" err="1"/>
              <a:t>мовою</a:t>
            </a:r>
            <a:r>
              <a:rPr lang="ru-RU" dirty="0"/>
              <a:t> </a:t>
            </a:r>
            <a:r>
              <a:rPr lang="ru-RU" dirty="0" err="1"/>
              <a:t>поступу</a:t>
            </a:r>
            <a:r>
              <a:rPr lang="ru-RU" dirty="0"/>
              <a:t> й </a:t>
            </a:r>
            <a:r>
              <a:rPr lang="ru-RU" dirty="0" err="1"/>
              <a:t>зростання</a:t>
            </a:r>
            <a:r>
              <a:rPr lang="ru-RU" dirty="0"/>
              <a:t>: не </a:t>
            </a:r>
            <a:r>
              <a:rPr lang="ru-RU" dirty="0" err="1" smtClean="0"/>
              <a:t>лише</a:t>
            </a:r>
            <a:r>
              <a:rPr lang="ru-RU" dirty="0" smtClean="0"/>
              <a:t> «</a:t>
            </a:r>
            <a:r>
              <a:rPr lang="ru-RU" dirty="0" err="1" smtClean="0"/>
              <a:t>надолужити</a:t>
            </a:r>
            <a:r>
              <a:rPr lang="ru-RU" dirty="0"/>
              <a:t>», а </a:t>
            </a:r>
            <a:r>
              <a:rPr lang="ru-RU" dirty="0" err="1"/>
              <a:t>повернутися</a:t>
            </a:r>
            <a:r>
              <a:rPr lang="ru-RU" dirty="0"/>
              <a:t> на </a:t>
            </a:r>
            <a:r>
              <a:rPr lang="ru-RU" dirty="0" err="1" smtClean="0"/>
              <a:t>траєкторію</a:t>
            </a:r>
            <a:r>
              <a:rPr lang="ru-RU" dirty="0" smtClean="0"/>
              <a:t> </a:t>
            </a:r>
            <a:r>
              <a:rPr lang="ru-RU" dirty="0" err="1"/>
              <a:t>розвитку</a:t>
            </a:r>
            <a:r>
              <a:rPr lang="ru-RU" dirty="0"/>
              <a:t> й </a:t>
            </a:r>
            <a:r>
              <a:rPr lang="ru-RU" dirty="0" err="1" smtClean="0"/>
              <a:t>рухатися</a:t>
            </a:r>
            <a:r>
              <a:rPr lang="ru-RU" dirty="0" smtClean="0"/>
              <a:t> </a:t>
            </a:r>
            <a:r>
              <a:rPr lang="ru-RU" dirty="0" err="1" smtClean="0"/>
              <a:t>далі</a:t>
            </a:r>
            <a:r>
              <a:rPr lang="ru-RU" dirty="0" smtClean="0"/>
              <a:t> </a:t>
            </a:r>
            <a:r>
              <a:rPr lang="ru-RU" dirty="0" err="1"/>
              <a:t>крок</a:t>
            </a:r>
            <a:r>
              <a:rPr lang="ru-RU" dirty="0"/>
              <a:t> за </a:t>
            </a:r>
            <a:r>
              <a:rPr lang="ru-RU" dirty="0" err="1" smtClean="0"/>
              <a:t>кроком</a:t>
            </a:r>
            <a:r>
              <a:rPr lang="ru-RU" dirty="0" smtClean="0"/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 не </a:t>
            </a:r>
            <a:r>
              <a:rPr lang="ru-RU" dirty="0"/>
              <a:t>«</a:t>
            </a:r>
            <a:r>
              <a:rPr lang="ru-RU" dirty="0" err="1"/>
              <a:t>ліквідувати</a:t>
            </a:r>
            <a:r>
              <a:rPr lang="ru-RU" dirty="0"/>
              <a:t> </a:t>
            </a:r>
            <a:r>
              <a:rPr lang="ru-RU" dirty="0" err="1"/>
              <a:t>прогалини</a:t>
            </a:r>
            <a:r>
              <a:rPr lang="ru-RU" dirty="0"/>
              <a:t>», а </a:t>
            </a:r>
            <a:r>
              <a:rPr lang="ru-RU" dirty="0" err="1"/>
              <a:t>планувати</a:t>
            </a:r>
            <a:r>
              <a:rPr lang="ru-RU" dirty="0"/>
              <a:t> </a:t>
            </a:r>
            <a:r>
              <a:rPr lang="ru-RU" dirty="0" err="1"/>
              <a:t>індивідуальні</a:t>
            </a:r>
            <a:r>
              <a:rPr lang="ru-RU" dirty="0"/>
              <a:t> </a:t>
            </a:r>
            <a:r>
              <a:rPr lang="ru-RU" dirty="0" err="1" smtClean="0"/>
              <a:t>траєкторії</a:t>
            </a:r>
            <a:r>
              <a:rPr lang="ru-RU" dirty="0" smtClean="0"/>
              <a:t> </a:t>
            </a:r>
            <a:r>
              <a:rPr lang="ru-RU" dirty="0" err="1" smtClean="0"/>
              <a:t>поступу</a:t>
            </a:r>
            <a:r>
              <a:rPr lang="ru-RU" dirty="0"/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не «</a:t>
            </a:r>
            <a:r>
              <a:rPr lang="ru-RU" dirty="0" err="1"/>
              <a:t>відставання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норми</a:t>
            </a:r>
            <a:r>
              <a:rPr lang="ru-RU" dirty="0"/>
              <a:t>», а </a:t>
            </a:r>
            <a:r>
              <a:rPr lang="ru-RU" dirty="0" err="1"/>
              <a:t>поточна</a:t>
            </a:r>
            <a:r>
              <a:rPr lang="ru-RU" dirty="0"/>
              <a:t> точка на шляху </a:t>
            </a:r>
            <a:r>
              <a:rPr lang="ru-RU" dirty="0" err="1"/>
              <a:t>розвитку</a:t>
            </a:r>
            <a:r>
              <a:rPr lang="ru-RU" dirty="0"/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не «</a:t>
            </a:r>
            <a:r>
              <a:rPr lang="ru-RU" dirty="0" err="1"/>
              <a:t>наздогнати</a:t>
            </a:r>
            <a:r>
              <a:rPr lang="ru-RU" dirty="0"/>
              <a:t> </a:t>
            </a:r>
            <a:r>
              <a:rPr lang="ru-RU" dirty="0" err="1"/>
              <a:t>програму</a:t>
            </a:r>
            <a:r>
              <a:rPr lang="ru-RU" dirty="0"/>
              <a:t>», а </a:t>
            </a:r>
            <a:r>
              <a:rPr lang="ru-RU" dirty="0" err="1"/>
              <a:t>відновити</a:t>
            </a:r>
            <a:r>
              <a:rPr lang="ru-RU" dirty="0"/>
              <a:t> та </a:t>
            </a:r>
            <a:r>
              <a:rPr lang="ru-RU" dirty="0" err="1" smtClean="0"/>
              <a:t>прискорити</a:t>
            </a:r>
            <a:r>
              <a:rPr lang="ru-RU" dirty="0" smtClean="0"/>
              <a:t> </a:t>
            </a:r>
            <a:r>
              <a:rPr lang="ru-RU" dirty="0" err="1" smtClean="0"/>
              <a:t>навчальний</a:t>
            </a:r>
            <a:r>
              <a:rPr lang="ru-RU" dirty="0" smtClean="0"/>
              <a:t> </a:t>
            </a:r>
            <a:r>
              <a:rPr lang="ru-RU" dirty="0" err="1"/>
              <a:t>рух</a:t>
            </a:r>
            <a:r>
              <a:rPr lang="ru-RU" dirty="0"/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не «</a:t>
            </a:r>
            <a:r>
              <a:rPr lang="ru-RU" dirty="0" err="1"/>
              <a:t>проблемні</a:t>
            </a:r>
            <a:r>
              <a:rPr lang="ru-RU" dirty="0"/>
              <a:t> </a:t>
            </a:r>
            <a:r>
              <a:rPr lang="ru-RU" dirty="0" err="1" smtClean="0"/>
              <a:t>діти</a:t>
            </a:r>
            <a:r>
              <a:rPr lang="ru-RU" dirty="0" smtClean="0"/>
              <a:t>/</a:t>
            </a:r>
            <a:r>
              <a:rPr lang="ru-RU" dirty="0" err="1" smtClean="0"/>
              <a:t>класи</a:t>
            </a:r>
            <a:r>
              <a:rPr lang="ru-RU" dirty="0"/>
              <a:t>», а </a:t>
            </a:r>
            <a:r>
              <a:rPr lang="ru-RU" dirty="0" err="1"/>
              <a:t>учні</a:t>
            </a:r>
            <a:r>
              <a:rPr lang="ru-RU" dirty="0"/>
              <a:t> з </a:t>
            </a:r>
            <a:r>
              <a:rPr lang="ru-RU" dirty="0" err="1"/>
              <a:t>різними</a:t>
            </a:r>
            <a:r>
              <a:rPr lang="ru-RU" dirty="0"/>
              <a:t> </a:t>
            </a:r>
            <a:r>
              <a:rPr lang="ru-RU" dirty="0" err="1" smtClean="0"/>
              <a:t>особливостями</a:t>
            </a:r>
            <a:r>
              <a:rPr lang="ru-RU" dirty="0" smtClean="0"/>
              <a:t> </a:t>
            </a:r>
            <a:r>
              <a:rPr lang="ru-RU" dirty="0" err="1" smtClean="0"/>
              <a:t>розвитку</a:t>
            </a:r>
            <a:r>
              <a:rPr lang="ru-RU" dirty="0" smtClean="0"/>
              <a:t> </a:t>
            </a:r>
            <a:r>
              <a:rPr lang="ru-RU" dirty="0"/>
              <a:t>та потребами.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13591" y="613848"/>
            <a:ext cx="4053018" cy="25781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884445" y="3678257"/>
            <a:ext cx="3999468" cy="236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29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1070" y="0"/>
            <a:ext cx="7353300" cy="9720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0775" y="1243914"/>
            <a:ext cx="7410450" cy="39129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5232" y="5432982"/>
            <a:ext cx="8196649" cy="12858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5902"/>
            <a:ext cx="2448828" cy="127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70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06" y="127760"/>
            <a:ext cx="5039759" cy="30428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93" y="3170583"/>
            <a:ext cx="10448925" cy="14573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93" y="4543425"/>
            <a:ext cx="10458450" cy="23145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400589" y="9936"/>
            <a:ext cx="5553075" cy="316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04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7078" y="938029"/>
            <a:ext cx="953162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 smtClean="0">
                <a:solidFill>
                  <a:srgbClr val="0000FF"/>
                </a:solidFill>
              </a:rPr>
              <a:t>Особливості</a:t>
            </a:r>
            <a:r>
              <a:rPr lang="ru-RU" sz="3600" dirty="0" smtClean="0">
                <a:solidFill>
                  <a:srgbClr val="0000FF"/>
                </a:solidFill>
              </a:rPr>
              <a:t> </a:t>
            </a:r>
            <a:r>
              <a:rPr lang="ru-RU" sz="3600" dirty="0" err="1">
                <a:solidFill>
                  <a:srgbClr val="0000FF"/>
                </a:solidFill>
              </a:rPr>
              <a:t>викладання</a:t>
            </a:r>
            <a:r>
              <a:rPr lang="ru-RU" sz="3600" dirty="0">
                <a:solidFill>
                  <a:srgbClr val="0000FF"/>
                </a:solidFill>
              </a:rPr>
              <a:t> </a:t>
            </a:r>
            <a:r>
              <a:rPr lang="ru-RU" sz="3600" dirty="0" err="1">
                <a:solidFill>
                  <a:srgbClr val="0000FF"/>
                </a:solidFill>
              </a:rPr>
              <a:t>навчальних</a:t>
            </a:r>
            <a:r>
              <a:rPr lang="ru-RU" sz="3600" dirty="0">
                <a:solidFill>
                  <a:srgbClr val="0000FF"/>
                </a:solidFill>
              </a:rPr>
              <a:t> </a:t>
            </a:r>
            <a:r>
              <a:rPr lang="ru-RU" sz="3600" dirty="0" err="1">
                <a:solidFill>
                  <a:srgbClr val="0000FF"/>
                </a:solidFill>
              </a:rPr>
              <a:t>предметів</a:t>
            </a:r>
            <a:r>
              <a:rPr lang="ru-RU" sz="3600" dirty="0">
                <a:solidFill>
                  <a:srgbClr val="0000FF"/>
                </a:solidFill>
              </a:rPr>
              <a:t> та </a:t>
            </a:r>
            <a:r>
              <a:rPr lang="ru-RU" sz="3600" dirty="0" err="1">
                <a:solidFill>
                  <a:srgbClr val="0000FF"/>
                </a:solidFill>
              </a:rPr>
              <a:t>інтегрованих</a:t>
            </a:r>
            <a:r>
              <a:rPr lang="ru-RU" sz="3600" dirty="0">
                <a:solidFill>
                  <a:srgbClr val="0000FF"/>
                </a:solidFill>
              </a:rPr>
              <a:t> </a:t>
            </a:r>
            <a:r>
              <a:rPr lang="ru-RU" sz="3600" dirty="0" err="1" smtClean="0">
                <a:solidFill>
                  <a:srgbClr val="0000FF"/>
                </a:solidFill>
              </a:rPr>
              <a:t>курсів</a:t>
            </a:r>
            <a:endParaRPr lang="ru-RU" sz="3600" dirty="0" smtClean="0">
              <a:solidFill>
                <a:srgbClr val="0000FF"/>
              </a:solidFill>
            </a:endParaRPr>
          </a:p>
          <a:p>
            <a:endParaRPr lang="ru-RU" sz="3600" dirty="0">
              <a:solidFill>
                <a:srgbClr val="0000FF"/>
              </a:solidFill>
            </a:endParaRPr>
          </a:p>
          <a:p>
            <a:pPr algn="just"/>
            <a:r>
              <a:rPr lang="ru-RU" dirty="0" smtClean="0"/>
              <a:t>	Для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з </a:t>
            </a:r>
            <a:r>
              <a:rPr lang="ru-RU" dirty="0" err="1"/>
              <a:t>надолуження</a:t>
            </a:r>
            <a:r>
              <a:rPr lang="ru-RU" dirty="0"/>
              <a:t> </a:t>
            </a:r>
            <a:r>
              <a:rPr lang="ru-RU" dirty="0" err="1"/>
              <a:t>освітніх</a:t>
            </a:r>
            <a:r>
              <a:rPr lang="ru-RU" dirty="0"/>
              <a:t> </a:t>
            </a:r>
            <a:r>
              <a:rPr lang="ru-RU" dirty="0" err="1"/>
              <a:t>втрат</a:t>
            </a:r>
            <a:r>
              <a:rPr lang="ru-RU" dirty="0"/>
              <a:t> </a:t>
            </a:r>
            <a:r>
              <a:rPr lang="ru-RU" dirty="0" err="1" smtClean="0"/>
              <a:t>доцільно</a:t>
            </a:r>
            <a:r>
              <a:rPr lang="ru-RU" dirty="0" smtClean="0"/>
              <a:t> </a:t>
            </a:r>
            <a:r>
              <a:rPr lang="ru-RU" dirty="0" err="1" smtClean="0"/>
              <a:t>використовувати</a:t>
            </a:r>
            <a:r>
              <a:rPr lang="ru-RU" dirty="0" smtClean="0"/>
              <a:t> </a:t>
            </a:r>
            <a:r>
              <a:rPr lang="ru-RU" dirty="0" err="1"/>
              <a:t>діагностувальні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Всеукраїнської</a:t>
            </a:r>
            <a:r>
              <a:rPr lang="ru-RU" dirty="0"/>
              <a:t> </a:t>
            </a:r>
            <a:r>
              <a:rPr lang="ru-RU" dirty="0" err="1"/>
              <a:t>школи</a:t>
            </a:r>
            <a:r>
              <a:rPr lang="ru-RU" dirty="0"/>
              <a:t> </a:t>
            </a:r>
            <a:r>
              <a:rPr lang="ru-RU" dirty="0" smtClean="0"/>
              <a:t>онлайн (ВШО</a:t>
            </a:r>
            <a:r>
              <a:rPr lang="ru-RU" dirty="0"/>
              <a:t>), </a:t>
            </a:r>
            <a:r>
              <a:rPr lang="ru-RU" dirty="0" err="1"/>
              <a:t>розроблені</a:t>
            </a:r>
            <a:r>
              <a:rPr lang="ru-RU" dirty="0"/>
              <a:t> для </a:t>
            </a:r>
            <a:r>
              <a:rPr lang="ru-RU" dirty="0" err="1"/>
              <a:t>кожної</a:t>
            </a:r>
            <a:r>
              <a:rPr lang="ru-RU" dirty="0"/>
              <a:t> </a:t>
            </a:r>
            <a:r>
              <a:rPr lang="ru-RU" dirty="0" err="1"/>
              <a:t>освітньої</a:t>
            </a:r>
            <a:r>
              <a:rPr lang="ru-RU" dirty="0"/>
              <a:t> </a:t>
            </a:r>
            <a:r>
              <a:rPr lang="ru-RU" dirty="0" err="1"/>
              <a:t>галузі</a:t>
            </a:r>
            <a:r>
              <a:rPr lang="ru-RU" dirty="0"/>
              <a:t>. </a:t>
            </a:r>
            <a:r>
              <a:rPr lang="ru-RU" dirty="0" err="1"/>
              <a:t>Первинні</a:t>
            </a:r>
            <a:r>
              <a:rPr lang="ru-RU" dirty="0"/>
              <a:t> </a:t>
            </a:r>
            <a:r>
              <a:rPr lang="ru-RU" dirty="0" err="1" smtClean="0"/>
              <a:t>діагностувальні</a:t>
            </a:r>
            <a:r>
              <a:rPr lang="ru-RU" dirty="0" smtClean="0"/>
              <a:t> </a:t>
            </a:r>
            <a:r>
              <a:rPr lang="ru-RU" dirty="0" err="1" smtClean="0"/>
              <a:t>роботи</a:t>
            </a:r>
            <a:r>
              <a:rPr lang="ru-RU" dirty="0" smtClean="0"/>
              <a:t> </a:t>
            </a:r>
            <a:r>
              <a:rPr lang="ru-RU" dirty="0" err="1"/>
              <a:t>варто</a:t>
            </a:r>
            <a:r>
              <a:rPr lang="ru-RU" dirty="0"/>
              <a:t> </a:t>
            </a:r>
            <a:r>
              <a:rPr lang="ru-RU" dirty="0" err="1"/>
              <a:t>застосовувати</a:t>
            </a:r>
            <a:r>
              <a:rPr lang="ru-RU" dirty="0"/>
              <a:t> на початку </a:t>
            </a:r>
            <a:r>
              <a:rPr lang="ru-RU" dirty="0" err="1"/>
              <a:t>навчального</a:t>
            </a:r>
            <a:r>
              <a:rPr lang="ru-RU" dirty="0"/>
              <a:t> року, семестру </a:t>
            </a:r>
            <a:r>
              <a:rPr lang="ru-RU" dirty="0" err="1" smtClean="0"/>
              <a:t>або</a:t>
            </a:r>
            <a:r>
              <a:rPr lang="ru-RU" dirty="0" smtClean="0"/>
              <a:t> перед </a:t>
            </a:r>
            <a:r>
              <a:rPr lang="ru-RU" dirty="0" err="1"/>
              <a:t>вивченням</a:t>
            </a:r>
            <a:r>
              <a:rPr lang="ru-RU" dirty="0"/>
              <a:t> нового </a:t>
            </a:r>
            <a:r>
              <a:rPr lang="ru-RU" dirty="0" err="1"/>
              <a:t>тематичного</a:t>
            </a:r>
            <a:r>
              <a:rPr lang="ru-RU" dirty="0"/>
              <a:t> </a:t>
            </a:r>
            <a:r>
              <a:rPr lang="ru-RU" dirty="0" err="1"/>
              <a:t>розділу</a:t>
            </a:r>
            <a:r>
              <a:rPr lang="ru-RU" dirty="0"/>
              <a:t> для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 smtClean="0"/>
              <a:t>рівня</a:t>
            </a:r>
            <a:r>
              <a:rPr lang="ru-RU" dirty="0" smtClean="0"/>
              <a:t> </a:t>
            </a:r>
            <a:r>
              <a:rPr lang="ru-RU" dirty="0" err="1" smtClean="0"/>
              <a:t>сформованості</a:t>
            </a:r>
            <a:r>
              <a:rPr lang="ru-RU" dirty="0" smtClean="0"/>
              <a:t> </a:t>
            </a:r>
            <a:r>
              <a:rPr lang="ru-RU" dirty="0" err="1"/>
              <a:t>опорних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 і </a:t>
            </a:r>
            <a:r>
              <a:rPr lang="ru-RU" dirty="0" err="1"/>
              <a:t>вмінь</a:t>
            </a:r>
            <a:r>
              <a:rPr lang="ru-RU" dirty="0"/>
              <a:t>, </a:t>
            </a:r>
            <a:r>
              <a:rPr lang="ru-RU" dirty="0" err="1"/>
              <a:t>необхідних</a:t>
            </a:r>
            <a:r>
              <a:rPr lang="ru-RU" dirty="0"/>
              <a:t> для </a:t>
            </a:r>
            <a:r>
              <a:rPr lang="ru-RU" dirty="0" err="1"/>
              <a:t>подальшого</a:t>
            </a:r>
            <a:r>
              <a:rPr lang="ru-RU" dirty="0"/>
              <a:t> </a:t>
            </a:r>
            <a:r>
              <a:rPr lang="ru-RU" dirty="0" err="1" smtClean="0"/>
              <a:t>навчання</a:t>
            </a:r>
            <a:r>
              <a:rPr lang="ru-RU" dirty="0" smtClean="0"/>
              <a:t>.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корекційної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доцільно</a:t>
            </a:r>
            <a:r>
              <a:rPr lang="ru-RU" dirty="0"/>
              <a:t> </a:t>
            </a:r>
            <a:r>
              <a:rPr lang="ru-RU" dirty="0" err="1"/>
              <a:t>використати</a:t>
            </a:r>
            <a:r>
              <a:rPr lang="ru-RU" dirty="0"/>
              <a:t> </a:t>
            </a:r>
            <a:r>
              <a:rPr lang="ru-RU" dirty="0" err="1" smtClean="0"/>
              <a:t>вторинні</a:t>
            </a:r>
            <a:r>
              <a:rPr lang="ru-RU" dirty="0" smtClean="0"/>
              <a:t> </a:t>
            </a:r>
            <a:r>
              <a:rPr lang="ru-RU" dirty="0" err="1" smtClean="0"/>
              <a:t>діагностувальні</a:t>
            </a:r>
            <a:r>
              <a:rPr lang="ru-RU" dirty="0" smtClean="0"/>
              <a:t> </a:t>
            </a:r>
            <a:r>
              <a:rPr lang="ru-RU" dirty="0" err="1"/>
              <a:t>роботи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оцінити</a:t>
            </a:r>
            <a:r>
              <a:rPr lang="ru-RU" dirty="0"/>
              <a:t> </a:t>
            </a:r>
            <a:r>
              <a:rPr lang="ru-RU" dirty="0" err="1"/>
              <a:t>динаміку</a:t>
            </a:r>
            <a:r>
              <a:rPr lang="ru-RU" dirty="0"/>
              <a:t> </a:t>
            </a:r>
            <a:r>
              <a:rPr lang="ru-RU" dirty="0" err="1"/>
              <a:t>навчальних</a:t>
            </a:r>
            <a:r>
              <a:rPr lang="ru-RU" dirty="0"/>
              <a:t> </a:t>
            </a:r>
            <a:r>
              <a:rPr lang="ru-RU" dirty="0" err="1"/>
              <a:t>досягнень</a:t>
            </a:r>
            <a:r>
              <a:rPr lang="ru-RU" dirty="0"/>
              <a:t> </a:t>
            </a:r>
            <a:r>
              <a:rPr lang="ru-RU" dirty="0" err="1"/>
              <a:t>учнів</a:t>
            </a:r>
            <a:r>
              <a:rPr lang="ru-RU" dirty="0"/>
              <a:t> </a:t>
            </a:r>
            <a:r>
              <a:rPr lang="ru-RU" dirty="0" smtClean="0"/>
              <a:t>і </a:t>
            </a:r>
            <a:r>
              <a:rPr lang="ru-RU" dirty="0" err="1" smtClean="0"/>
              <a:t>визначити</a:t>
            </a:r>
            <a:r>
              <a:rPr lang="ru-RU" dirty="0"/>
              <a:t>, </a:t>
            </a:r>
            <a:r>
              <a:rPr lang="ru-RU" dirty="0" err="1"/>
              <a:t>наскільки</a:t>
            </a:r>
            <a:r>
              <a:rPr lang="ru-RU" dirty="0"/>
              <a:t> </a:t>
            </a:r>
            <a:r>
              <a:rPr lang="ru-RU" dirty="0" err="1"/>
              <a:t>вдалося</a:t>
            </a:r>
            <a:r>
              <a:rPr lang="ru-RU" dirty="0"/>
              <a:t> </a:t>
            </a:r>
            <a:r>
              <a:rPr lang="ru-RU" dirty="0" err="1"/>
              <a:t>усунути</a:t>
            </a:r>
            <a:r>
              <a:rPr lang="ru-RU" dirty="0"/>
              <a:t> </a:t>
            </a:r>
            <a:r>
              <a:rPr lang="ru-RU" dirty="0" err="1"/>
              <a:t>виявлені</a:t>
            </a:r>
            <a:r>
              <a:rPr lang="ru-RU" dirty="0"/>
              <a:t> </a:t>
            </a:r>
            <a:r>
              <a:rPr lang="ru-RU" dirty="0" err="1"/>
              <a:t>прогалини</a:t>
            </a:r>
            <a:r>
              <a:rPr lang="ru-RU" dirty="0"/>
              <a:t>. </a:t>
            </a:r>
            <a:r>
              <a:rPr lang="ru-RU" dirty="0" err="1" smtClean="0"/>
              <a:t>Результати</a:t>
            </a:r>
            <a:r>
              <a:rPr lang="ru-RU" dirty="0" smtClean="0"/>
              <a:t> </a:t>
            </a:r>
            <a:r>
              <a:rPr lang="ru-RU" dirty="0" err="1" smtClean="0"/>
              <a:t>діагностування</a:t>
            </a:r>
            <a:r>
              <a:rPr lang="ru-RU" dirty="0" smtClean="0"/>
              <a:t> </a:t>
            </a:r>
            <a:r>
              <a:rPr lang="ru-RU" dirty="0"/>
              <a:t>рекомендовано </a:t>
            </a:r>
            <a:r>
              <a:rPr lang="ru-RU" dirty="0" err="1"/>
              <a:t>використовувати</a:t>
            </a:r>
            <a:r>
              <a:rPr lang="ru-RU" dirty="0"/>
              <a:t> для </a:t>
            </a:r>
            <a:r>
              <a:rPr lang="ru-RU" dirty="0" err="1" smtClean="0"/>
              <a:t>планування</a:t>
            </a:r>
            <a:r>
              <a:rPr lang="ru-RU" dirty="0" smtClean="0"/>
              <a:t> </a:t>
            </a:r>
            <a:r>
              <a:rPr lang="ru-RU" dirty="0" err="1" smtClean="0"/>
              <a:t>індивідуальної</a:t>
            </a:r>
            <a:r>
              <a:rPr lang="ru-RU" dirty="0" smtClean="0"/>
              <a:t> </a:t>
            </a:r>
            <a:r>
              <a:rPr lang="ru-RU" dirty="0"/>
              <a:t>та </a:t>
            </a:r>
            <a:r>
              <a:rPr lang="ru-RU" dirty="0" err="1"/>
              <a:t>групової</a:t>
            </a:r>
            <a:r>
              <a:rPr lang="ru-RU" dirty="0"/>
              <a:t> </a:t>
            </a:r>
            <a:r>
              <a:rPr lang="ru-RU" dirty="0" err="1"/>
              <a:t>підтримки</a:t>
            </a:r>
            <a:r>
              <a:rPr lang="ru-RU" dirty="0"/>
              <a:t>, </a:t>
            </a:r>
            <a:r>
              <a:rPr lang="ru-RU" dirty="0" err="1"/>
              <a:t>коригування</a:t>
            </a:r>
            <a:r>
              <a:rPr lang="ru-RU" dirty="0"/>
              <a:t> </a:t>
            </a:r>
            <a:r>
              <a:rPr lang="ru-RU" dirty="0" smtClean="0"/>
              <a:t>календарно-</a:t>
            </a:r>
            <a:r>
              <a:rPr lang="ru-RU" dirty="0" err="1" smtClean="0"/>
              <a:t>тематичного</a:t>
            </a:r>
            <a:r>
              <a:rPr lang="ru-RU" dirty="0" smtClean="0"/>
              <a:t> </a:t>
            </a:r>
            <a:r>
              <a:rPr lang="ru-RU" dirty="0" err="1" smtClean="0"/>
              <a:t>планування</a:t>
            </a:r>
            <a:r>
              <a:rPr lang="ru-RU" dirty="0"/>
              <a:t>, добору </a:t>
            </a:r>
            <a:r>
              <a:rPr lang="ru-RU" dirty="0" err="1"/>
              <a:t>диференційованих</a:t>
            </a:r>
            <a:r>
              <a:rPr lang="ru-RU" dirty="0"/>
              <a:t> </a:t>
            </a:r>
            <a:r>
              <a:rPr lang="ru-RU" dirty="0" err="1"/>
              <a:t>завдань</a:t>
            </a:r>
            <a:r>
              <a:rPr lang="ru-RU" dirty="0"/>
              <a:t> і </a:t>
            </a:r>
            <a:r>
              <a:rPr lang="ru-RU" dirty="0" err="1"/>
              <a:t>визначення</a:t>
            </a:r>
            <a:r>
              <a:rPr lang="ru-RU" dirty="0"/>
              <a:t> тем,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потребують</a:t>
            </a:r>
            <a:r>
              <a:rPr lang="ru-RU" dirty="0" smtClean="0"/>
              <a:t> </a:t>
            </a:r>
            <a:r>
              <a:rPr lang="ru-RU" dirty="0" err="1"/>
              <a:t>додаткового</a:t>
            </a:r>
            <a:r>
              <a:rPr lang="ru-RU" dirty="0"/>
              <a:t> </a:t>
            </a:r>
            <a:r>
              <a:rPr lang="ru-RU" dirty="0" err="1"/>
              <a:t>опрацювання</a:t>
            </a:r>
            <a:r>
              <a:rPr lang="ru-RU" dirty="0"/>
              <a:t>. </a:t>
            </a:r>
            <a:r>
              <a:rPr lang="ru-RU" dirty="0" err="1"/>
              <a:t>Діагностувальні</a:t>
            </a:r>
            <a:r>
              <a:rPr lang="ru-RU" dirty="0"/>
              <a:t> </a:t>
            </a:r>
            <a:r>
              <a:rPr lang="ru-RU" dirty="0" err="1"/>
              <a:t>матеріали</a:t>
            </a:r>
            <a:r>
              <a:rPr lang="ru-RU" dirty="0"/>
              <a:t> </a:t>
            </a:r>
            <a:r>
              <a:rPr lang="ru-RU" dirty="0" err="1" smtClean="0"/>
              <a:t>розміщено</a:t>
            </a:r>
            <a:r>
              <a:rPr lang="ru-RU" dirty="0" smtClean="0"/>
              <a:t> на </a:t>
            </a:r>
            <a:r>
              <a:rPr lang="ru-RU" dirty="0" err="1"/>
              <a:t>платформі</a:t>
            </a:r>
            <a:r>
              <a:rPr lang="ru-RU" dirty="0"/>
              <a:t> </a:t>
            </a:r>
            <a:r>
              <a:rPr lang="ru-RU" dirty="0" err="1"/>
              <a:t>Всеукраїнська</a:t>
            </a:r>
            <a:r>
              <a:rPr lang="ru-RU" dirty="0"/>
              <a:t> школа онлайн: </a:t>
            </a:r>
            <a:r>
              <a:rPr lang="ru-RU" sz="2000" b="1" i="1" dirty="0" err="1">
                <a:solidFill>
                  <a:srgbClr val="0000FF"/>
                </a:solidFill>
              </a:rPr>
              <a:t>Діагностичне</a:t>
            </a:r>
            <a:r>
              <a:rPr lang="ru-RU" sz="2000" b="1" i="1" dirty="0">
                <a:solidFill>
                  <a:srgbClr val="0000FF"/>
                </a:solidFill>
              </a:rPr>
              <a:t> </a:t>
            </a:r>
            <a:r>
              <a:rPr lang="ru-RU" sz="2000" b="1" i="1" dirty="0" err="1">
                <a:solidFill>
                  <a:srgbClr val="0000FF"/>
                </a:solidFill>
              </a:rPr>
              <a:t>тестування</a:t>
            </a:r>
            <a:r>
              <a:rPr lang="ru-RU" sz="2000" b="1" i="1" dirty="0">
                <a:solidFill>
                  <a:srgbClr val="0000FF"/>
                </a:solidFill>
              </a:rPr>
              <a:t> ВШО</a:t>
            </a:r>
            <a:r>
              <a:rPr lang="ru-RU" sz="2000" b="1" i="1" dirty="0" smtClean="0">
                <a:solidFill>
                  <a:srgbClr val="0000FF"/>
                </a:solidFill>
              </a:rPr>
              <a:t>.</a:t>
            </a:r>
          </a:p>
          <a:p>
            <a:pPr algn="just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787919" y="2870677"/>
            <a:ext cx="4624865" cy="218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22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4860</TotalTime>
  <Words>2452</Words>
  <Application>Microsoft Office PowerPoint</Application>
  <PresentationFormat>Широкоэкранный</PresentationFormat>
  <Paragraphs>463</Paragraphs>
  <Slides>36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9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Рівнева модель надолуження освітніх втрат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cp:keywords/>
  <dc:description>generated using python-pptx</dc:description>
  <cp:lastModifiedBy>user</cp:lastModifiedBy>
  <cp:revision>53</cp:revision>
  <dcterms:created xsi:type="dcterms:W3CDTF">2013-01-27T09:14:16Z</dcterms:created>
  <dcterms:modified xsi:type="dcterms:W3CDTF">2026-08-19T18:00:04Z</dcterms:modified>
  <cp:category/>
</cp:coreProperties>
</file>