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</p:sldMasterIdLst>
  <p:notesMasterIdLst>
    <p:notesMasterId r:id="rId30"/>
  </p:notesMasterIdLst>
  <p:sldIdLst>
    <p:sldId id="687" r:id="rId3"/>
    <p:sldId id="698" r:id="rId4"/>
    <p:sldId id="697" r:id="rId5"/>
    <p:sldId id="673" r:id="rId6"/>
    <p:sldId id="691" r:id="rId7"/>
    <p:sldId id="654" r:id="rId8"/>
    <p:sldId id="261" r:id="rId9"/>
    <p:sldId id="690" r:id="rId10"/>
    <p:sldId id="711" r:id="rId11"/>
    <p:sldId id="712" r:id="rId12"/>
    <p:sldId id="713" r:id="rId13"/>
    <p:sldId id="714" r:id="rId14"/>
    <p:sldId id="719" r:id="rId15"/>
    <p:sldId id="710" r:id="rId16"/>
    <p:sldId id="696" r:id="rId17"/>
    <p:sldId id="689" r:id="rId18"/>
    <p:sldId id="681" r:id="rId19"/>
    <p:sldId id="682" r:id="rId20"/>
    <p:sldId id="715" r:id="rId21"/>
    <p:sldId id="688" r:id="rId22"/>
    <p:sldId id="684" r:id="rId23"/>
    <p:sldId id="695" r:id="rId24"/>
    <p:sldId id="692" r:id="rId25"/>
    <p:sldId id="693" r:id="rId26"/>
    <p:sldId id="706" r:id="rId27"/>
    <p:sldId id="699" r:id="rId28"/>
    <p:sldId id="677" r:id="rId2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31"/>
    <a:srgbClr val="00589A"/>
    <a:srgbClr val="008EC0"/>
    <a:srgbClr val="003760"/>
    <a:srgbClr val="007A37"/>
    <a:srgbClr val="793905"/>
    <a:srgbClr val="7A0000"/>
    <a:srgbClr val="00642D"/>
    <a:srgbClr val="860000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09" autoAdjust="0"/>
  </p:normalViewPr>
  <p:slideViewPr>
    <p:cSldViewPr showGuides="1">
      <p:cViewPr varScale="1">
        <p:scale>
          <a:sx n="52" d="100"/>
          <a:sy n="52" d="100"/>
        </p:scale>
        <p:origin x="678" y="60"/>
      </p:cViewPr>
      <p:guideLst>
        <p:guide orient="horz" pos="220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08425-015B-4D3E-80AD-9F26D8C9352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57613-3832-4DED-B7E8-5591357E0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361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57613-3832-4DED-B7E8-5591357E0C6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772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57613-3832-4DED-B7E8-5591357E0C68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260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57613-3832-4DED-B7E8-5591357E0C6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557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57613-3832-4DED-B7E8-5591357E0C6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468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57613-3832-4DED-B7E8-5591357E0C6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172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57613-3832-4DED-B7E8-5591357E0C6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760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57613-3832-4DED-B7E8-5591357E0C6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96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57613-3832-4DED-B7E8-5591357E0C6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747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57613-3832-4DED-B7E8-5591357E0C6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001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6D1C0-9328-0DEC-FD19-5D43F9F96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6A72471-B72C-69D7-609F-AED4DB533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0CF2BFD-5A9F-B168-9187-680C86357C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AECFA2-355D-31DD-15E2-02D7333E24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57613-3832-4DED-B7E8-5591357E0C6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227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0B53CE-7534-9497-0202-6DD848AF3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046E85-139B-A6F4-91B2-C3F46A7DD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6B72F9-5316-E7B7-44A4-FBB9F61E5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86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6770DC-2B1D-CCE2-74BE-8A58D7736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F8BAEA-995F-CF76-AA65-3A7796F80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6DD80D-7154-9F92-4526-CF71910CD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693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B9D48C-774C-42D8-51B0-15BC80F98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AE3919-EDA1-DF5F-9519-970BB9122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52539D-5B5F-0EE7-7375-1128C96E3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314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0B53CE-7534-9497-0202-6DD848AF3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D0FC7922-D002-4AFB-937A-21A1663C44BC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046E85-139B-A6F4-91B2-C3F46A7DD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6B72F9-5316-E7B7-44A4-FBB9F61E5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21D34BF3-DC40-4EA5-853F-FFD0E9785CF2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1438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A08D21-EBA6-2468-B574-10EC0DB46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98686F98-C197-4F87-8180-8C42D9635971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89F329-B1FD-8603-E1B6-6EBD94CF6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825443-E5A5-C7DE-4558-696BC302E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B64990F7-2F6D-4779-B9BD-2B888AE5E5A8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821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4DD720-2972-4822-3843-DF114478D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84A036E2-4C83-4647-A152-166E71DA50AB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810607-CEA6-B2DC-8908-192BEE608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92BF8B-0AF6-CDF1-C6E2-5550A89C9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B56D7C0F-77D4-478A-8599-3A647ED6061C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9830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65B389D-9E87-0E3F-CE09-EC5D73F02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067AC479-7CD5-4C16-8AC4-B00B5FAF004E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D1DFAD9-7C5C-D8F8-B94D-406D10F43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3FE785B-3394-340E-E615-F90A6788F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F2F6369A-434D-43D8-8BCE-17DFFCF428DC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893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E876129F-AEA1-BC11-4BED-3D53CFEEE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60D35CB6-DFE6-4DAD-BEA6-6A2E9B5195F1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067E0109-7B07-B7FB-CE8A-D2DA8B014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898C357F-9099-2AD0-4E13-2EBF0370D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04180B6F-57CC-41F3-818F-F6A5F7896F7F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54453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37E99A8F-E763-7877-468A-466D54693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74E28244-9EC2-43CE-84C0-30D01BD37E85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A758EFD-C6F9-AA68-4EAE-D4CF194AD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F08C3742-8DF1-41B3-73D6-1CAB0DF28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F7AA55FF-9455-4612-B5F2-818B38720F29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912911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7D171F01-3753-BAE8-6C9E-7A01D54C1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3642214B-BA0B-4FBB-B904-D075A7201F81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B8A06B5A-7004-B491-22AC-23EE596E2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4BD49442-153E-3B26-BF8D-83AACEF15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BEACBD12-78B7-42EE-AEE4-1D7B595299DE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91324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3963DD5-06C5-3032-32D6-445BC564E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F8EA44C6-E734-4F14-B7A4-43E8DE3C82D7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1472B71-335A-39AC-1175-CF7C4AF6E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FDB009E-CB96-ED17-70EC-8F9EDEEB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92BB3333-1AAF-4777-823C-CCFA86A6FB44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2609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A08D21-EBA6-2468-B574-10EC0DB46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89F329-B1FD-8603-E1B6-6EBD94CF6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825443-E5A5-C7DE-4558-696BC302E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3973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06555094-A07B-0E0C-A7A8-74C9D70AF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895C84CE-E113-4EA8-8892-60F2EC6BA375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0B8C1FF-E5C4-0419-7433-FA44F7F8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21B6CEB-31CF-1E4F-9257-9D9578803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65E5936F-5F2D-458D-B456-CF246BB27AD0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7199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6770DC-2B1D-CCE2-74BE-8A58D7736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C9FB6BF4-483B-4B5E-AF71-FA17C78E0FB8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F8BAEA-995F-CF76-AA65-3A7796F80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6DD80D-7154-9F92-4526-CF71910CD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10D093B1-4E8F-4F4F-8D13-F94C23CB0A06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27589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B9D48C-774C-42D8-51B0-15BC80F98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A74FFD11-9B5F-4184-96FE-C750036BD2C0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AE3919-EDA1-DF5F-9519-970BB9122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52539D-5B5F-0EE7-7375-1128C96E3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35D6CC2A-886C-48DA-8608-3CA95F851B28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1372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4DD720-2972-4822-3843-DF114478D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810607-CEA6-B2DC-8908-192BEE608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92BF8B-0AF6-CDF1-C6E2-5550A89C9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607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65B389D-9E87-0E3F-CE09-EC5D73F02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D1DFAD9-7C5C-D8F8-B94D-406D10F43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3FE785B-3394-340E-E615-F90A6788F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568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E876129F-AEA1-BC11-4BED-3D53CFEEE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067E0109-7B07-B7FB-CE8A-D2DA8B014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898C357F-9099-2AD0-4E13-2EBF0370D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874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37E99A8F-E763-7877-468A-466D54693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A758EFD-C6F9-AA68-4EAE-D4CF194AD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F08C3742-8DF1-41B3-73D6-1CAB0DF28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327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7D171F01-3753-BAE8-6C9E-7A01D54C1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B8A06B5A-7004-B491-22AC-23EE596E2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4BD49442-153E-3B26-BF8D-83AACEF15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61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3963DD5-06C5-3032-32D6-445BC564E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1472B71-335A-39AC-1175-CF7C4AF6E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FDB009E-CB96-ED17-70EC-8F9EDEEB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107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06555094-A07B-0E0C-A7A8-74C9D70AF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0B8C1FF-E5C4-0419-7433-FA44F7F8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21B6CEB-31CF-1E4F-9257-9D9578803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560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160B8867-8BD1-BDA7-2881-E744445424E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UA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5760C072-0905-9A2B-2557-D3CD5FA005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UA"/>
              <a:t>Образец текста</a:t>
            </a:r>
          </a:p>
          <a:p>
            <a:pPr lvl="1"/>
            <a:r>
              <a:rPr lang="ru-RU" altLang="ru-UA"/>
              <a:t>Второй уровень</a:t>
            </a:r>
          </a:p>
          <a:p>
            <a:pPr lvl="2"/>
            <a:r>
              <a:rPr lang="ru-RU" altLang="ru-UA"/>
              <a:t>Третий уровень</a:t>
            </a:r>
          </a:p>
          <a:p>
            <a:pPr lvl="3"/>
            <a:r>
              <a:rPr lang="ru-RU" altLang="ru-UA"/>
              <a:t>Четвертый уровень</a:t>
            </a:r>
          </a:p>
          <a:p>
            <a:pPr lvl="4"/>
            <a:r>
              <a:rPr lang="ru-RU" altLang="ru-UA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C762B0-7650-26A5-C6A3-986E0468E6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BB8E58C-E7A6-41B0-9596-47478E2A3A1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17CCA6-31E8-4A0C-B0A5-DFCE84BC87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40ADD7-DCE8-EE13-F5F3-CD538CB6F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07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160B8867-8BD1-BDA7-2881-E744445424E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UA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5760C072-0905-9A2B-2557-D3CD5FA005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UA"/>
              <a:t>Образец текста</a:t>
            </a:r>
          </a:p>
          <a:p>
            <a:pPr lvl="1"/>
            <a:r>
              <a:rPr lang="ru-RU" altLang="ru-UA"/>
              <a:t>Второй уровень</a:t>
            </a:r>
          </a:p>
          <a:p>
            <a:pPr lvl="2"/>
            <a:r>
              <a:rPr lang="ru-RU" altLang="ru-UA"/>
              <a:t>Третий уровень</a:t>
            </a:r>
          </a:p>
          <a:p>
            <a:pPr lvl="3"/>
            <a:r>
              <a:rPr lang="ru-RU" altLang="ru-UA"/>
              <a:t>Четвертый уровень</a:t>
            </a:r>
          </a:p>
          <a:p>
            <a:pPr lvl="4"/>
            <a:r>
              <a:rPr lang="ru-RU" altLang="ru-UA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C762B0-7650-26A5-C6A3-986E0468E6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fld id="{067AC479-7CD5-4C16-8AC4-B00B5FAF004E}" type="datetimeFigureOut">
              <a:rPr 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20.08.2026</a:t>
            </a:fld>
            <a:endParaRPr lang="ru-RU" sz="105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17CCA6-31E8-4A0C-B0A5-DFCE84BC87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endParaRPr lang="ru-RU" sz="105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40ADD7-DCE8-EE13-F5F3-CD538CB6F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 defTabSz="685800">
              <a:defRPr/>
            </a:pPr>
            <a:fld id="{F2F6369A-434D-43D8-8BCE-17DFFCF428DC}" type="slidenum">
              <a:rPr lang="ru-RU" altLang="ru-RU" sz="1050" smtClean="0">
                <a:solidFill>
                  <a:srgbClr val="000000"/>
                </a:solidFill>
                <a:latin typeface="Arial"/>
              </a:rPr>
              <a:pPr defTabSz="685800">
                <a:defRPr/>
              </a:pPr>
              <a:t>‹#›</a:t>
            </a:fld>
            <a:endParaRPr lang="ru-RU" altLang="ru-RU" sz="105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127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mon.gov.ua/osvita-2/zagalna-serednya-osvita/nova-ukrainska-shkola-2/otsinyuvannya/metodychnyi-posibnyk-iak-otsiniuvaty-v-nush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cationforlife.mon.gov.ua/interaktyvnyi-postup/" TargetMode="External"/><Relationship Id="rId4" Type="http://schemas.openxmlformats.org/officeDocument/2006/relationships/hyperlink" Target="https://nus-tasks.net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2C4388-D7F0-D225-FEDE-88A79DF26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976" y="1052736"/>
            <a:ext cx="8229600" cy="4133056"/>
          </a:xfr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Система </a:t>
            </a:r>
          </a:p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та </a:t>
            </a:r>
            <a:r>
              <a:rPr kumimoji="0" lang="ru-RU" sz="5400" i="0" u="none" strike="noStrike" kern="1200" cap="none" spc="0" normalizeH="0" baseline="0" noProof="0" dirty="0" err="1">
                <a:ln/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загальні</a:t>
            </a:r>
            <a:r>
              <a:rPr kumimoji="0" lang="ru-RU" sz="5400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5400" i="0" u="none" strike="noStrike" kern="1200" cap="none" spc="0" normalizeH="0" baseline="0" noProof="0" dirty="0" err="1">
                <a:ln/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критерії</a:t>
            </a:r>
            <a:endParaRPr kumimoji="0" lang="ru-RU" sz="5400" i="0" u="none" strike="noStrike" kern="1200" cap="none" spc="0" normalizeH="0" baseline="0" noProof="0" dirty="0">
              <a:ln/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i="0" u="none" strike="noStrike" kern="1200" cap="none" spc="0" normalizeH="0" baseline="0" noProof="0" dirty="0" err="1">
                <a:ln/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оцінювання</a:t>
            </a:r>
            <a:r>
              <a:rPr kumimoji="0" lang="ru-RU" sz="5400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5400" i="0" u="none" strike="noStrike" kern="1200" cap="none" spc="0" normalizeH="0" baseline="0" noProof="0" dirty="0" err="1">
                <a:ln/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результатів</a:t>
            </a:r>
            <a:r>
              <a:rPr kumimoji="0" lang="ru-RU" sz="5400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5400" i="0" u="none" strike="noStrike" kern="1200" cap="none" spc="0" normalizeH="0" baseline="0" noProof="0" dirty="0" err="1">
                <a:ln/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навчання</a:t>
            </a:r>
            <a:r>
              <a:rPr kumimoji="0" lang="ru-RU" sz="5400" i="0" u="none" strike="noStrike" kern="1200" cap="none" spc="0" normalizeH="0" baseline="0" noProof="0" dirty="0">
                <a:ln/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учнів</a:t>
            </a:r>
          </a:p>
          <a:p>
            <a:endParaRPr lang="ru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5634B6-459E-A6BC-B0D6-6677746B84F5}"/>
              </a:ext>
            </a:extLst>
          </p:cNvPr>
          <p:cNvSpPr txBox="1"/>
          <p:nvPr/>
        </p:nvSpPr>
        <p:spPr>
          <a:xfrm>
            <a:off x="4563888" y="4595955"/>
            <a:ext cx="410668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Вчитель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хімії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Одеського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ліцею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№92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Одеської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міської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ради </a:t>
            </a:r>
          </a:p>
          <a:p>
            <a:pPr algn="l"/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Топал А.І.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D6B62E-9E5C-F0A5-CAD6-DCBBB3DFA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76" y="3956824"/>
            <a:ext cx="4106688" cy="290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31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FD6A4C-CB6B-9635-9F43-9A7EDC8FD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r>
              <a:rPr lang="ru-RU" sz="3200" dirty="0">
                <a:solidFill>
                  <a:srgbClr val="C00000"/>
                </a:solidFill>
              </a:rPr>
              <a:t>ПОТОЧНЕ ОЦІНЮВАННЯ </a:t>
            </a:r>
            <a:br>
              <a:rPr lang="ru-RU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3E5A68-DC2A-1A3B-EF37-B5A41EBC4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ru-RU" sz="2400" dirty="0"/>
              <a:t>Мета - </a:t>
            </a:r>
            <a:r>
              <a:rPr lang="ru-RU" sz="2400" dirty="0" err="1"/>
              <a:t>встановлення</a:t>
            </a:r>
            <a:r>
              <a:rPr lang="ru-RU" sz="2400" dirty="0"/>
              <a:t> за </a:t>
            </a:r>
            <a:r>
              <a:rPr lang="ru-RU" sz="2400" dirty="0" err="1"/>
              <a:t>допомогою</a:t>
            </a:r>
            <a:r>
              <a:rPr lang="ru-RU" sz="2400" dirty="0"/>
              <a:t> </a:t>
            </a:r>
            <a:r>
              <a:rPr lang="ru-RU" sz="2400" dirty="0" err="1"/>
              <a:t>доречної</a:t>
            </a:r>
            <a:r>
              <a:rPr lang="ru-RU" sz="2400" dirty="0"/>
              <a:t> </a:t>
            </a:r>
            <a:r>
              <a:rPr lang="ru-RU" sz="2400" dirty="0" err="1"/>
              <a:t>навчальної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 </a:t>
            </a:r>
            <a:r>
              <a:rPr lang="ru-RU" sz="2400" dirty="0" err="1"/>
              <a:t>навчальних</a:t>
            </a:r>
            <a:r>
              <a:rPr lang="ru-RU" sz="2400" dirty="0"/>
              <a:t> </a:t>
            </a:r>
            <a:r>
              <a:rPr lang="ru-RU" sz="2400" dirty="0" err="1"/>
              <a:t>завдань</a:t>
            </a:r>
            <a:r>
              <a:rPr lang="ru-RU" sz="2400" dirty="0"/>
              <a:t> </a:t>
            </a:r>
            <a:r>
              <a:rPr lang="ru-RU" sz="2400" dirty="0" err="1"/>
              <a:t>проміжного</a:t>
            </a:r>
            <a:r>
              <a:rPr lang="ru-RU" sz="2400" dirty="0"/>
              <a:t> </a:t>
            </a:r>
            <a:r>
              <a:rPr lang="ru-RU" sz="2400" dirty="0" err="1"/>
              <a:t>рівня</a:t>
            </a:r>
            <a:r>
              <a:rPr lang="ru-RU" sz="2400" dirty="0"/>
              <a:t> </a:t>
            </a:r>
            <a:r>
              <a:rPr lang="ru-RU" sz="2400" dirty="0" err="1"/>
              <a:t>досягнення</a:t>
            </a:r>
            <a:r>
              <a:rPr lang="ru-RU" sz="2400" dirty="0"/>
              <a:t> </a:t>
            </a:r>
            <a:r>
              <a:rPr lang="ru-RU" sz="2400" dirty="0" err="1"/>
              <a:t>учнями</a:t>
            </a:r>
            <a:r>
              <a:rPr lang="ru-RU" sz="2400" dirty="0"/>
              <a:t> </a:t>
            </a:r>
            <a:r>
              <a:rPr lang="ru-RU" sz="2400" dirty="0" err="1"/>
              <a:t>очікуваних</a:t>
            </a:r>
            <a:r>
              <a:rPr lang="ru-RU" sz="2400" dirty="0"/>
              <a:t> </a:t>
            </a:r>
            <a:r>
              <a:rPr lang="ru-RU" sz="2400" dirty="0" err="1"/>
              <a:t>результатів</a:t>
            </a:r>
            <a:r>
              <a:rPr lang="ru-RU" sz="2400" dirty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 у межах теми, модуля, </a:t>
            </a:r>
            <a:r>
              <a:rPr lang="ru-RU" sz="2400" dirty="0" err="1"/>
              <a:t>розділу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     </a:t>
            </a:r>
            <a:r>
              <a:rPr lang="ru-RU" sz="2400" b="1" dirty="0" err="1"/>
              <a:t>Поточну</a:t>
            </a:r>
            <a:r>
              <a:rPr lang="ru-RU" sz="2400" b="1" dirty="0"/>
              <a:t> </a:t>
            </a:r>
            <a:r>
              <a:rPr lang="ru-RU" sz="2400" b="1" dirty="0" err="1"/>
              <a:t>оцінку</a:t>
            </a:r>
            <a:r>
              <a:rPr lang="ru-RU" sz="2400" b="1" dirty="0"/>
              <a:t>:</a:t>
            </a:r>
          </a:p>
          <a:p>
            <a:r>
              <a:rPr lang="ru-RU" sz="2400" dirty="0" err="1"/>
              <a:t>виводять</a:t>
            </a:r>
            <a:r>
              <a:rPr lang="ru-RU" sz="2400" dirty="0"/>
              <a:t> на </a:t>
            </a:r>
            <a:r>
              <a:rPr lang="ru-RU" sz="2400" dirty="0" err="1"/>
              <a:t>основі</a:t>
            </a:r>
            <a:r>
              <a:rPr lang="ru-RU" sz="2400" dirty="0"/>
              <a:t> </a:t>
            </a:r>
            <a:r>
              <a:rPr lang="ru-RU" sz="2400" dirty="0" err="1"/>
              <a:t>оцінювання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виконаних</a:t>
            </a:r>
            <a:r>
              <a:rPr lang="ru-RU" sz="2400" dirty="0"/>
              <a:t> </a:t>
            </a:r>
            <a:r>
              <a:rPr lang="ru-RU" sz="2400" dirty="0" err="1"/>
              <a:t>завдань</a:t>
            </a:r>
            <a:r>
              <a:rPr lang="ru-RU" sz="2400" dirty="0"/>
              <a:t> </a:t>
            </a:r>
            <a:r>
              <a:rPr lang="ru-RU" sz="2400" dirty="0" err="1"/>
              <a:t>відповідно</a:t>
            </a:r>
            <a:r>
              <a:rPr lang="ru-RU" sz="2400" dirty="0"/>
              <a:t> до </a:t>
            </a:r>
            <a:r>
              <a:rPr lang="ru-RU" sz="2400" dirty="0" err="1"/>
              <a:t>критеріїв</a:t>
            </a:r>
            <a:r>
              <a:rPr lang="ru-RU" sz="2400" dirty="0"/>
              <a:t> </a:t>
            </a:r>
            <a:r>
              <a:rPr lang="ru-RU" sz="2400" dirty="0" err="1"/>
              <a:t>оцінювання</a:t>
            </a:r>
            <a:r>
              <a:rPr lang="ru-RU" sz="2400" dirty="0"/>
              <a:t>;</a:t>
            </a:r>
          </a:p>
          <a:p>
            <a:r>
              <a:rPr lang="ru-RU" sz="2400" dirty="0" err="1"/>
              <a:t>виставляють</a:t>
            </a:r>
            <a:r>
              <a:rPr lang="ru-RU" sz="2400" dirty="0"/>
              <a:t> у балах, вона </a:t>
            </a:r>
            <a:r>
              <a:rPr lang="ru-RU" sz="2400" dirty="0" err="1"/>
              <a:t>впливає</a:t>
            </a:r>
            <a:r>
              <a:rPr lang="ru-RU" sz="2400" dirty="0"/>
              <a:t> на </a:t>
            </a:r>
            <a:r>
              <a:rPr lang="ru-RU" sz="2400" dirty="0" err="1"/>
              <a:t>підсумкову</a:t>
            </a:r>
            <a:r>
              <a:rPr lang="ru-RU" sz="2400" dirty="0"/>
              <a:t> </a:t>
            </a:r>
            <a:r>
              <a:rPr lang="ru-RU" sz="2400" dirty="0" err="1"/>
              <a:t>оцінку</a:t>
            </a:r>
            <a:r>
              <a:rPr lang="ru-RU" sz="2400" dirty="0"/>
              <a:t>;</a:t>
            </a:r>
          </a:p>
          <a:p>
            <a:r>
              <a:rPr lang="ru-RU" sz="2400" dirty="0" err="1"/>
              <a:t>виставляють</a:t>
            </a:r>
            <a:r>
              <a:rPr lang="ru-RU" sz="2400" dirty="0"/>
              <a:t> у </a:t>
            </a:r>
            <a:r>
              <a:rPr lang="ru-RU" sz="2400" dirty="0" err="1"/>
              <a:t>класний</a:t>
            </a:r>
            <a:r>
              <a:rPr lang="ru-RU" sz="2400" dirty="0"/>
              <a:t> журнал без будь-</a:t>
            </a:r>
            <a:r>
              <a:rPr lang="ru-RU" sz="2400" dirty="0" err="1"/>
              <a:t>яких</a:t>
            </a:r>
            <a:r>
              <a:rPr lang="ru-RU" sz="2400" dirty="0"/>
              <a:t> </a:t>
            </a:r>
            <a:r>
              <a:rPr lang="ru-RU" sz="2400" dirty="0" err="1"/>
              <a:t>позначок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індексів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Поточні</a:t>
            </a:r>
            <a:r>
              <a:rPr lang="ru-RU" sz="2400" dirty="0"/>
              <a:t> </a:t>
            </a:r>
            <a:r>
              <a:rPr lang="ru-RU" sz="2400" dirty="0" err="1"/>
              <a:t>оцінки</a:t>
            </a:r>
            <a:r>
              <a:rPr lang="ru-RU" sz="2400" dirty="0"/>
              <a:t> не </a:t>
            </a:r>
            <a:r>
              <a:rPr lang="ru-RU" sz="2400" dirty="0" err="1"/>
              <a:t>потрібно</a:t>
            </a:r>
            <a:r>
              <a:rPr lang="ru-RU" sz="2400" dirty="0"/>
              <a:t> </a:t>
            </a:r>
            <a:r>
              <a:rPr lang="ru-RU" sz="2400" dirty="0" err="1"/>
              <a:t>виставляти</a:t>
            </a:r>
            <a:r>
              <a:rPr lang="ru-RU" sz="2400" dirty="0"/>
              <a:t> на кожному </a:t>
            </a:r>
            <a:r>
              <a:rPr lang="ru-RU" sz="2400" dirty="0" err="1"/>
              <a:t>уроці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за </a:t>
            </a:r>
            <a:r>
              <a:rPr lang="ru-RU" sz="2400" dirty="0" err="1"/>
              <a:t>кожне</a:t>
            </a:r>
            <a:r>
              <a:rPr lang="ru-RU" sz="2400" dirty="0"/>
              <a:t> </a:t>
            </a:r>
            <a:r>
              <a:rPr lang="ru-RU" sz="2400" dirty="0" err="1"/>
              <a:t>виконане</a:t>
            </a:r>
            <a:r>
              <a:rPr lang="ru-RU" sz="2400" dirty="0"/>
              <a:t> </a:t>
            </a:r>
            <a:r>
              <a:rPr lang="ru-RU" sz="2400" dirty="0" err="1"/>
              <a:t>навчальне</a:t>
            </a:r>
            <a:r>
              <a:rPr lang="ru-RU" sz="2400" dirty="0"/>
              <a:t> </a:t>
            </a:r>
            <a:r>
              <a:rPr lang="ru-RU" sz="2400" dirty="0" err="1"/>
              <a:t>завдання</a:t>
            </a:r>
            <a:r>
              <a:rPr lang="ru-RU" sz="2400" dirty="0"/>
              <a:t>.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1402370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7CEF2-E7B2-F6CC-47E9-601365A83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uk-UA" sz="3200" dirty="0">
                <a:solidFill>
                  <a:srgbClr val="C00000"/>
                </a:solidFill>
              </a:rPr>
              <a:t>   ПІДСУМКОВЕ ОЦІНЮВАННЯ</a:t>
            </a:r>
            <a:endParaRPr lang="ru-UA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23D3F9-4AF8-5503-FCCF-9EEF50C87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3528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dirty="0"/>
              <a:t>    </a:t>
            </a:r>
            <a:r>
              <a:rPr lang="uk-UA" sz="2400" b="1" dirty="0"/>
              <a:t>Тематичне оцінювання </a:t>
            </a:r>
            <a:r>
              <a:rPr lang="uk-UA" sz="2400" dirty="0"/>
              <a:t>(за потреби)</a:t>
            </a:r>
          </a:p>
          <a:p>
            <a:r>
              <a:rPr lang="uk-UA" sz="2400" b="1" dirty="0"/>
              <a:t>1 спосіб </a:t>
            </a:r>
            <a:r>
              <a:rPr lang="uk-UA" sz="2400" dirty="0"/>
              <a:t>- узагальнюють поточні оцінки, отримані протягом теми / модуля / розділу;</a:t>
            </a:r>
          </a:p>
          <a:p>
            <a:r>
              <a:rPr lang="uk-UA" sz="2400" b="1" dirty="0"/>
              <a:t>2 спосіб </a:t>
            </a:r>
            <a:r>
              <a:rPr lang="uk-UA" sz="2400" dirty="0"/>
              <a:t>- виставляють як оцінку за підсумкову тематичну роботу, яка охоплювала ключові програмові результати навчання;</a:t>
            </a:r>
          </a:p>
          <a:p>
            <a:r>
              <a:rPr lang="uk-UA" sz="2400" b="1" dirty="0"/>
              <a:t>3 спосіб </a:t>
            </a:r>
            <a:r>
              <a:rPr lang="uk-UA" sz="2400" dirty="0"/>
              <a:t>- узагальнюють поточні оцінки та оцінку за підсумкову тематичну роботу</a:t>
            </a:r>
          </a:p>
          <a:p>
            <a:pPr marL="0" indent="0">
              <a:buNone/>
            </a:pPr>
            <a:r>
              <a:rPr lang="uk-UA" sz="2400" dirty="0"/>
              <a:t>                        </a:t>
            </a:r>
            <a:r>
              <a:rPr lang="uk-UA" sz="2400" b="1" dirty="0"/>
              <a:t>Державна підсумкова атестація</a:t>
            </a:r>
          </a:p>
          <a:p>
            <a:r>
              <a:rPr lang="uk-UA" sz="2400" dirty="0"/>
              <a:t>Є різновидом підсумкового оцінювання.</a:t>
            </a:r>
          </a:p>
          <a:p>
            <a:r>
              <a:rPr lang="uk-UA" sz="2400" dirty="0"/>
              <a:t>Передбачає встановлення відповідності результатів навчання учнів, які завершили здобуття базової середньої освіти, вимогам Державного стандарту базової середньої освіти. 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1572970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BCE04F-50D6-F55E-A309-0884DB8E1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67" y="703237"/>
            <a:ext cx="8229600" cy="1143000"/>
          </a:xfrm>
        </p:spPr>
        <p:txBody>
          <a:bodyPr/>
          <a:lstStyle/>
          <a:p>
            <a:r>
              <a:rPr lang="uk-UA" sz="3200" dirty="0">
                <a:solidFill>
                  <a:srgbClr val="C00000"/>
                </a:solidFill>
              </a:rPr>
              <a:t>     СЕМЕСТРОВЕ ОЦІНЮВАННЯ  </a:t>
            </a:r>
            <a:br>
              <a:rPr lang="uk-UA" sz="3200" dirty="0">
                <a:solidFill>
                  <a:srgbClr val="C00000"/>
                </a:solidFill>
              </a:rPr>
            </a:br>
            <a:endParaRPr lang="ru-UA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0C8610-ED4D-E7A8-6438-820BE964A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628800"/>
            <a:ext cx="7842583" cy="4525963"/>
          </a:xfrm>
        </p:spPr>
        <p:txBody>
          <a:bodyPr/>
          <a:lstStyle/>
          <a:p>
            <a:r>
              <a:rPr lang="uk-UA" sz="2400" b="1" dirty="0"/>
              <a:t>1 спосіб </a:t>
            </a:r>
            <a:r>
              <a:rPr lang="uk-UA" sz="2400" dirty="0"/>
              <a:t>- узагальнюють тематичні оцінки (у разі їхньої відсутності - поточні), отримані протягом семестру</a:t>
            </a:r>
          </a:p>
          <a:p>
            <a:r>
              <a:rPr lang="uk-UA" sz="2400" b="1" dirty="0"/>
              <a:t>2 спосіб </a:t>
            </a:r>
            <a:r>
              <a:rPr lang="uk-UA" sz="2400" dirty="0"/>
              <a:t>- узагальнюють тематичні оцінки (у разі їхньої відсутності поточні) та оцінку за підсумкову семестрову роботу</a:t>
            </a:r>
          </a:p>
          <a:p>
            <a:r>
              <a:rPr lang="uk-UA" sz="2400" dirty="0"/>
              <a:t>Проведення окремої підсумкової роботи після кожної теми, розділу чи модуля програми не є обов'язковим.</a:t>
            </a:r>
          </a:p>
          <a:p>
            <a:r>
              <a:rPr lang="uk-UA" sz="2400" dirty="0"/>
              <a:t>За результатами семестрового оцінювання визначають одну семестрову оцінку з навчального предмета / інтегрованого курсу.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3547077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6F38D-6C2D-804E-A6E6-87561CDC8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2BC3D-650D-E3E2-4960-8A8FA95DC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67" y="703237"/>
            <a:ext cx="8229600" cy="1143000"/>
          </a:xfrm>
        </p:spPr>
        <p:txBody>
          <a:bodyPr/>
          <a:lstStyle/>
          <a:p>
            <a:r>
              <a:rPr lang="uk-UA" sz="3200" dirty="0">
                <a:solidFill>
                  <a:srgbClr val="C00000"/>
                </a:solidFill>
              </a:rPr>
              <a:t>     РІЧНЕ ОЦІНЮВАННЯ  </a:t>
            </a:r>
            <a:br>
              <a:rPr lang="uk-UA" sz="3200" dirty="0">
                <a:solidFill>
                  <a:srgbClr val="C00000"/>
                </a:solidFill>
              </a:rPr>
            </a:br>
            <a:endParaRPr lang="ru-UA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F069CC-CB1D-1494-0A9C-40BC902D0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628800"/>
            <a:ext cx="7842583" cy="4525963"/>
          </a:xfrm>
        </p:spPr>
        <p:txBody>
          <a:bodyPr/>
          <a:lstStyle/>
          <a:p>
            <a:r>
              <a:rPr lang="uk-UA" sz="2400" b="1" dirty="0"/>
              <a:t> Річну оцінку </a:t>
            </a:r>
            <a:r>
              <a:rPr lang="uk-UA" sz="2400" dirty="0"/>
              <a:t>визначають або як середнє арифметичне семестрових оцінок, або на підставі інших підходів, що мають бути відображені в критеріях, правилах і процедурах оцінювання закладу освіти. </a:t>
            </a:r>
          </a:p>
          <a:p>
            <a:r>
              <a:rPr lang="uk-UA" sz="2400" b="1" dirty="0"/>
              <a:t> </a:t>
            </a:r>
            <a:r>
              <a:rPr lang="uk-UA" sz="2400" dirty="0"/>
              <a:t>Проведення окремої підсумкової роботи для визначення річної оцінки не передбачено (крім учнів, які здобувають освіту за індивідуальними формами). 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2938224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71C02A-8441-35DD-101F-2D5EDFAE7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1276"/>
            <a:ext cx="8229600" cy="1143000"/>
          </a:xfrm>
        </p:spPr>
        <p:txBody>
          <a:bodyPr/>
          <a:lstStyle/>
          <a:p>
            <a:r>
              <a:rPr lang="ru-RU" sz="3200" dirty="0">
                <a:solidFill>
                  <a:srgbClr val="C00000"/>
                </a:solidFill>
              </a:rPr>
              <a:t>СВІДОЦТВО ДОСЯГНЕНЬ  </a:t>
            </a:r>
            <a:endParaRPr lang="ru-UA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FC5061-8095-C80F-5B39-D0BB64C27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596" y="1720882"/>
            <a:ext cx="7272808" cy="4525963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          </a:t>
            </a:r>
            <a:r>
              <a:rPr lang="uk-UA" sz="2800" b="1" dirty="0"/>
              <a:t>Нова форма Свідоцтва досягнень</a:t>
            </a:r>
            <a:endParaRPr lang="uk-UA" sz="2800" dirty="0"/>
          </a:p>
          <a:p>
            <a:r>
              <a:rPr lang="ru-RU" sz="2400" dirty="0"/>
              <a:t>МОН  представить </a:t>
            </a:r>
            <a:r>
              <a:rPr lang="ru-RU" sz="2400" dirty="0" err="1"/>
              <a:t>оновлену</a:t>
            </a:r>
            <a:r>
              <a:rPr lang="ru-RU" sz="2400" dirty="0"/>
              <a:t> форму </a:t>
            </a:r>
            <a:r>
              <a:rPr lang="ru-RU" sz="2400" dirty="0" err="1"/>
              <a:t>Свідоцтва</a:t>
            </a:r>
            <a:r>
              <a:rPr lang="ru-RU" sz="2400" dirty="0"/>
              <a:t> </a:t>
            </a:r>
            <a:r>
              <a:rPr lang="ru-RU" sz="2400" dirty="0" err="1"/>
              <a:t>досягнень</a:t>
            </a:r>
            <a:r>
              <a:rPr lang="ru-RU" sz="2400" dirty="0"/>
              <a:t> учнів 5–9 </a:t>
            </a:r>
            <a:r>
              <a:rPr lang="ru-RU" sz="2400" dirty="0" err="1"/>
              <a:t>класів</a:t>
            </a:r>
            <a:r>
              <a:rPr lang="ru-RU" sz="2400" dirty="0"/>
              <a:t> з </a:t>
            </a:r>
            <a:r>
              <a:rPr lang="ru-RU" sz="2400" dirty="0" err="1"/>
              <a:t>урахуванням</a:t>
            </a:r>
            <a:r>
              <a:rPr lang="ru-RU" sz="2400" dirty="0"/>
              <a:t> </a:t>
            </a:r>
            <a:r>
              <a:rPr lang="ru-RU" sz="2400" dirty="0" err="1"/>
              <a:t>компетентнісного</a:t>
            </a:r>
            <a:r>
              <a:rPr lang="ru-RU" sz="2400" dirty="0"/>
              <a:t> </a:t>
            </a:r>
            <a:r>
              <a:rPr lang="ru-RU" sz="2400" dirty="0" err="1"/>
              <a:t>підходу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Очікується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МОН до 1 </a:t>
            </a:r>
            <a:r>
              <a:rPr lang="ru-RU" sz="2400" dirty="0" err="1"/>
              <a:t>жовтня</a:t>
            </a:r>
            <a:r>
              <a:rPr lang="ru-RU" sz="2400" dirty="0"/>
              <a:t> 2026 року.</a:t>
            </a:r>
          </a:p>
          <a:p>
            <a:endParaRPr lang="ru-RU" sz="2400" dirty="0"/>
          </a:p>
          <a:p>
            <a:endParaRPr lang="ru-RU" sz="2400" dirty="0"/>
          </a:p>
          <a:p>
            <a:endParaRPr lang="uk-UA" sz="2400" dirty="0"/>
          </a:p>
          <a:p>
            <a:pPr marL="0" indent="0">
              <a:buNone/>
            </a:pPr>
            <a:r>
              <a:rPr lang="uk-UA" sz="2400" dirty="0"/>
              <a:t>   </a:t>
            </a:r>
            <a:r>
              <a:rPr lang="uk-UA" sz="2400" b="1" dirty="0"/>
              <a:t> 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3006053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12B63-91F4-CC05-1C4E-B0BE1412A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</a:rPr>
              <a:t>ХАРАКТЕРИСТИКИ ОЦІНЮВАННЯ</a:t>
            </a:r>
            <a:endParaRPr lang="ru-UA" dirty="0">
              <a:solidFill>
                <a:srgbClr val="C00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417BA4-A7D7-C1A0-FBA4-F30344CBF0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11560" y="1417638"/>
            <a:ext cx="8229600" cy="4954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615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38F9F47-2897-0623-5074-74AE19F45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998" y="274638"/>
            <a:ext cx="8229600" cy="1143000"/>
          </a:xfrm>
        </p:spPr>
        <p:txBody>
          <a:bodyPr/>
          <a:lstStyle/>
          <a:p>
            <a:r>
              <a:rPr lang="uk-UA" sz="3200" dirty="0">
                <a:solidFill>
                  <a:srgbClr val="C00000"/>
                </a:solidFill>
              </a:rPr>
              <a:t>СПІВВІДНОШЕННЯ ШКАЛ ОЦІНЮВАННЯ</a:t>
            </a:r>
            <a:endParaRPr lang="ru-UA" sz="3200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5D33739-CD08-1051-817B-6F5CF6E45B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365606"/>
              </p:ext>
            </p:extLst>
          </p:nvPr>
        </p:nvGraphicFramePr>
        <p:xfrm>
          <a:off x="611560" y="1417638"/>
          <a:ext cx="8229600" cy="4743730"/>
        </p:xfrm>
        <a:graphic>
          <a:graphicData uri="http://schemas.openxmlformats.org/drawingml/2006/table">
            <a:tbl>
              <a:tblPr/>
              <a:tblGrid>
                <a:gridCol w="4534678">
                  <a:extLst>
                    <a:ext uri="{9D8B030D-6E8A-4147-A177-3AD203B41FA5}">
                      <a16:colId xmlns:a16="http://schemas.microsoft.com/office/drawing/2014/main" val="1709702367"/>
                    </a:ext>
                  </a:extLst>
                </a:gridCol>
                <a:gridCol w="1847461">
                  <a:extLst>
                    <a:ext uri="{9D8B030D-6E8A-4147-A177-3AD203B41FA5}">
                      <a16:colId xmlns:a16="http://schemas.microsoft.com/office/drawing/2014/main" val="17025732"/>
                    </a:ext>
                  </a:extLst>
                </a:gridCol>
                <a:gridCol w="1847461">
                  <a:extLst>
                    <a:ext uri="{9D8B030D-6E8A-4147-A177-3AD203B41FA5}">
                      <a16:colId xmlns:a16="http://schemas.microsoft.com/office/drawing/2014/main" val="2261380065"/>
                    </a:ext>
                  </a:extLst>
                </a:gridCol>
              </a:tblGrid>
              <a:tr h="793154"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Вербальна</a:t>
                      </a:r>
                      <a:r>
                        <a:rPr lang="ru-U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шкала</a:t>
                      </a:r>
                      <a:endParaRPr lang="ru-UA" sz="24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Рівнева шкала</a:t>
                      </a:r>
                      <a:endParaRPr lang="ru-UA" sz="24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Бальна шкала</a:t>
                      </a:r>
                      <a:endParaRPr lang="ru-UA" sz="24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2703295"/>
                  </a:ext>
                </a:extLst>
              </a:tr>
              <a:tr h="1182134"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потребує</a:t>
                      </a: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істотної</a:t>
                      </a: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підтримки</a:t>
                      </a:r>
                      <a:b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для </a:t>
                      </a: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досягнення</a:t>
                      </a: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результатів</a:t>
                      </a: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навчання</a:t>
                      </a:r>
                      <a:endParaRPr lang="ru-UA" sz="24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Початковий</a:t>
                      </a: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рівень</a:t>
                      </a: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(П)</a:t>
                      </a: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1–3 </a:t>
                      </a: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бали</a:t>
                      </a:r>
                      <a:endParaRPr lang="ru-UA" sz="24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701260"/>
                  </a:ext>
                </a:extLst>
              </a:tr>
              <a:tr h="1182134"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потребує ситуативної підтримки</a:t>
                      </a:r>
                      <a:br>
                        <a:rPr lang="ru-UA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UA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для досягнення результатів навчання</a:t>
                      </a: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Середній</a:t>
                      </a: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рівень</a:t>
                      </a: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(С)</a:t>
                      </a: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4–6 </a:t>
                      </a: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балів</a:t>
                      </a:r>
                      <a:endParaRPr lang="ru-UA" sz="24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50239"/>
                  </a:ext>
                </a:extLst>
              </a:tr>
              <a:tr h="793154"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має посутні успіхи в досягненні результатів навчання</a:t>
                      </a: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Достатній рівень (Д)</a:t>
                      </a: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7–9 </a:t>
                      </a: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балів</a:t>
                      </a:r>
                      <a:endParaRPr lang="ru-UA" sz="24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5279451"/>
                  </a:ext>
                </a:extLst>
              </a:tr>
              <a:tr h="793154"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має значні успіхи в досягненні результатів навчання</a:t>
                      </a: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Високий рівень (В)</a:t>
                      </a: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750"/>
                        </a:spcBef>
                        <a:spcAft>
                          <a:spcPts val="750"/>
                        </a:spcAft>
                        <a:buNone/>
                      </a:pPr>
                      <a:r>
                        <a:rPr lang="ru-UA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10–12 </a:t>
                      </a:r>
                      <a:r>
                        <a:rPr lang="ru-UA" sz="2400" b="0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балів</a:t>
                      </a:r>
                      <a:endParaRPr lang="ru-UA" sz="24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7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9893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905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EDADA-C4BA-ED9E-C568-328E3E45C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>
                <a:solidFill>
                  <a:srgbClr val="C00000"/>
                </a:solidFill>
              </a:rPr>
              <a:t>ПРАВИЛА ЗАСТОСУВАННЯ ШКАЛ</a:t>
            </a:r>
            <a:endParaRPr lang="ru-UA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4CBD4C-2E9C-EF63-98B3-A2494D784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196752"/>
            <a:ext cx="7643192" cy="3989040"/>
          </a:xfrm>
        </p:spPr>
        <p:txBody>
          <a:bodyPr>
            <a:normAutofit/>
          </a:bodyPr>
          <a:lstStyle/>
          <a:p>
            <a:r>
              <a:rPr lang="ru-RU" sz="9600" dirty="0"/>
              <a:t> </a:t>
            </a:r>
          </a:p>
          <a:p>
            <a:endParaRPr lang="ru-RU" sz="9600" dirty="0"/>
          </a:p>
          <a:p>
            <a:endParaRPr lang="ru-RU" dirty="0"/>
          </a:p>
          <a:p>
            <a:endParaRPr lang="ru-RU" dirty="0"/>
          </a:p>
          <a:p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B42F69-BFC1-5903-F654-7B7DC435E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66" y="1417638"/>
            <a:ext cx="8127434" cy="489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2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F5220-DBED-AF26-5402-F4F8601CE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73" y="483635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ІНТЕГРОВАНІ ПОКАЗНИКИ </a:t>
            </a:r>
            <a:endParaRPr lang="ru-UA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07C98A-52E5-DFA7-E513-A331A6E27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3" y="2070355"/>
            <a:ext cx="6577273" cy="3331645"/>
          </a:xfrm>
        </p:spPr>
        <p:txBody>
          <a:bodyPr/>
          <a:lstStyle/>
          <a:p>
            <a:r>
              <a:rPr lang="uk-UA" dirty="0"/>
              <a:t> </a:t>
            </a:r>
            <a:endParaRPr lang="ru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0B0416-D036-E0D1-AB82-133B4EDC2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73" y="1627970"/>
            <a:ext cx="812743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344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045EF-A076-7318-E76E-AB0804EC2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988" y="1124744"/>
            <a:ext cx="8229600" cy="1143000"/>
          </a:xfrm>
        </p:spPr>
        <p:txBody>
          <a:bodyPr/>
          <a:lstStyle/>
          <a:p>
            <a:r>
              <a:rPr lang="uk-UA" sz="3200" dirty="0">
                <a:solidFill>
                  <a:srgbClr val="C00000"/>
                </a:solidFill>
              </a:rPr>
              <a:t>АВТОНОМІЯ ЗАКЛАДУ ОСВІТИ Й АКАДЕМІЧНА СВОБОДА</a:t>
            </a:r>
            <a:br>
              <a:rPr lang="uk-UA" sz="3200" dirty="0">
                <a:solidFill>
                  <a:srgbClr val="C00000"/>
                </a:solidFill>
              </a:rPr>
            </a:br>
            <a:br>
              <a:rPr lang="uk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20EFE1-B53C-2102-8B07-BD2FB43CA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027" y="1725655"/>
            <a:ext cx="8229600" cy="4525963"/>
          </a:xfrm>
        </p:spPr>
        <p:txBody>
          <a:bodyPr/>
          <a:lstStyle/>
          <a:p>
            <a:r>
              <a:rPr lang="uk-UA" sz="2400" dirty="0"/>
              <a:t>заклад освіти може запровадити власну шкалу оцінювання, а для окремих навчальних предметів /інтегрованих курсів — дихотомічну шкалу («зараховано» / «</a:t>
            </a:r>
            <a:r>
              <a:rPr lang="uk-UA" sz="2400" dirty="0" err="1"/>
              <a:t>незараховано</a:t>
            </a:r>
            <a:r>
              <a:rPr lang="uk-UA" sz="2400" dirty="0"/>
              <a:t>»);</a:t>
            </a:r>
          </a:p>
          <a:p>
            <a:r>
              <a:rPr lang="uk-UA" sz="2400" dirty="0"/>
              <a:t>учитель самостійно обирає шкалу для проведення формувального оцінювання (вербальну, </a:t>
            </a:r>
            <a:r>
              <a:rPr lang="uk-UA" sz="2400" dirty="0" err="1"/>
              <a:t>рівневу</a:t>
            </a:r>
            <a:r>
              <a:rPr lang="uk-UA" sz="2400" dirty="0"/>
              <a:t>, бальну);</a:t>
            </a:r>
          </a:p>
          <a:p>
            <a:r>
              <a:rPr lang="uk-UA" sz="2400" dirty="0"/>
              <a:t>учитель самостійно визначає кількість і частотність застосування різних видів оцінювання (формувального, поточного, підсумкового);</a:t>
            </a:r>
          </a:p>
          <a:p>
            <a:r>
              <a:rPr lang="uk-UA" sz="2400" dirty="0"/>
              <a:t>учитель самостійно ухвалює рішення щодо індексування оцінок за групами результатів.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68674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548C3-0244-04CF-1E70-2FB7010FD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806E05-75EE-F75F-6BF5-C8385B219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213" y="332656"/>
            <a:ext cx="7656467" cy="114300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rgbClr val="C00000"/>
                </a:solidFill>
              </a:rPr>
              <a:t>НОРМАТИВНА ОСНОВА</a:t>
            </a:r>
            <a:endParaRPr lang="ru-UA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C8B407-6CA9-59BC-6031-0FCF882EF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213" y="1641369"/>
            <a:ext cx="7937860" cy="452596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/>
              <a:t>  </a:t>
            </a:r>
            <a:r>
              <a:rPr lang="ru-RU" sz="11200" b="1" dirty="0" err="1"/>
              <a:t>Оцінювання</a:t>
            </a:r>
            <a:r>
              <a:rPr lang="ru-RU" sz="11200" b="1" dirty="0"/>
              <a:t> </a:t>
            </a:r>
            <a:r>
              <a:rPr lang="ru-RU" sz="11200" b="1" dirty="0" err="1"/>
              <a:t>результатів</a:t>
            </a:r>
            <a:r>
              <a:rPr lang="ru-RU" sz="11200" b="1" dirty="0"/>
              <a:t> </a:t>
            </a:r>
            <a:r>
              <a:rPr lang="ru-RU" sz="11200" b="1" dirty="0" err="1"/>
              <a:t>навчання</a:t>
            </a:r>
            <a:r>
              <a:rPr lang="ru-RU" sz="11200" b="1" dirty="0"/>
              <a:t>                       </a:t>
            </a:r>
          </a:p>
          <a:p>
            <a:pPr marL="0" indent="0" algn="ctr">
              <a:buNone/>
            </a:pPr>
            <a:r>
              <a:rPr lang="ru-RU" sz="11200" b="1" dirty="0"/>
              <a:t>учнів 5-9 </a:t>
            </a:r>
            <a:r>
              <a:rPr lang="ru-RU" sz="11200" b="1" dirty="0" err="1"/>
              <a:t>класів</a:t>
            </a:r>
            <a:endParaRPr lang="ru-RU" sz="11200" b="1" dirty="0"/>
          </a:p>
          <a:p>
            <a:pPr marL="0" indent="0">
              <a:buNone/>
            </a:pPr>
            <a:endParaRPr lang="ru-RU" sz="9600" b="1" dirty="0"/>
          </a:p>
          <a:p>
            <a:r>
              <a:rPr lang="ru-RU" sz="9600" dirty="0"/>
              <a:t>Наказ МОН </a:t>
            </a:r>
            <a:r>
              <a:rPr lang="ru-RU" sz="9600" dirty="0" err="1"/>
              <a:t>України</a:t>
            </a:r>
            <a:r>
              <a:rPr lang="ru-RU" sz="9600" dirty="0"/>
              <a:t> «Про </a:t>
            </a:r>
            <a:r>
              <a:rPr lang="ru-RU" sz="9600" dirty="0" err="1"/>
              <a:t>затвердження</a:t>
            </a:r>
            <a:r>
              <a:rPr lang="ru-RU" sz="9600" dirty="0"/>
              <a:t> </a:t>
            </a:r>
            <a:r>
              <a:rPr lang="ru-RU" sz="9600" dirty="0" err="1"/>
              <a:t>системи</a:t>
            </a:r>
            <a:r>
              <a:rPr lang="ru-RU" sz="9600" dirty="0"/>
              <a:t> та </a:t>
            </a:r>
            <a:r>
              <a:rPr lang="ru-RU" sz="9600" dirty="0" err="1"/>
              <a:t>загальних</a:t>
            </a:r>
            <a:r>
              <a:rPr lang="ru-RU" sz="9600" dirty="0"/>
              <a:t> </a:t>
            </a:r>
            <a:r>
              <a:rPr lang="ru-RU" sz="9600" dirty="0" err="1"/>
              <a:t>критеріїв</a:t>
            </a:r>
            <a:r>
              <a:rPr lang="ru-RU" sz="9600" dirty="0"/>
              <a:t> </a:t>
            </a:r>
            <a:r>
              <a:rPr lang="ru-RU" sz="9600" dirty="0" err="1"/>
              <a:t>оцінювання</a:t>
            </a:r>
            <a:r>
              <a:rPr lang="ru-RU" sz="9600" dirty="0"/>
              <a:t> </a:t>
            </a:r>
            <a:r>
              <a:rPr lang="ru-RU" sz="9600" dirty="0" err="1"/>
              <a:t>результатів</a:t>
            </a:r>
            <a:r>
              <a:rPr lang="ru-RU" sz="9600" dirty="0"/>
              <a:t> </a:t>
            </a:r>
            <a:r>
              <a:rPr lang="ru-RU" sz="9600" dirty="0" err="1"/>
              <a:t>навчання</a:t>
            </a:r>
            <a:r>
              <a:rPr lang="ru-RU" sz="9600" dirty="0"/>
              <a:t> учнів» </a:t>
            </a:r>
            <a:r>
              <a:rPr lang="ru-RU" sz="9600" dirty="0" err="1"/>
              <a:t>від</a:t>
            </a:r>
            <a:r>
              <a:rPr lang="ru-RU" sz="9600" dirty="0"/>
              <a:t> 04.05.2026 року № 722.</a:t>
            </a:r>
          </a:p>
          <a:p>
            <a:endParaRPr lang="ru-RU" sz="9600" dirty="0"/>
          </a:p>
          <a:p>
            <a:r>
              <a:rPr lang="ru-RU" sz="9600" dirty="0"/>
              <a:t>Наказ МОН </a:t>
            </a:r>
            <a:r>
              <a:rPr lang="ru-RU" sz="9600" dirty="0" err="1"/>
              <a:t>України</a:t>
            </a:r>
            <a:r>
              <a:rPr lang="ru-RU" sz="9600" dirty="0"/>
              <a:t> «Про </a:t>
            </a:r>
            <a:r>
              <a:rPr lang="ru-RU" sz="9600" dirty="0" err="1"/>
              <a:t>затвердження</a:t>
            </a:r>
            <a:r>
              <a:rPr lang="ru-RU" sz="9600" dirty="0"/>
              <a:t> </a:t>
            </a:r>
            <a:r>
              <a:rPr lang="ru-RU" sz="9600" dirty="0" err="1"/>
              <a:t>Рекомендацій</a:t>
            </a:r>
            <a:r>
              <a:rPr lang="ru-RU" sz="9600" dirty="0"/>
              <a:t> </a:t>
            </a:r>
            <a:r>
              <a:rPr lang="ru-RU" sz="9600" dirty="0" err="1"/>
              <a:t>щодо</a:t>
            </a:r>
            <a:r>
              <a:rPr lang="ru-RU" sz="9600" dirty="0"/>
              <a:t> </a:t>
            </a:r>
            <a:r>
              <a:rPr lang="ru-RU" sz="9600" dirty="0" err="1"/>
              <a:t>оцінювання</a:t>
            </a:r>
            <a:r>
              <a:rPr lang="ru-RU" sz="9600" dirty="0"/>
              <a:t> </a:t>
            </a:r>
            <a:r>
              <a:rPr lang="ru-RU" sz="9600" dirty="0" err="1"/>
              <a:t>результатів</a:t>
            </a:r>
            <a:r>
              <a:rPr lang="ru-RU" sz="9600" dirty="0"/>
              <a:t> </a:t>
            </a:r>
            <a:r>
              <a:rPr lang="ru-RU" sz="9600" dirty="0" err="1"/>
              <a:t>навчання</a:t>
            </a:r>
            <a:r>
              <a:rPr lang="ru-RU" sz="9600" dirty="0"/>
              <a:t> учнів 5-9 </a:t>
            </a:r>
            <a:r>
              <a:rPr lang="ru-RU" sz="9600" dirty="0" err="1"/>
              <a:t>класів</a:t>
            </a:r>
            <a:r>
              <a:rPr lang="ru-RU" sz="9600" dirty="0"/>
              <a:t> </a:t>
            </a:r>
            <a:r>
              <a:rPr lang="ru-RU" sz="9600" dirty="0" err="1"/>
              <a:t>закладів</a:t>
            </a:r>
            <a:r>
              <a:rPr lang="ru-RU" sz="9600" dirty="0"/>
              <a:t> </a:t>
            </a:r>
            <a:r>
              <a:rPr lang="ru-RU" sz="9600" dirty="0" err="1"/>
              <a:t>загальної</a:t>
            </a:r>
            <a:r>
              <a:rPr lang="ru-RU" sz="9600" dirty="0"/>
              <a:t> </a:t>
            </a:r>
            <a:r>
              <a:rPr lang="ru-RU" sz="9600" dirty="0" err="1"/>
              <a:t>середньої</a:t>
            </a:r>
            <a:r>
              <a:rPr lang="ru-RU" sz="9600" dirty="0"/>
              <a:t> </a:t>
            </a:r>
            <a:r>
              <a:rPr lang="ru-RU" sz="9600" dirty="0" err="1"/>
              <a:t>освіти</a:t>
            </a:r>
            <a:r>
              <a:rPr lang="ru-RU" sz="9600" dirty="0"/>
              <a:t>»                                                </a:t>
            </a:r>
            <a:r>
              <a:rPr lang="ru-RU" sz="9600" dirty="0" err="1"/>
              <a:t>від</a:t>
            </a:r>
            <a:r>
              <a:rPr lang="ru-RU" sz="9600" dirty="0"/>
              <a:t> 14.08.2026 року № 1427.</a:t>
            </a:r>
          </a:p>
          <a:p>
            <a:endParaRPr lang="ru-RU" sz="9600" dirty="0"/>
          </a:p>
          <a:p>
            <a:endParaRPr lang="uk-UA" sz="9600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524135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A0DFB-4CBC-6F8B-C9FE-2A239FD66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396" y="677280"/>
            <a:ext cx="8075240" cy="1143000"/>
          </a:xfrm>
        </p:spPr>
        <p:txBody>
          <a:bodyPr/>
          <a:lstStyle/>
          <a:p>
            <a:r>
              <a:rPr lang="uk-UA" sz="3200" dirty="0">
                <a:solidFill>
                  <a:srgbClr val="C00000"/>
                </a:solidFill>
              </a:rPr>
              <a:t>АКАДЕМІЧНА СВОБОДА</a:t>
            </a:r>
            <a:br>
              <a:rPr lang="uk-UA" sz="3600" dirty="0">
                <a:solidFill>
                  <a:srgbClr val="C00000"/>
                </a:solidFill>
              </a:rPr>
            </a:br>
            <a:r>
              <a:rPr lang="uk-UA" sz="3600" dirty="0">
                <a:solidFill>
                  <a:srgbClr val="C00000"/>
                </a:solidFill>
              </a:rPr>
              <a:t> </a:t>
            </a:r>
            <a:endParaRPr lang="ru-UA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BAA258-1193-1114-E588-2075369FD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628800"/>
            <a:ext cx="7632848" cy="412568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b="1" dirty="0"/>
              <a:t>Учитель </a:t>
            </a:r>
            <a:r>
              <a:rPr lang="ru-RU" sz="2400" b="1" dirty="0" err="1"/>
              <a:t>отримав</a:t>
            </a:r>
            <a:r>
              <a:rPr lang="ru-RU" sz="2400" b="1" dirty="0"/>
              <a:t> право </a:t>
            </a:r>
            <a:r>
              <a:rPr lang="ru-RU" sz="2400" dirty="0" err="1"/>
              <a:t>самостійно</a:t>
            </a:r>
            <a:r>
              <a:rPr lang="ru-RU" sz="2400" dirty="0"/>
              <a:t> </a:t>
            </a:r>
            <a:r>
              <a:rPr lang="ru-RU" sz="2400" dirty="0" err="1"/>
              <a:t>обирати</a:t>
            </a:r>
            <a:r>
              <a:rPr lang="ru-RU" sz="2400" dirty="0"/>
              <a:t> </a:t>
            </a:r>
            <a:r>
              <a:rPr lang="ru-RU" sz="2400" dirty="0" err="1"/>
              <a:t>методи</a:t>
            </a:r>
            <a:r>
              <a:rPr lang="ru-RU" sz="2400" dirty="0"/>
              <a:t> та </a:t>
            </a:r>
            <a:r>
              <a:rPr lang="ru-RU" sz="2400" dirty="0" err="1"/>
              <a:t>інструменти</a:t>
            </a:r>
            <a:r>
              <a:rPr lang="ru-RU" sz="2400" dirty="0"/>
              <a:t> </a:t>
            </a:r>
            <a:r>
              <a:rPr lang="ru-RU" sz="2400" dirty="0" err="1"/>
              <a:t>оцінювання</a:t>
            </a:r>
            <a:r>
              <a:rPr lang="ru-RU" sz="2400" dirty="0"/>
              <a:t> (</a:t>
            </a:r>
            <a:r>
              <a:rPr lang="ru-RU" sz="2400" dirty="0" err="1"/>
              <a:t>спостереження</a:t>
            </a:r>
            <a:r>
              <a:rPr lang="ru-RU" sz="2400" dirty="0"/>
              <a:t>, </a:t>
            </a:r>
            <a:r>
              <a:rPr lang="ru-RU" sz="2400" dirty="0" err="1"/>
              <a:t>проєкти</a:t>
            </a:r>
            <a:r>
              <a:rPr lang="ru-RU" sz="2400" dirty="0"/>
              <a:t>, </a:t>
            </a:r>
            <a:r>
              <a:rPr lang="ru-RU" sz="2400" dirty="0" err="1"/>
              <a:t>портфоліо</a:t>
            </a:r>
            <a:r>
              <a:rPr lang="ru-RU" sz="2400" dirty="0"/>
              <a:t>, </a:t>
            </a:r>
            <a:r>
              <a:rPr lang="ru-RU" sz="2400" dirty="0" err="1"/>
              <a:t>цифрові</a:t>
            </a:r>
            <a:r>
              <a:rPr lang="ru-RU" sz="2400" dirty="0"/>
              <a:t> тести </a:t>
            </a:r>
            <a:r>
              <a:rPr lang="ru-RU" sz="2400" dirty="0" err="1"/>
              <a:t>тощо</a:t>
            </a:r>
            <a:r>
              <a:rPr lang="ru-RU" sz="2400" dirty="0"/>
              <a:t>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b="1" dirty="0"/>
              <a:t>Конфіденційність:</a:t>
            </a:r>
            <a:r>
              <a:rPr lang="uk-UA" sz="2400" dirty="0"/>
              <a:t> </a:t>
            </a:r>
            <a:r>
              <a:rPr lang="ru-RU" sz="2400" dirty="0" err="1"/>
              <a:t>Оцінка</a:t>
            </a:r>
            <a:r>
              <a:rPr lang="ru-RU" sz="2400" dirty="0"/>
              <a:t> </a:t>
            </a:r>
            <a:r>
              <a:rPr lang="ru-RU" sz="2400" dirty="0" err="1"/>
              <a:t>визначена</a:t>
            </a:r>
            <a:r>
              <a:rPr lang="ru-RU" sz="2400" dirty="0"/>
              <a:t> як </a:t>
            </a:r>
            <a:r>
              <a:rPr lang="ru-RU" sz="2400" dirty="0" err="1"/>
              <a:t>конфіденційна</a:t>
            </a:r>
            <a:r>
              <a:rPr lang="ru-RU" sz="2400" dirty="0"/>
              <a:t> </a:t>
            </a:r>
            <a:r>
              <a:rPr lang="ru-RU" sz="2400" dirty="0" err="1"/>
              <a:t>інформація</a:t>
            </a:r>
            <a:r>
              <a:rPr lang="ru-RU" sz="2400" dirty="0"/>
              <a:t>!</a:t>
            </a:r>
            <a:r>
              <a:rPr lang="uk-UA" sz="2400" dirty="0"/>
              <a:t> </a:t>
            </a:r>
            <a:r>
              <a:rPr lang="ru-RU" sz="2400" dirty="0"/>
              <a:t>Доступна педагогу, самому </a:t>
            </a:r>
            <a:r>
              <a:rPr lang="ru-RU" sz="2400" dirty="0" err="1"/>
              <a:t>учню</a:t>
            </a:r>
            <a:r>
              <a:rPr lang="ru-RU" sz="2400" dirty="0"/>
              <a:t> та </a:t>
            </a:r>
            <a:r>
              <a:rPr lang="ru-RU" sz="2400" dirty="0" err="1"/>
              <a:t>його</a:t>
            </a:r>
            <a:r>
              <a:rPr lang="ru-RU" sz="2400" dirty="0"/>
              <a:t> батькам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законним</a:t>
            </a:r>
            <a:r>
              <a:rPr lang="ru-RU" sz="2400" dirty="0"/>
              <a:t> </a:t>
            </a:r>
            <a:r>
              <a:rPr lang="ru-RU" sz="2400" dirty="0" err="1"/>
              <a:t>представникам</a:t>
            </a:r>
            <a:r>
              <a:rPr lang="ru-RU" sz="2400" dirty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 err="1"/>
              <a:t>Критерії</a:t>
            </a:r>
            <a:r>
              <a:rPr lang="ru-RU" sz="2400" b="1" dirty="0"/>
              <a:t>:</a:t>
            </a:r>
            <a:r>
              <a:rPr lang="ru-RU" sz="2400" dirty="0"/>
              <a:t> </a:t>
            </a:r>
            <a:r>
              <a:rPr lang="ru-RU" sz="2400" dirty="0" err="1"/>
              <a:t>зрозумілі</a:t>
            </a:r>
            <a:r>
              <a:rPr lang="ru-RU" sz="2400" dirty="0"/>
              <a:t> </a:t>
            </a:r>
            <a:r>
              <a:rPr lang="ru-RU" sz="2400" dirty="0" err="1"/>
              <a:t>учасникам</a:t>
            </a:r>
            <a:r>
              <a:rPr lang="ru-RU" sz="2400" dirty="0"/>
              <a:t> </a:t>
            </a:r>
            <a:r>
              <a:rPr lang="ru-RU" sz="2400" dirty="0" err="1"/>
              <a:t>освітнього</a:t>
            </a:r>
            <a:r>
              <a:rPr lang="ru-RU" sz="2400" dirty="0"/>
              <a:t> </a:t>
            </a:r>
            <a:r>
              <a:rPr lang="ru-RU" sz="2400" dirty="0" err="1"/>
              <a:t>процесу</a:t>
            </a:r>
            <a:r>
              <a:rPr lang="ru-RU" sz="2400" dirty="0"/>
              <a:t>.</a:t>
            </a:r>
            <a:endParaRPr lang="uk-UA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uk-UA" sz="2400" b="1" dirty="0"/>
              <a:t>Інформування:</a:t>
            </a:r>
            <a:r>
              <a:rPr lang="uk-UA" sz="2400" dirty="0"/>
              <a:t> Використовуються індивідуальні зустрічі, е-журнали та свідоцтво досягнень.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2400" dirty="0"/>
          </a:p>
          <a:p>
            <a:pPr>
              <a:buFont typeface="Wingdings" panose="05000000000000000000" pitchFamily="2" charset="2"/>
              <a:buChar char="Ø"/>
            </a:pP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614797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E3780-A86A-9DD4-6224-AF725E5D8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396" y="432427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ПРОЦЕДУРИ </a:t>
            </a:r>
            <a:endParaRPr lang="ru-UA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DCADB1-9CE7-DE00-4F27-B93B168C2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sz="2800" b="1" dirty="0"/>
              <a:t>Обов’язковому оцінюванню </a:t>
            </a:r>
            <a:r>
              <a:rPr lang="uk-UA" sz="2800" dirty="0"/>
              <a:t>підлягають обов’язкові освітні компоненти, визначені освітньою програмою закладу освіти.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b="1" dirty="0"/>
              <a:t>Вибіркові освітні компоненти </a:t>
            </a:r>
            <a:r>
              <a:rPr lang="uk-UA" sz="2800" dirty="0"/>
              <a:t>оцінюються згідно з рішенням педагогічної ради закладу освіти.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b="1" dirty="0" err="1"/>
              <a:t>Індивідуальні</a:t>
            </a:r>
            <a:r>
              <a:rPr lang="ru-RU" sz="2800" b="1" dirty="0"/>
              <a:t> </a:t>
            </a:r>
            <a:r>
              <a:rPr lang="ru-RU" sz="2800" b="1" dirty="0" err="1"/>
              <a:t>консультації</a:t>
            </a:r>
            <a:r>
              <a:rPr lang="ru-RU" sz="2800" b="1" dirty="0"/>
              <a:t> </a:t>
            </a:r>
            <a:r>
              <a:rPr lang="ru-RU" sz="2800" dirty="0" err="1"/>
              <a:t>підлягають</a:t>
            </a:r>
            <a:r>
              <a:rPr lang="ru-RU" sz="2800" dirty="0"/>
              <a:t> </a:t>
            </a:r>
            <a:r>
              <a:rPr lang="ru-RU" sz="2800" dirty="0" err="1"/>
              <a:t>винятково</a:t>
            </a:r>
            <a:r>
              <a:rPr lang="ru-RU" sz="2800" dirty="0"/>
              <a:t> </a:t>
            </a:r>
            <a:r>
              <a:rPr lang="ru-RU" sz="2800" dirty="0" err="1"/>
              <a:t>формувальному</a:t>
            </a:r>
            <a:r>
              <a:rPr lang="ru-RU" sz="2800" dirty="0"/>
              <a:t> </a:t>
            </a:r>
            <a:r>
              <a:rPr lang="ru-RU" sz="2800" dirty="0" err="1"/>
              <a:t>оцінюванню</a:t>
            </a:r>
            <a:r>
              <a:rPr lang="ru-RU" sz="28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62857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A0DEF3-0354-C330-3520-D92E5A6EB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</a:rPr>
              <a:t>АДАПТАЦІЯ </a:t>
            </a:r>
            <a:endParaRPr lang="ru-UA" dirty="0">
              <a:solidFill>
                <a:srgbClr val="C00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E28A44B-273F-B563-C191-26F05C74FB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40645" y="1268760"/>
            <a:ext cx="8046155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8939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20C0AE-02B9-5DE7-5234-144D15651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C00000"/>
                </a:solidFill>
              </a:rPr>
              <a:t>ЩО ОЦІНЮЄМО НА ХІМІЇ?</a:t>
            </a:r>
            <a:endParaRPr lang="ru-UA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51945D-FB98-BC89-0511-5F84F5464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600200"/>
            <a:ext cx="7571184" cy="4525963"/>
          </a:xfrm>
        </p:spPr>
        <p:txBody>
          <a:bodyPr/>
          <a:lstStyle/>
          <a:p>
            <a:pPr marL="0" indent="0">
              <a:lnSpc>
                <a:spcPct val="102000"/>
              </a:lnSpc>
              <a:spcAft>
                <a:spcPts val="700"/>
              </a:spcAft>
              <a:buNone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лише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«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знає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не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знає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».</a:t>
            </a:r>
          </a:p>
          <a:p>
            <a:pPr marL="0" indent="0">
              <a:lnSpc>
                <a:spcPct val="102000"/>
              </a:lnSpc>
              <a:spcAft>
                <a:spcPts val="700"/>
              </a:spcAft>
              <a:buNone/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Учень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може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lnSpc>
                <a:spcPct val="102000"/>
              </a:lnSpc>
              <a:spcAft>
                <a:spcPts val="700"/>
              </a:spcAft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пояснити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хімічне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явище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>
              <a:lnSpc>
                <a:spcPct val="102000"/>
              </a:lnSpc>
              <a:spcAft>
                <a:spcPts val="700"/>
              </a:spcAft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застосувати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знання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у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новій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ситуації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>
              <a:lnSpc>
                <a:spcPct val="102000"/>
              </a:lnSpc>
              <a:spcAft>
                <a:spcPts val="700"/>
              </a:spcAft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провести та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описати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дослід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>
              <a:lnSpc>
                <a:spcPct val="102000"/>
              </a:lnSpc>
              <a:spcAft>
                <a:spcPts val="700"/>
              </a:spcAft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опрацювати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дані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>
              <a:lnSpc>
                <a:spcPct val="102000"/>
              </a:lnSpc>
              <a:spcAft>
                <a:spcPts val="700"/>
              </a:spcAft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аргументувати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висновок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>
              <a:lnSpc>
                <a:spcPct val="102000"/>
              </a:lnSpc>
              <a:spcAft>
                <a:spcPts val="700"/>
              </a:spcAft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спрогнозувати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результат.</a:t>
            </a:r>
          </a:p>
          <a:p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B8BAE3-54D5-03C0-0C46-CB62B5830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605" y="4237110"/>
            <a:ext cx="3657195" cy="234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58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F6709F-6E0E-2015-B80D-EAD51E034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>
                <a:solidFill>
                  <a:srgbClr val="C00000"/>
                </a:solidFill>
              </a:rPr>
              <a:t>ОЦІНЮЄМО </a:t>
            </a:r>
            <a:br>
              <a:rPr lang="uk-UA" sz="3200" dirty="0">
                <a:solidFill>
                  <a:srgbClr val="C00000"/>
                </a:solidFill>
              </a:rPr>
            </a:br>
            <a:r>
              <a:rPr lang="uk-UA" sz="3200" dirty="0">
                <a:solidFill>
                  <a:srgbClr val="C00000"/>
                </a:solidFill>
              </a:rPr>
              <a:t>НАВЧАЛЬНЕ ДОСЛІДЖЕННЯ</a:t>
            </a:r>
            <a:endParaRPr lang="ru-UA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2835D-E305-5420-67C7-1892D3507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/>
          <a:lstStyle/>
          <a:p>
            <a:pPr marL="0" indent="0" algn="ctr">
              <a:lnSpc>
                <a:spcPct val="102000"/>
              </a:lnSpc>
              <a:spcAft>
                <a:spcPts val="700"/>
              </a:spcAft>
              <a:buNone/>
            </a:pPr>
            <a:r>
              <a:rPr lang="uk-UA" dirty="0">
                <a:solidFill>
                  <a:srgbClr val="536576"/>
                </a:solidFill>
                <a:latin typeface="Aptos"/>
              </a:rPr>
              <a:t>  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Оцінюємо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не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лише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відповідь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а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процес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і результат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діяльності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lnSpc>
                <a:spcPct val="102000"/>
              </a:lnSpc>
              <a:spcAft>
                <a:spcPts val="700"/>
              </a:spcAft>
              <a:buNone/>
            </a:pP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Наприклад:</a:t>
            </a:r>
          </a:p>
          <a:p>
            <a:pPr marL="0" indent="0">
              <a:lnSpc>
                <a:spcPct val="102000"/>
              </a:lnSpc>
              <a:spcAft>
                <a:spcPts val="700"/>
              </a:spcAft>
              <a:buNone/>
            </a:pP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✓ дотримується правил безпеки</a:t>
            </a:r>
          </a:p>
          <a:p>
            <a:pPr marL="0" indent="0">
              <a:lnSpc>
                <a:spcPct val="102000"/>
              </a:lnSpc>
              <a:spcAft>
                <a:spcPts val="700"/>
              </a:spcAft>
              <a:buNone/>
            </a:pP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✓ правильно виконує послідовність дій</a:t>
            </a:r>
          </a:p>
          <a:p>
            <a:pPr marL="0" indent="0">
              <a:lnSpc>
                <a:spcPct val="102000"/>
              </a:lnSpc>
              <a:spcAft>
                <a:spcPts val="700"/>
              </a:spcAft>
              <a:buNone/>
            </a:pP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✓ фіксує спостереження</a:t>
            </a:r>
          </a:p>
          <a:p>
            <a:pPr marL="0" indent="0">
              <a:lnSpc>
                <a:spcPct val="102000"/>
              </a:lnSpc>
              <a:spcAft>
                <a:spcPts val="700"/>
              </a:spcAft>
              <a:buNone/>
            </a:pP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✓ пояснює ознаки реакції</a:t>
            </a:r>
          </a:p>
          <a:p>
            <a:pPr marL="0" indent="0">
              <a:lnSpc>
                <a:spcPct val="102000"/>
              </a:lnSpc>
              <a:spcAft>
                <a:spcPts val="700"/>
              </a:spcAft>
              <a:buNone/>
            </a:pP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✓ формулює висновок</a:t>
            </a:r>
            <a:endParaRPr lang="uk-UA" sz="2800" dirty="0">
              <a:solidFill>
                <a:srgbClr val="536576"/>
              </a:solidFill>
              <a:latin typeface="Aptos"/>
            </a:endParaRPr>
          </a:p>
          <a:p>
            <a:pPr marL="0" indent="0" algn="ctr">
              <a:lnSpc>
                <a:spcPct val="102000"/>
              </a:lnSpc>
              <a:spcAft>
                <a:spcPts val="700"/>
              </a:spcAft>
              <a:buNone/>
            </a:pPr>
            <a:r>
              <a:rPr lang="uk-UA" sz="2800" dirty="0">
                <a:solidFill>
                  <a:srgbClr val="536576"/>
                </a:solidFill>
                <a:latin typeface="Aptos"/>
              </a:rPr>
              <a:t>       </a:t>
            </a:r>
            <a:r>
              <a:rPr lang="uk-UA" sz="2800" dirty="0">
                <a:solidFill>
                  <a:srgbClr val="C00000"/>
                </a:solidFill>
                <a:latin typeface="Aptos"/>
              </a:rPr>
              <a:t> </a:t>
            </a:r>
            <a:endParaRPr lang="uk-UA" dirty="0">
              <a:solidFill>
                <a:srgbClr val="C00000"/>
              </a:solidFill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819920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6F086-7934-FE79-54AC-13B8175BA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41B43-19AF-402C-C54C-7AFA2F69A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7" y="260648"/>
            <a:ext cx="8075240" cy="1008112"/>
          </a:xfrm>
        </p:spPr>
        <p:txBody>
          <a:bodyPr/>
          <a:lstStyle/>
          <a:p>
            <a:r>
              <a:rPr lang="uk-UA" sz="3200" dirty="0">
                <a:solidFill>
                  <a:srgbClr val="C00000"/>
                </a:solidFill>
              </a:rPr>
              <a:t>ДЕ ШУКАТИ ДОПОМОГУ?  </a:t>
            </a:r>
            <a:endParaRPr lang="ru-UA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F5A9B7-2799-6607-DABD-27BFC7A52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0" y="908720"/>
            <a:ext cx="8075240" cy="4551920"/>
          </a:xfrm>
        </p:spPr>
        <p:txBody>
          <a:bodyPr/>
          <a:lstStyle/>
          <a:p>
            <a:pPr marL="0" indent="0">
              <a:buNone/>
            </a:pPr>
            <a:r>
              <a:rPr lang="uk-UA" sz="2400" b="1" dirty="0"/>
              <a:t>                              </a:t>
            </a:r>
            <a:endParaRPr lang="ru-RU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/>
              <a:t>Посібники</a:t>
            </a:r>
            <a:r>
              <a:rPr lang="ru-RU" sz="2400" dirty="0"/>
              <a:t> «Як </a:t>
            </a:r>
            <a:r>
              <a:rPr lang="ru-RU" sz="2400" dirty="0" err="1"/>
              <a:t>оцінювати</a:t>
            </a:r>
            <a:r>
              <a:rPr lang="ru-RU" sz="2400" dirty="0"/>
              <a:t> в НУШ?» (10 </a:t>
            </a:r>
            <a:r>
              <a:rPr lang="ru-RU" sz="2400" dirty="0" err="1"/>
              <a:t>освітніх</a:t>
            </a:r>
            <a:r>
              <a:rPr lang="ru-RU" sz="2400" dirty="0"/>
              <a:t> </a:t>
            </a:r>
            <a:r>
              <a:rPr lang="ru-RU" sz="2400" dirty="0" err="1"/>
              <a:t>галузей</a:t>
            </a:r>
            <a:r>
              <a:rPr lang="ru-RU" sz="2400" dirty="0"/>
              <a:t>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«Каталог </a:t>
            </a:r>
            <a:r>
              <a:rPr lang="ru-RU" sz="2400" dirty="0" err="1"/>
              <a:t>компетентнісних</a:t>
            </a:r>
            <a:r>
              <a:rPr lang="ru-RU" sz="2400" dirty="0"/>
              <a:t> </a:t>
            </a:r>
            <a:r>
              <a:rPr lang="ru-RU" sz="2400" dirty="0" err="1"/>
              <a:t>робіт</a:t>
            </a:r>
            <a:r>
              <a:rPr lang="ru-RU" sz="2400" dirty="0"/>
              <a:t> для НУШ».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Платформа «</a:t>
            </a:r>
            <a:r>
              <a:rPr lang="ru-RU" sz="2400" dirty="0" err="1"/>
              <a:t>Освіта</a:t>
            </a:r>
            <a:r>
              <a:rPr lang="ru-RU" sz="2400" dirty="0"/>
              <a:t> для </a:t>
            </a:r>
            <a:r>
              <a:rPr lang="ru-RU" sz="2400" dirty="0" err="1"/>
              <a:t>життя</a:t>
            </a:r>
            <a:r>
              <a:rPr lang="ru-RU" sz="2400" dirty="0"/>
              <a:t>» (ресурс «</a:t>
            </a:r>
            <a:r>
              <a:rPr lang="ru-RU" sz="2400" dirty="0" err="1"/>
              <a:t>Інтерактивний</a:t>
            </a:r>
            <a:r>
              <a:rPr lang="ru-RU" sz="2400" dirty="0"/>
              <a:t> </a:t>
            </a:r>
            <a:r>
              <a:rPr lang="ru-RU" sz="2400" dirty="0" err="1"/>
              <a:t>поступ</a:t>
            </a:r>
            <a:r>
              <a:rPr lang="ru-RU" sz="2400" dirty="0"/>
              <a:t>»).</a:t>
            </a:r>
            <a:endParaRPr lang="uk-UA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/>
              <a:t>Для розроблення та добору інструментів </a:t>
            </a:r>
            <a:r>
              <a:rPr lang="uk-UA" sz="2400" dirty="0" err="1"/>
              <a:t>компетентнісного</a:t>
            </a:r>
            <a:r>
              <a:rPr lang="uk-UA" sz="2400" dirty="0"/>
              <a:t> оцінювання вчителі можуть використовувати: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hlinkClick r:id="rId3"/>
              </a:rPr>
              <a:t>https://mon.gov.ua/osvita-2/zagalna-serednya-osvita/nova-ukrainska-shkola-2/otsinyuvannya/metodychnyi-posibnyk-iak-otsiniuvaty-v-nush</a:t>
            </a:r>
            <a:endParaRPr lang="uk-UA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hlinkClick r:id="rId4"/>
              </a:rPr>
              <a:t>https://nus-tasks.net/</a:t>
            </a:r>
            <a:endParaRPr lang="uk-UA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hlinkClick r:id="rId5"/>
              </a:rPr>
              <a:t>https://educationforlife.mon.gov.ua/interaktyvnyi-postup/</a:t>
            </a:r>
            <a:endParaRPr lang="uk-UA" sz="2400" b="1" dirty="0"/>
          </a:p>
          <a:p>
            <a:pPr>
              <a:buFont typeface="Wingdings" panose="05000000000000000000" pitchFamily="2" charset="2"/>
              <a:buChar char="Ø"/>
            </a:pPr>
            <a:endParaRPr lang="uk-UA" sz="2400" dirty="0"/>
          </a:p>
          <a:p>
            <a:pPr>
              <a:buFont typeface="Wingdings" panose="05000000000000000000" pitchFamily="2" charset="2"/>
              <a:buChar char="Ø"/>
            </a:pP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2796608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2919C-68F1-90DA-B25C-AB9171E5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91"/>
            <a:ext cx="8229600" cy="1143000"/>
          </a:xfrm>
        </p:spPr>
        <p:txBody>
          <a:bodyPr/>
          <a:lstStyle/>
          <a:p>
            <a:r>
              <a:rPr lang="uk-UA" dirty="0">
                <a:solidFill>
                  <a:srgbClr val="C00000"/>
                </a:solidFill>
              </a:rPr>
              <a:t>ВИСНОВОК</a:t>
            </a:r>
            <a:endParaRPr lang="ru-UA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D1A17C-7327-CE8F-2E27-17CB7CD1F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870172"/>
            <a:ext cx="7787208" cy="4525963"/>
          </a:xfrm>
        </p:spPr>
        <p:txBody>
          <a:bodyPr/>
          <a:lstStyle/>
          <a:p>
            <a:r>
              <a:rPr lang="ru-RU" sz="2800" dirty="0" err="1"/>
              <a:t>Ознайомлення</a:t>
            </a:r>
            <a:r>
              <a:rPr lang="ru-RU" sz="2800" dirty="0"/>
              <a:t> з </a:t>
            </a:r>
            <a:r>
              <a:rPr lang="ru-RU" sz="2800" dirty="0" err="1"/>
              <a:t>повним</a:t>
            </a:r>
            <a:r>
              <a:rPr lang="ru-RU" sz="2800" dirty="0"/>
              <a:t> текстом </a:t>
            </a:r>
            <a:r>
              <a:rPr lang="ru-RU" sz="2800" dirty="0" err="1"/>
              <a:t>рекомендацій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Обговорення</a:t>
            </a:r>
            <a:r>
              <a:rPr lang="ru-RU" sz="2800" dirty="0"/>
              <a:t> на </a:t>
            </a:r>
            <a:r>
              <a:rPr lang="ru-RU" sz="2800" dirty="0" err="1"/>
              <a:t>засіданнях</a:t>
            </a:r>
            <a:r>
              <a:rPr lang="ru-RU" sz="2800" dirty="0"/>
              <a:t> </a:t>
            </a:r>
            <a:r>
              <a:rPr lang="ru-RU" sz="2800" dirty="0" err="1"/>
              <a:t>методичних</a:t>
            </a:r>
            <a:r>
              <a:rPr lang="ru-RU" sz="2800" dirty="0"/>
              <a:t> </a:t>
            </a:r>
            <a:r>
              <a:rPr lang="ru-RU" sz="2800" dirty="0" err="1"/>
              <a:t>комісій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Практичне</a:t>
            </a:r>
            <a:r>
              <a:rPr lang="ru-RU" sz="2800" dirty="0"/>
              <a:t> </a:t>
            </a:r>
            <a:r>
              <a:rPr lang="ru-RU" sz="2800" dirty="0" err="1"/>
              <a:t>впровадження</a:t>
            </a:r>
            <a:r>
              <a:rPr lang="ru-RU" sz="2800" dirty="0"/>
              <a:t> </a:t>
            </a:r>
            <a:r>
              <a:rPr lang="ru-RU" sz="2800" dirty="0" err="1"/>
              <a:t>новацій</a:t>
            </a:r>
            <a:r>
              <a:rPr lang="ru-RU" sz="2800" dirty="0"/>
              <a:t> </a:t>
            </a:r>
            <a:r>
              <a:rPr lang="ru-RU" sz="2800" dirty="0" err="1"/>
              <a:t>із</a:t>
            </a:r>
            <a:r>
              <a:rPr lang="ru-RU" sz="2800" dirty="0"/>
              <a:t> нового </a:t>
            </a:r>
            <a:r>
              <a:rPr lang="ru-RU" sz="2800" dirty="0" err="1"/>
              <a:t>навчального</a:t>
            </a:r>
            <a:r>
              <a:rPr lang="ru-RU" sz="2800" dirty="0"/>
              <a:t> року.</a:t>
            </a:r>
          </a:p>
          <a:p>
            <a:r>
              <a:rPr lang="ru-RU" sz="2800" dirty="0" err="1"/>
              <a:t>Оцінюємо</a:t>
            </a:r>
            <a:r>
              <a:rPr lang="ru-RU" sz="2800" dirty="0"/>
              <a:t> не </a:t>
            </a:r>
            <a:r>
              <a:rPr lang="ru-RU" sz="2800" dirty="0" err="1"/>
              <a:t>лише</a:t>
            </a:r>
            <a:r>
              <a:rPr lang="ru-RU" sz="2800" dirty="0"/>
              <a:t> </a:t>
            </a:r>
            <a:r>
              <a:rPr lang="ru-RU" sz="2800" dirty="0" err="1"/>
              <a:t>відповідь</a:t>
            </a:r>
            <a:r>
              <a:rPr lang="ru-RU" sz="2800" dirty="0"/>
              <a:t>, а </a:t>
            </a:r>
            <a:r>
              <a:rPr lang="ru-RU" sz="2800" dirty="0" err="1"/>
              <a:t>процес</a:t>
            </a:r>
            <a:r>
              <a:rPr lang="ru-RU" sz="2800" dirty="0"/>
              <a:t> і результат </a:t>
            </a:r>
            <a:r>
              <a:rPr lang="ru-RU" sz="2800" dirty="0" err="1"/>
              <a:t>діяльності</a:t>
            </a:r>
            <a:r>
              <a:rPr lang="ru-RU" sz="2800" dirty="0"/>
              <a:t>.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21181220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D6C147-090D-A367-19DB-B85AC69EC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221" y="422818"/>
            <a:ext cx="7499176" cy="1143000"/>
          </a:xfrm>
        </p:spPr>
        <p:txBody>
          <a:bodyPr>
            <a:normAutofit/>
          </a:bodyPr>
          <a:lstStyle/>
          <a:p>
            <a:r>
              <a:rPr lang="uk-UA" sz="4800" dirty="0">
                <a:solidFill>
                  <a:srgbClr val="C00000"/>
                </a:solidFill>
              </a:rPr>
              <a:t>ДЯКУЄМО ЗА УВАГУ!</a:t>
            </a:r>
            <a:endParaRPr lang="ru-UA" sz="48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DC6F2C-DE74-0763-E15E-3069DABEA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221" y="1506488"/>
            <a:ext cx="7283152" cy="3845024"/>
          </a:xfrm>
        </p:spPr>
        <p:txBody>
          <a:bodyPr/>
          <a:lstStyle/>
          <a:p>
            <a:pPr marL="0" indent="0">
              <a:buNone/>
            </a:pPr>
            <a:r>
              <a:rPr lang="ru-RU" sz="4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Усім</a:t>
            </a:r>
            <a:r>
              <a:rPr lang="ru-RU" sz="4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бажаємо</a:t>
            </a:r>
            <a:r>
              <a:rPr lang="ru-RU" sz="4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мирного блакитного неба, </a:t>
            </a:r>
            <a:r>
              <a:rPr lang="ru-RU" sz="4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здоров’я</a:t>
            </a:r>
            <a:r>
              <a:rPr lang="ru-RU" sz="4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4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втілення</a:t>
            </a:r>
            <a:r>
              <a:rPr lang="ru-RU" sz="4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професійних</a:t>
            </a:r>
            <a:r>
              <a:rPr lang="ru-RU" sz="4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мрій</a:t>
            </a:r>
            <a:r>
              <a:rPr lang="ru-RU" sz="4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та </a:t>
            </a:r>
            <a:r>
              <a:rPr lang="ru-RU" sz="4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задумів</a:t>
            </a:r>
            <a:r>
              <a:rPr lang="ru-RU" sz="4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!                         Перемоги!                 </a:t>
            </a:r>
          </a:p>
          <a:p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2AE2C2-1359-F9E6-322C-EC184ABCB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534" y="3848358"/>
            <a:ext cx="3546224" cy="258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39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D40D2-36B3-2064-4AFF-955375235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1A1FF-80A3-CC58-D279-CD19401F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213" y="332656"/>
            <a:ext cx="7656467" cy="114300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rgbClr val="C00000"/>
                </a:solidFill>
              </a:rPr>
              <a:t>НОРМАТИВНА ОСНОВА  </a:t>
            </a:r>
            <a:endParaRPr lang="ru-UA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D87E9-A94B-142F-B7BB-CDA3DF67C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320" y="1475656"/>
            <a:ext cx="793786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100" b="1" dirty="0"/>
              <a:t>      </a:t>
            </a:r>
            <a:r>
              <a:rPr lang="ru-RU" sz="2800" b="1" dirty="0" err="1"/>
              <a:t>Оцінювання</a:t>
            </a:r>
            <a:r>
              <a:rPr lang="ru-RU" sz="2800" b="1" dirty="0"/>
              <a:t> </a:t>
            </a:r>
            <a:r>
              <a:rPr lang="ru-RU" sz="2800" b="1" dirty="0" err="1"/>
              <a:t>результатів</a:t>
            </a:r>
            <a:r>
              <a:rPr lang="ru-RU" sz="2800" b="1" dirty="0"/>
              <a:t> </a:t>
            </a:r>
            <a:r>
              <a:rPr lang="ru-RU" sz="2800" b="1" dirty="0" err="1"/>
              <a:t>навчання</a:t>
            </a:r>
            <a:r>
              <a:rPr lang="ru-RU" sz="2800" b="1" dirty="0"/>
              <a:t>                      учнів 10–11 </a:t>
            </a:r>
            <a:r>
              <a:rPr lang="ru-RU" sz="2800" b="1" dirty="0" err="1"/>
              <a:t>класів</a:t>
            </a:r>
            <a:r>
              <a:rPr lang="ru-RU" sz="2800" b="1" dirty="0"/>
              <a:t>                  </a:t>
            </a:r>
            <a:r>
              <a:rPr lang="ru-RU" sz="3100" b="1" dirty="0"/>
              <a:t>                                                                 </a:t>
            </a:r>
          </a:p>
          <a:p>
            <a:r>
              <a:rPr lang="ru-RU" sz="2400" dirty="0"/>
              <a:t>Наказ </a:t>
            </a:r>
            <a:r>
              <a:rPr lang="ru-RU" sz="2400" dirty="0" err="1"/>
              <a:t>Міністерства</a:t>
            </a:r>
            <a:r>
              <a:rPr lang="ru-RU" sz="2400" dirty="0"/>
              <a:t> </a:t>
            </a:r>
            <a:r>
              <a:rPr lang="ru-RU" sz="2400" dirty="0" err="1"/>
              <a:t>освіти</a:t>
            </a:r>
            <a:r>
              <a:rPr lang="ru-RU" sz="2400" dirty="0"/>
              <a:t> і науки, </a:t>
            </a:r>
            <a:r>
              <a:rPr lang="ru-RU" sz="2400" dirty="0" err="1"/>
              <a:t>молоді</a:t>
            </a:r>
            <a:r>
              <a:rPr lang="ru-RU" sz="2400" dirty="0"/>
              <a:t> та спорту </a:t>
            </a:r>
            <a:r>
              <a:rPr lang="ru-RU" sz="2400" dirty="0" err="1"/>
              <a:t>України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13 </a:t>
            </a:r>
            <a:r>
              <a:rPr lang="ru-RU" sz="2400" dirty="0" err="1"/>
              <a:t>квітня</a:t>
            </a:r>
            <a:r>
              <a:rPr lang="ru-RU" sz="2400" dirty="0"/>
              <a:t> 2011 року № 329 «Про </a:t>
            </a:r>
            <a:r>
              <a:rPr lang="ru-RU" sz="2400" dirty="0" err="1"/>
              <a:t>затвердження</a:t>
            </a:r>
            <a:r>
              <a:rPr lang="ru-RU" sz="2400" dirty="0"/>
              <a:t> </a:t>
            </a:r>
            <a:r>
              <a:rPr lang="ru-RU" sz="2400" dirty="0" err="1"/>
              <a:t>Критеріїв</a:t>
            </a:r>
            <a:r>
              <a:rPr lang="ru-RU" sz="2400" dirty="0"/>
              <a:t> </a:t>
            </a:r>
            <a:r>
              <a:rPr lang="ru-RU" sz="2400" dirty="0" err="1"/>
              <a:t>оцінювання</a:t>
            </a:r>
            <a:r>
              <a:rPr lang="ru-RU" sz="2400" dirty="0"/>
              <a:t> </a:t>
            </a:r>
            <a:r>
              <a:rPr lang="ru-RU" sz="2400" dirty="0" err="1"/>
              <a:t>навчальних</a:t>
            </a:r>
            <a:r>
              <a:rPr lang="ru-RU" sz="2400" dirty="0"/>
              <a:t> </a:t>
            </a:r>
            <a:r>
              <a:rPr lang="ru-RU" sz="2400" dirty="0" err="1"/>
              <a:t>досягнень</a:t>
            </a:r>
            <a:r>
              <a:rPr lang="ru-RU" sz="2400" dirty="0"/>
              <a:t> учнів (</a:t>
            </a:r>
            <a:r>
              <a:rPr lang="ru-RU" sz="2400" dirty="0" err="1"/>
              <a:t>вихованців</a:t>
            </a:r>
            <a:r>
              <a:rPr lang="ru-RU" sz="2400" dirty="0"/>
              <a:t>) у </a:t>
            </a:r>
            <a:r>
              <a:rPr lang="ru-RU" sz="2400" dirty="0" err="1"/>
              <a:t>системі</a:t>
            </a:r>
            <a:r>
              <a:rPr lang="ru-RU" sz="2400" dirty="0"/>
              <a:t> </a:t>
            </a:r>
            <a:r>
              <a:rPr lang="ru-RU" sz="2400" dirty="0" err="1"/>
              <a:t>загальної</a:t>
            </a:r>
            <a:r>
              <a:rPr lang="ru-RU" sz="2400" dirty="0"/>
              <a:t> </a:t>
            </a:r>
            <a:r>
              <a:rPr lang="ru-RU" sz="2400" dirty="0" err="1"/>
              <a:t>середньої</a:t>
            </a:r>
            <a:r>
              <a:rPr lang="ru-RU" sz="2400" dirty="0"/>
              <a:t> </a:t>
            </a:r>
            <a:r>
              <a:rPr lang="ru-RU" sz="2400" dirty="0" err="1"/>
              <a:t>освіти</a:t>
            </a:r>
            <a:r>
              <a:rPr lang="ru-RU" sz="2400" dirty="0"/>
              <a:t>».</a:t>
            </a:r>
          </a:p>
          <a:p>
            <a:pPr marL="0" indent="0">
              <a:buNone/>
            </a:pPr>
            <a:endParaRPr lang="ru-RU" sz="9600" dirty="0"/>
          </a:p>
          <a:p>
            <a:endParaRPr lang="ru-RU" sz="9600" dirty="0"/>
          </a:p>
          <a:p>
            <a:endParaRPr lang="uk-UA" sz="9600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077475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85D41-792F-CC5F-27D3-AA89D7E39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94" y="692696"/>
            <a:ext cx="7912317" cy="1143000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rgbClr val="C00000"/>
                </a:solidFill>
              </a:rPr>
              <a:t>ПОЕТАПНЕ ВПРОВАДЖЕННЯ </a:t>
            </a:r>
            <a:r>
              <a:rPr lang="ru-RU" sz="3200" dirty="0">
                <a:solidFill>
                  <a:srgbClr val="C00000"/>
                </a:solidFill>
              </a:rPr>
              <a:t> 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800" dirty="0"/>
              <a:t> </a:t>
            </a:r>
            <a:r>
              <a:rPr lang="uk-UA" sz="2800" dirty="0">
                <a:solidFill>
                  <a:srgbClr val="C00000"/>
                </a:solidFill>
              </a:rPr>
              <a:t> </a:t>
            </a:r>
            <a:endParaRPr lang="ru-UA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08298D-5BA8-6A56-8E18-79930C6B7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994" y="1635289"/>
            <a:ext cx="7514267" cy="3587421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100" dirty="0"/>
              <a:t>2026/2027 </a:t>
            </a:r>
            <a:r>
              <a:rPr lang="ru-RU" sz="3100" dirty="0" err="1"/>
              <a:t>н.р</a:t>
            </a:r>
            <a:r>
              <a:rPr lang="ru-RU" sz="3100" dirty="0"/>
              <a:t>.:                                                                       </a:t>
            </a:r>
            <a:r>
              <a:rPr lang="ru-RU" sz="3100" dirty="0" err="1"/>
              <a:t>Обов'язкове</a:t>
            </a:r>
            <a:r>
              <a:rPr lang="ru-RU" sz="3100" dirty="0"/>
              <a:t> </a:t>
            </a:r>
            <a:r>
              <a:rPr lang="ru-RU" sz="3100" dirty="0" err="1"/>
              <a:t>впровадження</a:t>
            </a:r>
            <a:r>
              <a:rPr lang="ru-RU" sz="3100" dirty="0"/>
              <a:t> в 1–9 </a:t>
            </a:r>
            <a:r>
              <a:rPr lang="ru-RU" sz="3100" dirty="0" err="1"/>
              <a:t>класах</a:t>
            </a:r>
            <a:r>
              <a:rPr lang="ru-RU" sz="3100" dirty="0"/>
              <a:t> </a:t>
            </a:r>
            <a:r>
              <a:rPr lang="ru-RU" sz="3100" dirty="0" err="1"/>
              <a:t>закладів</a:t>
            </a:r>
            <a:r>
              <a:rPr lang="ru-RU" sz="3100" dirty="0"/>
              <a:t> </a:t>
            </a:r>
            <a:r>
              <a:rPr lang="ru-RU" sz="3100" dirty="0" err="1"/>
              <a:t>освіти</a:t>
            </a:r>
            <a:r>
              <a:rPr lang="ru-RU" sz="3100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100" dirty="0"/>
              <a:t>2027/2028 </a:t>
            </a:r>
            <a:r>
              <a:rPr lang="ru-RU" sz="3100" dirty="0" err="1"/>
              <a:t>н.р</a:t>
            </a:r>
            <a:r>
              <a:rPr lang="ru-RU" sz="3100" dirty="0"/>
              <a:t>.:                                                                        </a:t>
            </a:r>
            <a:r>
              <a:rPr lang="ru-RU" sz="3100" dirty="0" err="1"/>
              <a:t>Розширення</a:t>
            </a:r>
            <a:r>
              <a:rPr lang="ru-RU" sz="3100" dirty="0"/>
              <a:t> </a:t>
            </a:r>
            <a:r>
              <a:rPr lang="ru-RU" sz="3100" dirty="0" err="1"/>
              <a:t>системи</a:t>
            </a:r>
            <a:r>
              <a:rPr lang="ru-RU" sz="3100" dirty="0"/>
              <a:t> на 1–10 </a:t>
            </a:r>
            <a:r>
              <a:rPr lang="ru-RU" sz="3100" dirty="0" err="1"/>
              <a:t>класи</a:t>
            </a:r>
            <a:r>
              <a:rPr lang="ru-RU" sz="3100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100" dirty="0"/>
              <a:t>2028/2029 </a:t>
            </a:r>
            <a:r>
              <a:rPr lang="ru-RU" sz="3100" dirty="0" err="1"/>
              <a:t>н.р</a:t>
            </a:r>
            <a:r>
              <a:rPr lang="ru-RU" sz="3100" dirty="0"/>
              <a:t>.:                                                                            </a:t>
            </a:r>
            <a:r>
              <a:rPr lang="ru-RU" sz="3100" dirty="0" err="1"/>
              <a:t>Повне</a:t>
            </a:r>
            <a:r>
              <a:rPr lang="ru-RU" sz="3100" dirty="0"/>
              <a:t> </a:t>
            </a:r>
            <a:r>
              <a:rPr lang="ru-RU" sz="3100" dirty="0" err="1"/>
              <a:t>охоплення</a:t>
            </a:r>
            <a:r>
              <a:rPr lang="ru-RU" sz="3100" dirty="0"/>
              <a:t> </a:t>
            </a:r>
            <a:r>
              <a:rPr lang="ru-RU" sz="3100" dirty="0" err="1"/>
              <a:t>всіх</a:t>
            </a:r>
            <a:r>
              <a:rPr lang="ru-RU" sz="3100" dirty="0"/>
              <a:t> </a:t>
            </a:r>
            <a:r>
              <a:rPr lang="ru-RU" sz="3100" dirty="0" err="1"/>
              <a:t>класів</a:t>
            </a:r>
            <a:r>
              <a:rPr lang="ru-RU" sz="3100" dirty="0"/>
              <a:t>                                           </a:t>
            </a:r>
            <a:r>
              <a:rPr lang="ru-RU" sz="3100" dirty="0" err="1"/>
              <a:t>загальної</a:t>
            </a:r>
            <a:r>
              <a:rPr lang="ru-RU" sz="3100" dirty="0"/>
              <a:t> </a:t>
            </a:r>
            <a:r>
              <a:rPr lang="ru-RU" sz="3100" dirty="0" err="1"/>
              <a:t>середньої</a:t>
            </a:r>
            <a:r>
              <a:rPr lang="ru-RU" sz="3100" dirty="0"/>
              <a:t> </a:t>
            </a:r>
            <a:r>
              <a:rPr lang="ru-RU" sz="3100" dirty="0" err="1"/>
              <a:t>освіти</a:t>
            </a:r>
            <a:endParaRPr lang="ru-RU" sz="3100" dirty="0"/>
          </a:p>
          <a:p>
            <a:pPr marL="0" indent="0">
              <a:buNone/>
            </a:pPr>
            <a:r>
              <a:rPr lang="ru-RU" sz="3100" dirty="0"/>
              <a:t>     (1–12 </a:t>
            </a:r>
            <a:r>
              <a:rPr lang="ru-RU" sz="3100" dirty="0" err="1"/>
              <a:t>класи</a:t>
            </a:r>
            <a:r>
              <a:rPr lang="ru-RU" sz="3100" dirty="0"/>
              <a:t>).</a:t>
            </a:r>
          </a:p>
          <a:p>
            <a:pPr marL="0" indent="0">
              <a:buNone/>
            </a:pPr>
            <a:r>
              <a:rPr lang="uk-UA" dirty="0"/>
              <a:t> </a:t>
            </a:r>
          </a:p>
          <a:p>
            <a:endParaRPr lang="uk-UA" dirty="0"/>
          </a:p>
          <a:p>
            <a:endParaRPr lang="ru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BD7E07-1C36-288D-A3E8-894051FCF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3068959"/>
            <a:ext cx="3502721" cy="379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89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59A978-4F67-5B1E-8954-8B8F11013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C00000"/>
                </a:solidFill>
              </a:rPr>
              <a:t>ЧОМУ ЗМІНЮЄТЬСЯ ОЦІНЮВАННЯ?  </a:t>
            </a:r>
            <a:endParaRPr lang="ru-UA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A9A6DF-7E46-762B-14BF-2DF55FB84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564" y="1556792"/>
            <a:ext cx="7848872" cy="4536504"/>
          </a:xfrm>
        </p:spPr>
        <p:txBody>
          <a:bodyPr/>
          <a:lstStyle/>
          <a:p>
            <a:pPr marL="0" indent="0">
              <a:buNone/>
            </a:pPr>
            <a:r>
              <a:rPr lang="uk-UA" sz="2400" b="1" dirty="0">
                <a:solidFill>
                  <a:srgbClr val="C00000"/>
                </a:solidFill>
              </a:rPr>
              <a:t>                  </a:t>
            </a: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Головні акценти наказу № 1427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Гнучкість у виборі форм і засобів перевірки знань.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Спрощення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процедур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оцінювання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Зменшення перевантаження вчителів під час оформлення документації.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Збереження орієнтирів на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компетентнісний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підхід (НУШ).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Скасування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попередніх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рекомендацій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2024 року.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Втрата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чинності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старих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вимог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2013 року.</a:t>
            </a:r>
          </a:p>
          <a:p>
            <a:pPr>
              <a:buFont typeface="Wingdings" panose="05000000000000000000" pitchFamily="2" charset="2"/>
              <a:buChar char="ü"/>
            </a:pP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943653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7F7E5F-4A28-C0B3-F9EE-4B7D58115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08" y="476672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КОМПЕТЕНТНІСНИЙ ПІДХІД</a:t>
            </a:r>
            <a:br>
              <a:rPr lang="ru-RU" sz="3600" dirty="0"/>
            </a:br>
            <a:r>
              <a:rPr lang="uk-UA" sz="4000" dirty="0">
                <a:solidFill>
                  <a:srgbClr val="C00000"/>
                </a:solidFill>
              </a:rPr>
              <a:t> 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E5CB0D-A691-E09E-36B4-676D30173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400" y="1196752"/>
            <a:ext cx="7715200" cy="485740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 err="1"/>
              <a:t>Збереження</a:t>
            </a:r>
            <a:r>
              <a:rPr lang="ru-RU" sz="2800" dirty="0"/>
              <a:t> </a:t>
            </a:r>
            <a:r>
              <a:rPr lang="ru-RU" sz="2800" dirty="0" err="1"/>
              <a:t>орієнтирів</a:t>
            </a:r>
            <a:r>
              <a:rPr lang="ru-RU" sz="2800" dirty="0"/>
              <a:t> на </a:t>
            </a:r>
            <a:r>
              <a:rPr lang="ru-RU" sz="2800" dirty="0" err="1"/>
              <a:t>компетентнісний</a:t>
            </a:r>
            <a:r>
              <a:rPr lang="ru-RU" sz="2800" dirty="0"/>
              <a:t> </a:t>
            </a:r>
            <a:r>
              <a:rPr lang="ru-RU" sz="2800" dirty="0" err="1"/>
              <a:t>підхід</a:t>
            </a:r>
            <a:r>
              <a:rPr lang="ru-RU" sz="2800" dirty="0"/>
              <a:t> (НУШ).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err="1"/>
              <a:t>Компетентність</a:t>
            </a:r>
            <a:r>
              <a:rPr lang="ru-RU" sz="2800" dirty="0"/>
              <a:t> у </a:t>
            </a:r>
            <a:r>
              <a:rPr lang="ru-RU" sz="2800" dirty="0" err="1"/>
              <a:t>природничій</a:t>
            </a:r>
            <a:r>
              <a:rPr lang="ru-RU" sz="2800" dirty="0"/>
              <a:t> </a:t>
            </a:r>
            <a:r>
              <a:rPr lang="ru-RU" sz="2800" dirty="0" err="1"/>
              <a:t>освітній</a:t>
            </a:r>
            <a:r>
              <a:rPr lang="ru-RU" sz="2800" dirty="0"/>
              <a:t> </a:t>
            </a:r>
            <a:r>
              <a:rPr lang="ru-RU" sz="2800" dirty="0" err="1"/>
              <a:t>галузі</a:t>
            </a:r>
            <a:r>
              <a:rPr lang="ru-RU" sz="2800" dirty="0"/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err="1"/>
              <a:t>Природничо-наукова</a:t>
            </a:r>
            <a:r>
              <a:rPr lang="ru-RU" sz="2800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err="1"/>
              <a:t>Математична</a:t>
            </a:r>
            <a:r>
              <a:rPr lang="ru-RU" sz="2800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err="1"/>
              <a:t>Інформаційно-цифрова</a:t>
            </a:r>
            <a:r>
              <a:rPr lang="ru-RU" sz="2800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err="1"/>
              <a:t>Комунікативна</a:t>
            </a:r>
            <a:r>
              <a:rPr lang="ru-RU" sz="2800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err="1"/>
              <a:t>Ініціативність</a:t>
            </a:r>
            <a:r>
              <a:rPr lang="ru-RU" sz="2800" dirty="0"/>
              <a:t> та </a:t>
            </a:r>
            <a:r>
              <a:rPr lang="ru-RU" sz="2800" dirty="0" err="1"/>
              <a:t>підприємливість</a:t>
            </a:r>
            <a:r>
              <a:rPr lang="ru-RU" sz="2800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err="1"/>
              <a:t>Екологічна</a:t>
            </a:r>
            <a:r>
              <a:rPr lang="ru-RU" sz="2800" dirty="0"/>
              <a:t> </a:t>
            </a:r>
            <a:r>
              <a:rPr lang="ru-RU" sz="2800" dirty="0" err="1"/>
              <a:t>грамотність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endParaRPr lang="ru-RU" sz="9600" dirty="0"/>
          </a:p>
          <a:p>
            <a:endParaRPr lang="ru-RU" sz="11200" dirty="0"/>
          </a:p>
          <a:p>
            <a:endParaRPr lang="ru-RU" sz="9600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1C4B53-2C9F-7E18-A425-5C0982EC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107" y="4466465"/>
            <a:ext cx="1986501" cy="190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29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9244" y="624744"/>
            <a:ext cx="7955280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uk-UA" sz="3200" dirty="0">
                <a:solidFill>
                  <a:srgbClr val="C00000"/>
                </a:solidFill>
                <a:latin typeface="+mj-lt"/>
              </a:rPr>
              <a:t>ПРИНЦИПИ ТА ФУНКЦІЇ ОЦІНЮВАННЯ </a:t>
            </a:r>
            <a:endParaRPr sz="3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7390" y="1265719"/>
            <a:ext cx="7886700" cy="830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Функції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підказують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навіщо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ми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збираємо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та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інтерпретуємо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освітні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докази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8180" y="1179577"/>
            <a:ext cx="377190" cy="21929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25" b="1">
                <a:solidFill>
                  <a:srgbClr val="6748A6"/>
                </a:solidFill>
                <a:latin typeface="Aptos"/>
              </a:rPr>
              <a:t>06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14350" y="2009394"/>
            <a:ext cx="2551176" cy="90525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630936" y="2173986"/>
            <a:ext cx="329184" cy="329184"/>
          </a:xfrm>
          <a:prstGeom prst="ellipse">
            <a:avLst/>
          </a:prstGeom>
          <a:solidFill>
            <a:srgbClr val="6748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30936" y="2242566"/>
            <a:ext cx="329184" cy="196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675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9274" y="2132838"/>
            <a:ext cx="1817370" cy="2539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1F3878"/>
                </a:solidFill>
                <a:latin typeface="Aptos"/>
              </a:rPr>
              <a:t>Формувальна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9274" y="2393442"/>
            <a:ext cx="1817370" cy="20774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>
                <a:solidFill>
                  <a:srgbClr val="676E7E"/>
                </a:solidFill>
                <a:latin typeface="Aptos"/>
              </a:rPr>
              <a:t>відстежувати поступ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60420" y="2009394"/>
            <a:ext cx="2551176" cy="90525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3477006" y="2173986"/>
            <a:ext cx="329184" cy="329184"/>
          </a:xfrm>
          <a:prstGeom prst="ellipse">
            <a:avLst/>
          </a:prstGeom>
          <a:solidFill>
            <a:srgbClr val="1F3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477006" y="2242566"/>
            <a:ext cx="329184" cy="196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675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95344" y="2132838"/>
            <a:ext cx="1817370" cy="2539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1F3878"/>
                </a:solidFill>
                <a:latin typeface="Aptos"/>
              </a:rPr>
              <a:t>Констатувальна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95344" y="2393442"/>
            <a:ext cx="1817370" cy="20774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>
                <a:solidFill>
                  <a:srgbClr val="676E7E"/>
                </a:solidFill>
                <a:latin typeface="Aptos"/>
              </a:rPr>
              <a:t>встановлювати рівень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06490" y="2009394"/>
            <a:ext cx="2551176" cy="90525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323076" y="2173986"/>
            <a:ext cx="329184" cy="329184"/>
          </a:xfrm>
          <a:prstGeom prst="ellipse">
            <a:avLst/>
          </a:prstGeom>
          <a:solidFill>
            <a:srgbClr val="3B91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323076" y="2242566"/>
            <a:ext cx="329184" cy="196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675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41414" y="2132838"/>
            <a:ext cx="1817370" cy="2539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1F3878"/>
                </a:solidFill>
                <a:latin typeface="Aptos"/>
              </a:rPr>
              <a:t>Діагностувальна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41414" y="2393442"/>
            <a:ext cx="1817370" cy="20774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>
                <a:solidFill>
                  <a:srgbClr val="676E7E"/>
                </a:solidFill>
                <a:latin typeface="Aptos"/>
              </a:rPr>
              <a:t>бачити труднощі й причини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14350" y="3140964"/>
            <a:ext cx="2551176" cy="90525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630936" y="3305556"/>
            <a:ext cx="329184" cy="329184"/>
          </a:xfrm>
          <a:prstGeom prst="ellipse">
            <a:avLst/>
          </a:prstGeom>
          <a:solidFill>
            <a:srgbClr val="E5AB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30936" y="3374136"/>
            <a:ext cx="329184" cy="196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675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49274" y="3264408"/>
            <a:ext cx="1817370" cy="2539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1F3878"/>
                </a:solidFill>
                <a:latin typeface="Aptos"/>
              </a:rPr>
              <a:t>Мотиваційна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49274" y="3525012"/>
            <a:ext cx="1817370" cy="20774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>
                <a:solidFill>
                  <a:srgbClr val="676E7E"/>
                </a:solidFill>
                <a:latin typeface="Aptos"/>
              </a:rPr>
              <a:t>підтримувати внутрішню мотивацію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60420" y="3140964"/>
            <a:ext cx="2551176" cy="90525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3477006" y="3305556"/>
            <a:ext cx="329184" cy="329184"/>
          </a:xfrm>
          <a:prstGeom prst="ellipse">
            <a:avLst/>
          </a:prstGeom>
          <a:solidFill>
            <a:srgbClr val="4D8B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477006" y="3374136"/>
            <a:ext cx="329184" cy="196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675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95344" y="3264408"/>
            <a:ext cx="1817370" cy="2539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1F3878"/>
                </a:solidFill>
                <a:latin typeface="Aptos"/>
              </a:rPr>
              <a:t>Коригувальна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95344" y="3525012"/>
            <a:ext cx="1817370" cy="20774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>
                <a:solidFill>
                  <a:srgbClr val="676E7E"/>
                </a:solidFill>
                <a:latin typeface="Aptos"/>
              </a:rPr>
              <a:t>визначати наступні кроки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06490" y="3140964"/>
            <a:ext cx="2551176" cy="90525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6323076" y="3305556"/>
            <a:ext cx="329184" cy="329184"/>
          </a:xfrm>
          <a:prstGeom prst="ellipse">
            <a:avLst/>
          </a:prstGeom>
          <a:solidFill>
            <a:srgbClr val="DD67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323076" y="3374136"/>
            <a:ext cx="329184" cy="196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675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41414" y="3264408"/>
            <a:ext cx="1817370" cy="2539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1F3878"/>
                </a:solidFill>
                <a:latin typeface="Aptos"/>
              </a:rPr>
              <a:t>Прогностична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41414" y="3525012"/>
            <a:ext cx="1817370" cy="20774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>
                <a:solidFill>
                  <a:srgbClr val="676E7E"/>
                </a:solidFill>
                <a:latin typeface="Aptos"/>
              </a:rPr>
              <a:t>планувати подальше навчання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14350" y="4272534"/>
            <a:ext cx="2551176" cy="90525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630936" y="4437126"/>
            <a:ext cx="329184" cy="329184"/>
          </a:xfrm>
          <a:prstGeom prst="ellipse">
            <a:avLst/>
          </a:prstGeom>
          <a:solidFill>
            <a:srgbClr val="6748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630936" y="4505705"/>
            <a:ext cx="329184" cy="196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675" b="1">
                <a:solidFill>
                  <a:srgbClr val="FFFFFF"/>
                </a:solidFill>
                <a:latin typeface="Aptos"/>
              </a:rPr>
              <a:t>7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49274" y="4395977"/>
            <a:ext cx="1817370" cy="2539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1F3878"/>
                </a:solidFill>
                <a:latin typeface="Aptos"/>
              </a:rPr>
              <a:t>Розвивальна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49274" y="4656582"/>
            <a:ext cx="1817370" cy="20774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>
                <a:solidFill>
                  <a:srgbClr val="676E7E"/>
                </a:solidFill>
                <a:latin typeface="Aptos"/>
              </a:rPr>
              <a:t>формувати рефлексію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360420" y="4272534"/>
            <a:ext cx="2551176" cy="90525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3477006" y="4437126"/>
            <a:ext cx="329184" cy="329184"/>
          </a:xfrm>
          <a:prstGeom prst="ellipse">
            <a:avLst/>
          </a:prstGeom>
          <a:solidFill>
            <a:srgbClr val="3B91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3477006" y="4505705"/>
            <a:ext cx="329184" cy="196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675" b="1">
                <a:solidFill>
                  <a:srgbClr val="FFFFFF"/>
                </a:solidFill>
                <a:latin typeface="Aptos"/>
              </a:rPr>
              <a:t>8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95344" y="4395977"/>
            <a:ext cx="1817370" cy="2539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1F3878"/>
                </a:solidFill>
                <a:latin typeface="Aptos"/>
              </a:rPr>
              <a:t>Виховна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895344" y="4656582"/>
            <a:ext cx="1817370" cy="20774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>
                <a:solidFill>
                  <a:srgbClr val="676E7E"/>
                </a:solidFill>
                <a:latin typeface="Aptos"/>
              </a:rPr>
              <a:t>розвивати відповідальність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206490" y="4272534"/>
            <a:ext cx="2551176" cy="90525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Oval 46"/>
          <p:cNvSpPr/>
          <p:nvPr/>
        </p:nvSpPr>
        <p:spPr>
          <a:xfrm>
            <a:off x="6323076" y="4437126"/>
            <a:ext cx="329184" cy="329184"/>
          </a:xfrm>
          <a:prstGeom prst="ellipse">
            <a:avLst/>
          </a:prstGeom>
          <a:solidFill>
            <a:srgbClr val="1F3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323076" y="4505705"/>
            <a:ext cx="329184" cy="1962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675" b="1">
                <a:solidFill>
                  <a:srgbClr val="FFFFFF"/>
                </a:solidFill>
                <a:latin typeface="Aptos"/>
              </a:rPr>
              <a:t>9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741414" y="4395977"/>
            <a:ext cx="1817370" cy="2539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1F3878"/>
                </a:solidFill>
                <a:latin typeface="Aptos"/>
              </a:rPr>
              <a:t>Управлінська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41414" y="4656582"/>
            <a:ext cx="1817370" cy="20774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>
                <a:solidFill>
                  <a:srgbClr val="676E7E"/>
                </a:solidFill>
                <a:latin typeface="Aptos"/>
              </a:rPr>
              <a:t>ухвалювати освітні рішення</a:t>
            </a:r>
          </a:p>
        </p:txBody>
      </p:sp>
      <p:sp>
        <p:nvSpPr>
          <p:cNvPr id="52" name="Oval 51"/>
          <p:cNvSpPr/>
          <p:nvPr/>
        </p:nvSpPr>
        <p:spPr>
          <a:xfrm>
            <a:off x="8606790" y="5726430"/>
            <a:ext cx="54864" cy="54864"/>
          </a:xfrm>
          <a:prstGeom prst="ellipse">
            <a:avLst/>
          </a:prstGeom>
          <a:solidFill>
            <a:srgbClr val="4D8B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Oval 52"/>
          <p:cNvSpPr/>
          <p:nvPr/>
        </p:nvSpPr>
        <p:spPr>
          <a:xfrm>
            <a:off x="8723376" y="5671566"/>
            <a:ext cx="41148" cy="41148"/>
          </a:xfrm>
          <a:prstGeom prst="ellipse">
            <a:avLst/>
          </a:prstGeom>
          <a:solidFill>
            <a:srgbClr val="6748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3F3EB0CE-4B23-22A6-AE57-4433C6EAC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5587024"/>
            <a:ext cx="8053514" cy="64623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70CC2-99DC-EF6A-B0C9-11D2D95AC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444" y="697260"/>
            <a:ext cx="8229600" cy="1143000"/>
          </a:xfrm>
        </p:spPr>
        <p:txBody>
          <a:bodyPr/>
          <a:lstStyle/>
          <a:p>
            <a:r>
              <a:rPr lang="ru-RU" sz="3200" dirty="0">
                <a:solidFill>
                  <a:srgbClr val="C00000"/>
                </a:solidFill>
              </a:rPr>
              <a:t>ОСНОВНІ ВИДИ ОЦІНЮВАННЯ </a:t>
            </a:r>
            <a:br>
              <a:rPr lang="ru-RU" sz="3600" dirty="0">
                <a:solidFill>
                  <a:srgbClr val="C00000"/>
                </a:solidFill>
              </a:rPr>
            </a:br>
            <a:endParaRPr lang="ru-UA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08B221-818F-63F4-B52B-AF9F59BB4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99" y="1808211"/>
            <a:ext cx="7200801" cy="410067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k-UA" sz="2800" dirty="0"/>
              <a:t>Формувальне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/>
              <a:t>Поточне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/>
              <a:t>Підсумкове:                                         Поділяється на тематичне,                       семестрове та річне.                                          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/>
              <a:t>Державна підсумкова атестація (ДПА):  </a:t>
            </a:r>
            <a:endParaRPr lang="ru-UA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5DBD75-A970-3402-3DC8-3C94E1B10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8365" y="1268760"/>
            <a:ext cx="2554357" cy="281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79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0073AB-7E50-71F0-647B-B124ACDF3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951" y="457200"/>
            <a:ext cx="8229600" cy="1143000"/>
          </a:xfrm>
        </p:spPr>
        <p:txBody>
          <a:bodyPr/>
          <a:lstStyle/>
          <a:p>
            <a:r>
              <a:rPr lang="ru-RU" sz="3200" dirty="0">
                <a:solidFill>
                  <a:srgbClr val="C00000"/>
                </a:solidFill>
              </a:rPr>
              <a:t>   ФОРМУВАЛЬНЕ ОЦІНЮВАННЯ</a:t>
            </a:r>
            <a:br>
              <a:rPr lang="ru-RU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1B80EB-055B-F79C-F919-58F610E2A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736" y="1166018"/>
            <a:ext cx="8229600" cy="4525963"/>
          </a:xfrm>
        </p:spPr>
        <p:txBody>
          <a:bodyPr/>
          <a:lstStyle/>
          <a:p>
            <a:r>
              <a:rPr lang="ru-RU" sz="2400" dirty="0"/>
              <a:t>Мета -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зворотного</a:t>
            </a:r>
            <a:r>
              <a:rPr lang="ru-RU" sz="2400" dirty="0"/>
              <a:t> </a:t>
            </a:r>
            <a:r>
              <a:rPr lang="ru-RU" sz="2400" dirty="0" err="1"/>
              <a:t>зв'язку</a:t>
            </a:r>
            <a:r>
              <a:rPr lang="ru-RU" sz="2400" dirty="0"/>
              <a:t>, </a:t>
            </a:r>
            <a:r>
              <a:rPr lang="ru-RU" sz="2400" dirty="0" err="1"/>
              <a:t>виявлення</a:t>
            </a:r>
            <a:r>
              <a:rPr lang="ru-RU" sz="2400" dirty="0"/>
              <a:t> </a:t>
            </a:r>
            <a:r>
              <a:rPr lang="ru-RU" sz="2400" dirty="0" err="1"/>
              <a:t>навчальних</a:t>
            </a:r>
            <a:r>
              <a:rPr lang="ru-RU" sz="2400" dirty="0"/>
              <a:t> потреб учнів і </a:t>
            </a:r>
            <a:r>
              <a:rPr lang="ru-RU" sz="2400" dirty="0" err="1"/>
              <a:t>коригування</a:t>
            </a:r>
            <a:r>
              <a:rPr lang="ru-RU" sz="2400" dirty="0"/>
              <a:t> </a:t>
            </a:r>
            <a:r>
              <a:rPr lang="ru-RU" sz="2400" dirty="0" err="1"/>
              <a:t>освітнього</a:t>
            </a:r>
            <a:r>
              <a:rPr lang="ru-RU" sz="2400" dirty="0"/>
              <a:t> </a:t>
            </a:r>
            <a:r>
              <a:rPr lang="ru-RU" sz="2400" dirty="0" err="1"/>
              <a:t>процесу</a:t>
            </a:r>
            <a:r>
              <a:rPr lang="ru-RU" sz="2400" dirty="0"/>
              <a:t>.</a:t>
            </a:r>
          </a:p>
          <a:p>
            <a:r>
              <a:rPr lang="ru-RU" sz="2400" b="1" dirty="0" err="1"/>
              <a:t>Результати</a:t>
            </a:r>
            <a:r>
              <a:rPr lang="ru-RU" sz="2400" b="1" dirty="0"/>
              <a:t> </a:t>
            </a:r>
            <a:r>
              <a:rPr lang="ru-RU" sz="2400" b="1" dirty="0" err="1"/>
              <a:t>формувального</a:t>
            </a:r>
            <a:r>
              <a:rPr lang="ru-RU" sz="2400" b="1" dirty="0"/>
              <a:t> </a:t>
            </a:r>
            <a:r>
              <a:rPr lang="ru-RU" sz="2400" b="1" dirty="0" err="1"/>
              <a:t>оцінювання</a:t>
            </a:r>
            <a:r>
              <a:rPr lang="ru-RU" sz="2400" b="1" dirty="0"/>
              <a:t> НЕ </a:t>
            </a:r>
            <a:r>
              <a:rPr lang="ru-RU" sz="2400" b="1" dirty="0" err="1"/>
              <a:t>враховують</a:t>
            </a:r>
            <a:r>
              <a:rPr lang="ru-RU" sz="2400" b="1" dirty="0"/>
              <a:t> </a:t>
            </a:r>
            <a:r>
              <a:rPr lang="ru-RU" sz="2400" b="1" dirty="0" err="1"/>
              <a:t>під</a:t>
            </a:r>
            <a:r>
              <a:rPr lang="ru-RU" sz="2400" b="1" dirty="0"/>
              <a:t> час </a:t>
            </a:r>
            <a:r>
              <a:rPr lang="ru-RU" sz="2400" b="1" dirty="0" err="1"/>
              <a:t>підсумкового</a:t>
            </a:r>
            <a:r>
              <a:rPr lang="ru-RU" sz="2400" b="1" dirty="0"/>
              <a:t> </a:t>
            </a:r>
            <a:r>
              <a:rPr lang="ru-RU" sz="2400" b="1" dirty="0" err="1"/>
              <a:t>оцінювання</a:t>
            </a:r>
            <a:r>
              <a:rPr lang="ru-RU" sz="2400" b="1" dirty="0"/>
              <a:t>.</a:t>
            </a:r>
          </a:p>
          <a:p>
            <a:r>
              <a:rPr lang="ru-RU" sz="2400" dirty="0"/>
              <a:t>Шкала (за </a:t>
            </a:r>
            <a:r>
              <a:rPr lang="ru-RU" sz="2400" dirty="0" err="1"/>
              <a:t>вибором</a:t>
            </a:r>
            <a:r>
              <a:rPr lang="ru-RU" sz="2400" dirty="0"/>
              <a:t> учителя): </a:t>
            </a:r>
            <a:r>
              <a:rPr lang="ru-RU" sz="2400" dirty="0" err="1"/>
              <a:t>вербальна</a:t>
            </a:r>
            <a:r>
              <a:rPr lang="ru-RU" sz="2400" dirty="0"/>
              <a:t>, </a:t>
            </a:r>
            <a:r>
              <a:rPr lang="ru-RU" sz="2400" dirty="0" err="1"/>
              <a:t>рівнева</a:t>
            </a:r>
            <a:r>
              <a:rPr lang="ru-RU" sz="2400" dirty="0"/>
              <a:t>, </a:t>
            </a:r>
            <a:r>
              <a:rPr lang="ru-RU" sz="2400" dirty="0" err="1"/>
              <a:t>бальна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Результати</a:t>
            </a:r>
            <a:r>
              <a:rPr lang="ru-RU" sz="2400" dirty="0"/>
              <a:t> </a:t>
            </a:r>
            <a:r>
              <a:rPr lang="ru-RU" sz="2400" dirty="0" err="1"/>
              <a:t>формувального</a:t>
            </a:r>
            <a:r>
              <a:rPr lang="ru-RU" sz="2400" dirty="0"/>
              <a:t> </a:t>
            </a:r>
            <a:r>
              <a:rPr lang="ru-RU" sz="2400" dirty="0" err="1"/>
              <a:t>оцінювання</a:t>
            </a:r>
            <a:r>
              <a:rPr lang="ru-RU" sz="2400" dirty="0"/>
              <a:t> (за </a:t>
            </a:r>
            <a:r>
              <a:rPr lang="ru-RU" sz="2400" dirty="0" err="1"/>
              <a:t>вибором</a:t>
            </a:r>
            <a:r>
              <a:rPr lang="ru-RU" sz="2400" dirty="0"/>
              <a:t> учителя):</a:t>
            </a:r>
          </a:p>
          <a:p>
            <a:pPr marL="0" indent="0">
              <a:buNone/>
            </a:pPr>
            <a:r>
              <a:rPr lang="ru-RU" sz="2400" dirty="0"/>
              <a:t>    -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фіксуватися</a:t>
            </a:r>
            <a:r>
              <a:rPr lang="ru-RU" sz="2400" dirty="0"/>
              <a:t> у </a:t>
            </a:r>
            <a:r>
              <a:rPr lang="ru-RU" sz="2400" dirty="0" err="1"/>
              <a:t>зручний</a:t>
            </a:r>
            <a:r>
              <a:rPr lang="ru-RU" sz="2400" dirty="0"/>
              <a:t> </a:t>
            </a:r>
            <a:r>
              <a:rPr lang="ru-RU" sz="2400" dirty="0" err="1"/>
              <a:t>спосіб</a:t>
            </a:r>
            <a:r>
              <a:rPr lang="ru-RU" sz="2400" dirty="0"/>
              <a:t> (</a:t>
            </a:r>
            <a:r>
              <a:rPr lang="ru-RU" sz="2400" dirty="0" err="1"/>
              <a:t>нотатки</a:t>
            </a:r>
            <a:r>
              <a:rPr lang="ru-RU" sz="2400" dirty="0"/>
              <a:t>,  </a:t>
            </a:r>
          </a:p>
          <a:p>
            <a:pPr marL="0" indent="0">
              <a:buNone/>
            </a:pPr>
            <a:r>
              <a:rPr lang="ru-RU" sz="2400" dirty="0"/>
              <a:t>       </a:t>
            </a:r>
            <a:r>
              <a:rPr lang="ru-RU" sz="2400" dirty="0" err="1"/>
              <a:t>щоденники</a:t>
            </a:r>
            <a:r>
              <a:rPr lang="ru-RU" sz="2400" dirty="0"/>
              <a:t> </a:t>
            </a:r>
            <a:r>
              <a:rPr lang="ru-RU" sz="2400" dirty="0" err="1"/>
              <a:t>спостережень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);</a:t>
            </a:r>
          </a:p>
          <a:p>
            <a:pPr marL="0" indent="0">
              <a:buNone/>
            </a:pPr>
            <a:r>
              <a:rPr lang="ru-RU" sz="2400" dirty="0"/>
              <a:t>    -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фіксуватися</a:t>
            </a:r>
            <a:r>
              <a:rPr lang="ru-RU" sz="2400" dirty="0"/>
              <a:t> у </a:t>
            </a:r>
            <a:r>
              <a:rPr lang="ru-RU" sz="2400" dirty="0" err="1"/>
              <a:t>класному</a:t>
            </a:r>
            <a:r>
              <a:rPr lang="ru-RU" sz="2400" dirty="0"/>
              <a:t> </a:t>
            </a:r>
            <a:r>
              <a:rPr lang="ru-RU" sz="2400" dirty="0" err="1"/>
              <a:t>журналі</a:t>
            </a:r>
            <a:r>
              <a:rPr lang="ru-RU" sz="2400" dirty="0"/>
              <a:t> (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записом</a:t>
            </a:r>
            <a:r>
              <a:rPr lang="ru-RU" sz="2400" dirty="0"/>
              <a:t>    </a:t>
            </a:r>
          </a:p>
          <a:p>
            <a:pPr marL="0" indent="0">
              <a:buNone/>
            </a:pPr>
            <a:r>
              <a:rPr lang="ru-RU" sz="2400" dirty="0"/>
              <a:t>      «</a:t>
            </a:r>
            <a:r>
              <a:rPr lang="ru-RU" sz="2400" dirty="0" err="1"/>
              <a:t>Формувальна</a:t>
            </a:r>
            <a:r>
              <a:rPr lang="ru-RU" sz="2400" dirty="0"/>
              <a:t>» у </a:t>
            </a:r>
            <a:r>
              <a:rPr lang="ru-RU" sz="2400" dirty="0" err="1"/>
              <a:t>стовпці</a:t>
            </a:r>
            <a:r>
              <a:rPr lang="ru-RU" sz="2400" dirty="0"/>
              <a:t>);</a:t>
            </a:r>
          </a:p>
          <a:p>
            <a:pPr marL="0" indent="0">
              <a:buNone/>
            </a:pPr>
            <a:r>
              <a:rPr lang="ru-RU" sz="2400" dirty="0"/>
              <a:t>    - є </a:t>
            </a:r>
            <a:r>
              <a:rPr lang="ru-RU" sz="2400" dirty="0" err="1"/>
              <a:t>робочим</a:t>
            </a:r>
            <a:r>
              <a:rPr lang="ru-RU" sz="2400" dirty="0"/>
              <a:t> </a:t>
            </a:r>
            <a:r>
              <a:rPr lang="ru-RU" sz="2400" dirty="0" err="1"/>
              <a:t>інструментом</a:t>
            </a:r>
            <a:r>
              <a:rPr lang="ru-RU" sz="2400" dirty="0"/>
              <a:t> </a:t>
            </a:r>
            <a:r>
              <a:rPr lang="ru-RU" sz="2400" dirty="0" err="1"/>
              <a:t>вчителя</a:t>
            </a:r>
            <a:r>
              <a:rPr lang="ru-RU" sz="2400" dirty="0"/>
              <a:t>, </a:t>
            </a:r>
            <a:r>
              <a:rPr lang="ru-RU" sz="2400" dirty="0" err="1"/>
              <a:t>їх</a:t>
            </a:r>
            <a:r>
              <a:rPr lang="ru-RU" sz="2400" dirty="0"/>
              <a:t> не </a:t>
            </a:r>
            <a:r>
              <a:rPr lang="ru-RU" sz="2400" dirty="0" err="1"/>
              <a:t>оформлюють</a:t>
            </a:r>
            <a:r>
              <a:rPr lang="ru-RU" sz="2400" dirty="0"/>
              <a:t> як   </a:t>
            </a:r>
          </a:p>
          <a:p>
            <a:pPr marL="0" indent="0">
              <a:buNone/>
            </a:pPr>
            <a:r>
              <a:rPr lang="ru-RU" sz="2400" dirty="0"/>
              <a:t>      </a:t>
            </a:r>
            <a:r>
              <a:rPr lang="ru-RU" sz="2400" dirty="0" err="1"/>
              <a:t>звітність</a:t>
            </a:r>
            <a:r>
              <a:rPr lang="ru-RU" sz="2400" dirty="0"/>
              <a:t>.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33817456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Другая 1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93300"/>
      </a:hlink>
      <a:folHlink>
        <a:srgbClr val="FFC994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22A62AED-5893-41E0-836F-1A16BB6D5F0F}" vid="{3DF688E2-87C0-4D2A-B23A-7D320BE5D780}"/>
    </a:ext>
  </a:extLst>
</a:theme>
</file>

<file path=ppt/theme/theme2.xml><?xml version="1.0" encoding="utf-8"?>
<a:theme xmlns:a="http://schemas.openxmlformats.org/drawingml/2006/main" name="1_Тема1">
  <a:themeElements>
    <a:clrScheme name="Другая 1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93300"/>
      </a:hlink>
      <a:folHlink>
        <a:srgbClr val="FFC994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22A62AED-5893-41E0-836F-1A16BB6D5F0F}" vid="{3DF688E2-87C0-4D2A-B23A-7D320BE5D780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4039</TotalTime>
  <Words>1223</Words>
  <Application>Microsoft Office PowerPoint</Application>
  <PresentationFormat>Экран (4:3)</PresentationFormat>
  <Paragraphs>209</Paragraphs>
  <Slides>27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Calibri</vt:lpstr>
      <vt:lpstr>Times New Roman</vt:lpstr>
      <vt:lpstr>Arial</vt:lpstr>
      <vt:lpstr>Wingdings</vt:lpstr>
      <vt:lpstr>Aptos</vt:lpstr>
      <vt:lpstr>Тема1</vt:lpstr>
      <vt:lpstr>1_Тема1</vt:lpstr>
      <vt:lpstr>Презентация PowerPoint</vt:lpstr>
      <vt:lpstr> НОРМАТИВНА ОСНОВА</vt:lpstr>
      <vt:lpstr> НОРМАТИВНА ОСНОВА  </vt:lpstr>
      <vt:lpstr>ПОЕТАПНЕ ВПРОВАДЖЕННЯ     </vt:lpstr>
      <vt:lpstr>ЧОМУ ЗМІНЮЄТЬСЯ ОЦІНЮВАННЯ?  </vt:lpstr>
      <vt:lpstr>КОМПЕТЕНТНІСНИЙ ПІДХІД  </vt:lpstr>
      <vt:lpstr>Презентация PowerPoint</vt:lpstr>
      <vt:lpstr>ОСНОВНІ ВИДИ ОЦІНЮВАННЯ  </vt:lpstr>
      <vt:lpstr>   ФОРМУВАЛЬНЕ ОЦІНЮВАННЯ </vt:lpstr>
      <vt:lpstr>ПОТОЧНЕ ОЦІНЮВАННЯ  </vt:lpstr>
      <vt:lpstr>   ПІДСУМКОВЕ ОЦІНЮВАННЯ</vt:lpstr>
      <vt:lpstr>     СЕМЕСТРОВЕ ОЦІНЮВАННЯ   </vt:lpstr>
      <vt:lpstr>     РІЧНЕ ОЦІНЮВАННЯ   </vt:lpstr>
      <vt:lpstr>СВІДОЦТВО ДОСЯГНЕНЬ  </vt:lpstr>
      <vt:lpstr>ХАРАКТЕРИСТИКИ ОЦІНЮВАННЯ</vt:lpstr>
      <vt:lpstr>СПІВВІДНОШЕННЯ ШКАЛ ОЦІНЮВАННЯ</vt:lpstr>
      <vt:lpstr>ПРАВИЛА ЗАСТОСУВАННЯ ШКАЛ</vt:lpstr>
      <vt:lpstr>ІНТЕГРОВАНІ ПОКАЗНИКИ </vt:lpstr>
      <vt:lpstr>АВТОНОМІЯ ЗАКЛАДУ ОСВІТИ Й АКАДЕМІЧНА СВОБОДА  </vt:lpstr>
      <vt:lpstr>АКАДЕМІЧНА СВОБОДА  </vt:lpstr>
      <vt:lpstr>ПРОЦЕДУРИ </vt:lpstr>
      <vt:lpstr>АДАПТАЦІЯ </vt:lpstr>
      <vt:lpstr>ЩО ОЦІНЮЄМО НА ХІМІЇ?</vt:lpstr>
      <vt:lpstr>ОЦІНЮЄМО  НАВЧАЛЬНЕ ДОСЛІДЖЕННЯ</vt:lpstr>
      <vt:lpstr>ДЕ ШУКАТИ ДОПОМОГУ?  </vt:lpstr>
      <vt:lpstr>ВИСНОВОК</vt:lpstr>
      <vt:lpstr>ДЯКУЄМО ЗА УВАГУ!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Ранько</dc:creator>
  <cp:lastModifiedBy>Топал Анастасія Сергіївна</cp:lastModifiedBy>
  <cp:revision>646</cp:revision>
  <dcterms:created xsi:type="dcterms:W3CDTF">2019-08-10T19:30:32Z</dcterms:created>
  <dcterms:modified xsi:type="dcterms:W3CDTF">2026-08-20T06:37:57Z</dcterms:modified>
</cp:coreProperties>
</file>