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0" r:id="rId1"/>
  </p:sldMasterIdLst>
  <p:notesMasterIdLst>
    <p:notesMasterId r:id="rId15"/>
  </p:notesMasterIdLst>
  <p:sldIdLst>
    <p:sldId id="256" r:id="rId2"/>
    <p:sldId id="270" r:id="rId3"/>
    <p:sldId id="257" r:id="rId4"/>
    <p:sldId id="259" r:id="rId5"/>
    <p:sldId id="267" r:id="rId6"/>
    <p:sldId id="268" r:id="rId7"/>
    <p:sldId id="260" r:id="rId8"/>
    <p:sldId id="261" r:id="rId9"/>
    <p:sldId id="258" r:id="rId10"/>
    <p:sldId id="262" r:id="rId11"/>
    <p:sldId id="265" r:id="rId12"/>
    <p:sldId id="266" r:id="rId13"/>
    <p:sldId id="269" r:id="rId14"/>
  </p:sldIdLst>
  <p:sldSz cx="18288000" cy="10287000"/>
  <p:notesSz cx="6858000" cy="9144000"/>
  <p:embeddedFontLst>
    <p:embeddedFont>
      <p:font typeface="Arturo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nva Sans Bold" panose="020B0604020202020204" charset="0"/>
      <p:regular r:id="rId21"/>
    </p:embeddedFont>
    <p:embeddedFont>
      <p:font typeface="Corbel" panose="020B0503020204020204" pitchFamily="34" charset="0"/>
      <p:regular r:id="rId22"/>
      <p:bold r:id="rId23"/>
      <p:italic r:id="rId24"/>
      <p:boldItalic r:id="rId25"/>
    </p:embeddedFont>
    <p:embeddedFont>
      <p:font typeface="Lora" pitchFamily="2" charset="-52"/>
      <p:regular r:id="rId26"/>
      <p:bold r:id="rId27"/>
      <p:italic r:id="rId28"/>
      <p:boldItalic r:id="rId29"/>
    </p:embeddedFont>
    <p:embeddedFont>
      <p:font typeface="Lora Bold" charset="-52"/>
      <p:regular r:id="rId30"/>
    </p:embeddedFont>
    <p:embeddedFont>
      <p:font typeface="Prachason Neue Mon SemiExpanded Medium" panose="020B0604020202020204" charset="-34"/>
      <p:regular r:id="rId31"/>
    </p:embeddedFont>
    <p:embeddedFont>
      <p:font typeface="The Seasons Bold" panose="020B0604020202020204" charset="0"/>
      <p:regular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67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66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EAEC6-5FE6-422A-B2FC-B57745CB7837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68D46-9542-42F4-963B-596263684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2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68D46-9542-42F4-963B-596263684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58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46710" y="365761"/>
            <a:ext cx="17586960" cy="956690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4970" y="1323564"/>
            <a:ext cx="14950440" cy="438912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108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4295" y="5804452"/>
            <a:ext cx="13151790" cy="2082248"/>
          </a:xfrm>
        </p:spPr>
        <p:txBody>
          <a:bodyPr>
            <a:normAutofit/>
          </a:bodyPr>
          <a:lstStyle>
            <a:lvl1pPr marL="0" indent="0" algn="ctr">
              <a:buNone/>
              <a:defRPr sz="3300">
                <a:solidFill>
                  <a:srgbClr val="FFFFFF"/>
                </a:solidFill>
              </a:defRPr>
            </a:lvl1pPr>
            <a:lvl2pPr marL="685800" indent="0" algn="ctr">
              <a:buNone/>
              <a:defRPr sz="3300"/>
            </a:lvl2pPr>
            <a:lvl3pPr marL="1371600" indent="0" algn="ctr">
              <a:buNone/>
              <a:defRPr sz="3300"/>
            </a:lvl3pPr>
            <a:lvl4pPr marL="2057400" indent="0" algn="ctr">
              <a:buNone/>
              <a:defRPr sz="3000"/>
            </a:lvl4pPr>
            <a:lvl5pPr marL="2743200" indent="0" algn="ctr">
              <a:buNone/>
              <a:defRPr sz="3000"/>
            </a:lvl5pPr>
            <a:lvl6pPr marL="3429000" indent="0" algn="ctr">
              <a:buNone/>
              <a:defRPr sz="3000"/>
            </a:lvl6pPr>
            <a:lvl7pPr marL="4114800" indent="0" algn="ctr">
              <a:buNone/>
              <a:defRPr sz="3000"/>
            </a:lvl7pPr>
            <a:lvl8pPr marL="4800600" indent="0" algn="ctr">
              <a:buNone/>
              <a:defRPr sz="3000"/>
            </a:lvl8pPr>
            <a:lvl9pPr marL="5486400" indent="0" algn="ctr">
              <a:buNone/>
              <a:defRPr sz="3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967991" y="5600700"/>
            <a:ext cx="12344402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61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4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1143000"/>
            <a:ext cx="3486150" cy="8115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14500" y="1143000"/>
            <a:ext cx="11144250" cy="8115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6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15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9636" y="1760363"/>
            <a:ext cx="14950440" cy="438912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108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4892" y="6231780"/>
            <a:ext cx="13153644" cy="2045709"/>
          </a:xfrm>
        </p:spPr>
        <p:txBody>
          <a:bodyPr anchor="t">
            <a:normAutofit/>
          </a:bodyPr>
          <a:lstStyle>
            <a:lvl1pPr marL="0" indent="0" algn="ctr">
              <a:buNone/>
              <a:defRPr sz="3300">
                <a:solidFill>
                  <a:schemeClr val="accent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971801" y="6030612"/>
            <a:ext cx="1234440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18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4500" y="3086098"/>
            <a:ext cx="7132320" cy="603504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01418" y="3086100"/>
            <a:ext cx="7132320" cy="603504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52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4500" y="3002266"/>
            <a:ext cx="7132320" cy="116586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14500" y="4082225"/>
            <a:ext cx="7132320" cy="50749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03760" y="2998548"/>
            <a:ext cx="7132320" cy="116586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03760" y="4078983"/>
            <a:ext cx="7132320" cy="50749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51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202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1645920"/>
            <a:ext cx="5897880" cy="260604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39" y="1645920"/>
            <a:ext cx="7818120" cy="699516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500" y="4251960"/>
            <a:ext cx="5897880" cy="45262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255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69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1645920"/>
            <a:ext cx="5897880" cy="260604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19872" y="1604771"/>
            <a:ext cx="9148572" cy="72009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42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500" y="4251960"/>
            <a:ext cx="5897880" cy="43205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255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49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46710" y="365761"/>
            <a:ext cx="17586960" cy="956690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14500" y="914400"/>
            <a:ext cx="14813280" cy="2034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4501" y="3086100"/>
            <a:ext cx="14809307" cy="6057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14494" y="9335743"/>
            <a:ext cx="349361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23722" y="9335743"/>
            <a:ext cx="707666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994296" y="9335743"/>
            <a:ext cx="255932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9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274320" algn="l" defTabSz="1371600" rtl="0" eaLnBrk="1" latinLnBrk="0" hangingPunct="1">
        <a:lnSpc>
          <a:spcPct val="90000"/>
        </a:lnSpc>
        <a:spcBef>
          <a:spcPts val="2100"/>
        </a:spcBef>
        <a:buClr>
          <a:schemeClr val="accent1"/>
        </a:buClr>
        <a:buSzPct val="80000"/>
        <a:buFont typeface="Corbel" pitchFamily="34" charset="0"/>
        <a:buChar char="•"/>
        <a:defRPr sz="33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3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09728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7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50876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92024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40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8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330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7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on.gov.ua/npa/pro-nadannia-hryfa-rekomendovano-ministerstvom-osvity-i-nauky-ukrainy-modelnym-navchalnym-prohramam-dlia-zakladiv-zahalnoi-serednoi-osvity-4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35.svg"/><Relationship Id="rId3" Type="http://schemas.openxmlformats.org/officeDocument/2006/relationships/image" Target="../media/image27.svg"/><Relationship Id="rId7" Type="http://schemas.openxmlformats.org/officeDocument/2006/relationships/image" Target="../media/image43.svg"/><Relationship Id="rId12" Type="http://schemas.openxmlformats.org/officeDocument/2006/relationships/image" Target="../media/image34.png"/><Relationship Id="rId2" Type="http://schemas.openxmlformats.org/officeDocument/2006/relationships/image" Target="../media/image2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5" Type="http://schemas.openxmlformats.org/officeDocument/2006/relationships/image" Target="../media/image49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zakon.rada.gov.ua/laws/show/1392-2011-%D0%BF#Text" TargetMode="External"/><Relationship Id="rId5" Type="http://schemas.openxmlformats.org/officeDocument/2006/relationships/hyperlink" Target="https://zakon.rada.gov.ua/laws/show/898-2020-%D0%BF#Text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on.gov.ua/npa/pro-orhanizovanyi-pochatok-20262027-navchalnoho-roku-v-zakladakh-zahalnoi-serednoi-osvity" TargetMode="External"/><Relationship Id="rId2" Type="http://schemas.openxmlformats.org/officeDocument/2006/relationships/hyperlink" Target="https://zakon.rada.gov.ua/laws/show/847-2026-%D0%BF#Text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on.gov.ua/npa/pro-zatverdzhennia-rekomendatsii-shchodo-otsiniuvannia-rezultataiv-navchannia-uchniv-5-9-klasiv-zakladiv-zahalnoi-serednoi-osvity?v=6a8420819f7e7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svg"/><Relationship Id="rId7" Type="http://schemas.openxmlformats.org/officeDocument/2006/relationships/image" Target="../media/image11.svg"/><Relationship Id="rId12" Type="http://schemas.openxmlformats.org/officeDocument/2006/relationships/hyperlink" Target="https://zakon.rada.gov.ua/laws/show/4742-20#Text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hyperlink" Target="https://zakon.rada.gov.ua/laws/show/z0021-26/ed20251224#Text" TargetMode="External"/><Relationship Id="rId5" Type="http://schemas.openxmlformats.org/officeDocument/2006/relationships/image" Target="../media/image16.svg"/><Relationship Id="rId10" Type="http://schemas.openxmlformats.org/officeDocument/2006/relationships/hyperlink" Target="https://zakon.rada.gov.ua/laws/show/z0187-25#Text" TargetMode="External"/><Relationship Id="rId4" Type="http://schemas.openxmlformats.org/officeDocument/2006/relationships/image" Target="../media/image15.png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zakon.rada.gov.ua/laws/show/z1332-12#Text" TargetMode="External"/><Relationship Id="rId3" Type="http://schemas.openxmlformats.org/officeDocument/2006/relationships/image" Target="../media/image14.svg"/><Relationship Id="rId7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hyperlink" Target="https://zakon.rada.gov.ua/laws/show/z0410-20#Text" TargetMode="External"/><Relationship Id="rId4" Type="http://schemas.openxmlformats.org/officeDocument/2006/relationships/image" Target="../media/image17.png"/><Relationship Id="rId9" Type="http://schemas.openxmlformats.org/officeDocument/2006/relationships/hyperlink" Target="https://zakon.rada.gov.ua/laws/show/529-2019-%D0%BF#Tex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n.gov.ua/static-objects/mon/sites/1/zagalna%20serednya/typovi-programu-2-11/typova-osv-prohr-zzso-iii-stupenya-890.pdf" TargetMode="External"/><Relationship Id="rId5" Type="http://schemas.openxmlformats.org/officeDocument/2006/relationships/hyperlink" Target="https://mon.gov.ua/npa/pro-vnesennia-zmin-do-typovoi-osvitnoi-prohramy-dlia-5-9-klasiv-zakladiv-zahalnoi-serednoi-osvity-2" TargetMode="External"/><Relationship Id="rId4" Type="http://schemas.openxmlformats.org/officeDocument/2006/relationships/hyperlink" Target="https://mon.gov.ua/npa/pro-zatverdzhennia-typovoi-osvitnoi-prohramy-dlia-10-12-klasiv-zakladiv-zahalnoi-serednoi-osvity-iaki-zabezpechuiut-zdobuttia-profilnoi-serednoi-osvity-za-akademichnym-spriamuvannia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1000" y="5850855"/>
            <a:ext cx="3886200" cy="3407445"/>
          </a:xfrm>
          <a:custGeom>
            <a:avLst/>
            <a:gdLst/>
            <a:ahLst/>
            <a:cxnLst/>
            <a:rect l="l" t="t" r="r" b="b"/>
            <a:pathLst>
              <a:path w="6279658" h="6279658">
                <a:moveTo>
                  <a:pt x="0" y="0"/>
                </a:moveTo>
                <a:lnTo>
                  <a:pt x="6279658" y="0"/>
                </a:lnTo>
                <a:lnTo>
                  <a:pt x="6279658" y="6279658"/>
                </a:lnTo>
                <a:lnTo>
                  <a:pt x="0" y="62796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1410909"/>
            <a:ext cx="16770842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05"/>
              </a:lnSpc>
            </a:pPr>
            <a:r>
              <a:rPr lang="en-US" sz="7480" spc="246" dirty="0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НОРМАТИВНО -</a:t>
            </a:r>
            <a:r>
              <a:rPr lang="uk-UA" sz="7480" spc="246" dirty="0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</a:t>
            </a:r>
            <a:r>
              <a:rPr lang="en-US" sz="7480" spc="246" dirty="0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ПРАВОВА БАЗА ВИКЛАДАННЯ ХІМІЇ В ШКОЛІ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0" y="5850856"/>
            <a:ext cx="11355204" cy="2718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33"/>
              </a:lnSpc>
            </a:pPr>
            <a:r>
              <a:rPr lang="en-US" sz="5178" spc="170" dirty="0" err="1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Презентацію</a:t>
            </a:r>
            <a:r>
              <a:rPr lang="en-US" sz="5178" spc="170" dirty="0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 </a:t>
            </a:r>
            <a:r>
              <a:rPr lang="en-US" sz="5178" spc="170" dirty="0" err="1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підготувала</a:t>
            </a:r>
            <a:r>
              <a:rPr lang="en-US" sz="5178" spc="170" dirty="0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: </a:t>
            </a:r>
          </a:p>
          <a:p>
            <a:pPr algn="l">
              <a:lnSpc>
                <a:spcPts val="5333"/>
              </a:lnSpc>
            </a:pPr>
            <a:r>
              <a:rPr lang="en-US" sz="5178" spc="170" dirty="0" err="1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вчитель</a:t>
            </a:r>
            <a:r>
              <a:rPr lang="en-US" sz="5178" spc="170" dirty="0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 </a:t>
            </a:r>
            <a:r>
              <a:rPr lang="en-US" sz="5178" spc="170" dirty="0" err="1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хімії</a:t>
            </a:r>
            <a:r>
              <a:rPr lang="en-US" sz="5178" spc="170" dirty="0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 </a:t>
            </a:r>
          </a:p>
          <a:p>
            <a:pPr algn="l">
              <a:lnSpc>
                <a:spcPts val="5333"/>
              </a:lnSpc>
            </a:pPr>
            <a:r>
              <a:rPr lang="en-US" sz="5178" spc="170" dirty="0" err="1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Одеського</a:t>
            </a:r>
            <a:r>
              <a:rPr lang="en-US" sz="5178" spc="170" dirty="0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 </a:t>
            </a:r>
            <a:r>
              <a:rPr lang="en-US" sz="5178" spc="170" dirty="0" err="1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ліцею</a:t>
            </a:r>
            <a:r>
              <a:rPr lang="en-US" sz="5178" spc="170" dirty="0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 “</a:t>
            </a:r>
            <a:r>
              <a:rPr lang="en-US" sz="5178" spc="170" dirty="0" err="1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Фонтанський</a:t>
            </a:r>
            <a:r>
              <a:rPr lang="en-US" sz="5178" spc="170" dirty="0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”</a:t>
            </a:r>
          </a:p>
          <a:p>
            <a:pPr algn="l">
              <a:lnSpc>
                <a:spcPts val="5333"/>
              </a:lnSpc>
              <a:spcBef>
                <a:spcPct val="0"/>
              </a:spcBef>
            </a:pPr>
            <a:r>
              <a:rPr lang="en-US" sz="5178" spc="170" dirty="0" err="1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Фетісова</a:t>
            </a:r>
            <a:r>
              <a:rPr lang="en-US" sz="5178" spc="170" dirty="0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 </a:t>
            </a:r>
            <a:r>
              <a:rPr lang="en-US" sz="5178" spc="170" dirty="0" err="1">
                <a:solidFill>
                  <a:srgbClr val="303030"/>
                </a:solidFill>
                <a:latin typeface="Times New Roman" panose="02020603050405020304" pitchFamily="18" charset="0"/>
                <a:ea typeface="Dosis"/>
                <a:cs typeface="Times New Roman" panose="02020603050405020304" pitchFamily="18" charset="0"/>
                <a:sym typeface="Dosis"/>
              </a:rPr>
              <a:t>Тетяна</a:t>
            </a:r>
            <a:endParaRPr lang="en-US" sz="5178" spc="170" dirty="0">
              <a:solidFill>
                <a:srgbClr val="303030"/>
              </a:solidFill>
              <a:latin typeface="Times New Roman" panose="02020603050405020304" pitchFamily="18" charset="0"/>
              <a:ea typeface="Dosis"/>
              <a:cs typeface="Times New Roman" panose="02020603050405020304" pitchFamily="18" charset="0"/>
              <a:sym typeface="Dosi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-505561" y="9258300"/>
            <a:ext cx="19299122" cy="1028700"/>
            <a:chOff x="0" y="0"/>
            <a:chExt cx="5082896" cy="2709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82896" cy="270933"/>
            </a:xfrm>
            <a:custGeom>
              <a:avLst/>
              <a:gdLst/>
              <a:ahLst/>
              <a:cxnLst/>
              <a:rect l="l" t="t" r="r" b="b"/>
              <a:pathLst>
                <a:path w="5082896" h="270933">
                  <a:moveTo>
                    <a:pt x="6017" y="0"/>
                  </a:moveTo>
                  <a:lnTo>
                    <a:pt x="5076879" y="0"/>
                  </a:lnTo>
                  <a:cubicBezTo>
                    <a:pt x="5080202" y="0"/>
                    <a:pt x="5082896" y="2694"/>
                    <a:pt x="5082896" y="6017"/>
                  </a:cubicBezTo>
                  <a:lnTo>
                    <a:pt x="5082896" y="264916"/>
                  </a:lnTo>
                  <a:cubicBezTo>
                    <a:pt x="5082896" y="266512"/>
                    <a:pt x="5082262" y="268042"/>
                    <a:pt x="5081134" y="269171"/>
                  </a:cubicBezTo>
                  <a:cubicBezTo>
                    <a:pt x="5080005" y="270299"/>
                    <a:pt x="5078475" y="270933"/>
                    <a:pt x="5076879" y="270933"/>
                  </a:cubicBezTo>
                  <a:lnTo>
                    <a:pt x="6017" y="270933"/>
                  </a:lnTo>
                  <a:cubicBezTo>
                    <a:pt x="2694" y="270933"/>
                    <a:pt x="0" y="268239"/>
                    <a:pt x="0" y="264916"/>
                  </a:cubicBezTo>
                  <a:lnTo>
                    <a:pt x="0" y="6017"/>
                  </a:lnTo>
                  <a:cubicBezTo>
                    <a:pt x="0" y="2694"/>
                    <a:pt x="2694" y="0"/>
                    <a:pt x="6017" y="0"/>
                  </a:cubicBezTo>
                  <a:close/>
                </a:path>
              </a:pathLst>
            </a:custGeom>
            <a:solidFill>
              <a:srgbClr val="81C6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082896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505561" y="0"/>
            <a:ext cx="19299122" cy="1028700"/>
            <a:chOff x="0" y="0"/>
            <a:chExt cx="5082896" cy="2709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082896" cy="270933"/>
            </a:xfrm>
            <a:custGeom>
              <a:avLst/>
              <a:gdLst/>
              <a:ahLst/>
              <a:cxnLst/>
              <a:rect l="l" t="t" r="r" b="b"/>
              <a:pathLst>
                <a:path w="5082896" h="270933">
                  <a:moveTo>
                    <a:pt x="6017" y="0"/>
                  </a:moveTo>
                  <a:lnTo>
                    <a:pt x="5076879" y="0"/>
                  </a:lnTo>
                  <a:cubicBezTo>
                    <a:pt x="5080202" y="0"/>
                    <a:pt x="5082896" y="2694"/>
                    <a:pt x="5082896" y="6017"/>
                  </a:cubicBezTo>
                  <a:lnTo>
                    <a:pt x="5082896" y="264916"/>
                  </a:lnTo>
                  <a:cubicBezTo>
                    <a:pt x="5082896" y="266512"/>
                    <a:pt x="5082262" y="268042"/>
                    <a:pt x="5081134" y="269171"/>
                  </a:cubicBezTo>
                  <a:cubicBezTo>
                    <a:pt x="5080005" y="270299"/>
                    <a:pt x="5078475" y="270933"/>
                    <a:pt x="5076879" y="270933"/>
                  </a:cubicBezTo>
                  <a:lnTo>
                    <a:pt x="6017" y="270933"/>
                  </a:lnTo>
                  <a:cubicBezTo>
                    <a:pt x="2694" y="270933"/>
                    <a:pt x="0" y="268239"/>
                    <a:pt x="0" y="264916"/>
                  </a:cubicBezTo>
                  <a:lnTo>
                    <a:pt x="0" y="6017"/>
                  </a:lnTo>
                  <a:cubicBezTo>
                    <a:pt x="0" y="2694"/>
                    <a:pt x="2694" y="0"/>
                    <a:pt x="6017" y="0"/>
                  </a:cubicBezTo>
                  <a:close/>
                </a:path>
              </a:pathLst>
            </a:custGeom>
            <a:solidFill>
              <a:srgbClr val="81C6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082896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1000" y="1668578"/>
            <a:ext cx="17526000" cy="6770121"/>
            <a:chOff x="0" y="0"/>
            <a:chExt cx="4816593" cy="17830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83077"/>
            </a:xfrm>
            <a:custGeom>
              <a:avLst/>
              <a:gdLst/>
              <a:ahLst/>
              <a:cxnLst/>
              <a:rect l="l" t="t" r="r" b="b"/>
              <a:pathLst>
                <a:path w="4816592" h="1783077">
                  <a:moveTo>
                    <a:pt x="6350" y="0"/>
                  </a:moveTo>
                  <a:lnTo>
                    <a:pt x="4810242" y="0"/>
                  </a:lnTo>
                  <a:cubicBezTo>
                    <a:pt x="4811926" y="0"/>
                    <a:pt x="4813542" y="669"/>
                    <a:pt x="4814732" y="1860"/>
                  </a:cubicBezTo>
                  <a:cubicBezTo>
                    <a:pt x="4815923" y="3051"/>
                    <a:pt x="4816592" y="4666"/>
                    <a:pt x="4816592" y="6350"/>
                  </a:cubicBezTo>
                  <a:lnTo>
                    <a:pt x="4816592" y="1776727"/>
                  </a:lnTo>
                  <a:cubicBezTo>
                    <a:pt x="4816592" y="1780234"/>
                    <a:pt x="4813750" y="1783077"/>
                    <a:pt x="4810242" y="1783077"/>
                  </a:cubicBezTo>
                  <a:lnTo>
                    <a:pt x="6350" y="1783077"/>
                  </a:lnTo>
                  <a:cubicBezTo>
                    <a:pt x="4666" y="1783077"/>
                    <a:pt x="3051" y="1782408"/>
                    <a:pt x="1860" y="1781217"/>
                  </a:cubicBezTo>
                  <a:cubicBezTo>
                    <a:pt x="669" y="1780026"/>
                    <a:pt x="0" y="1778411"/>
                    <a:pt x="0" y="1776727"/>
                  </a:cubicBezTo>
                  <a:lnTo>
                    <a:pt x="0" y="6350"/>
                  </a:lnTo>
                  <a:cubicBezTo>
                    <a:pt x="0" y="2843"/>
                    <a:pt x="2843" y="0"/>
                    <a:pt x="6350" y="0"/>
                  </a:cubicBezTo>
                  <a:close/>
                </a:path>
              </a:pathLst>
            </a:custGeom>
            <a:solidFill>
              <a:srgbClr val="81C6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821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18157" lvl="1" indent="-259078" algn="l">
                <a:lnSpc>
                  <a:spcPts val="3359"/>
                </a:lnSpc>
                <a:buAutoNum type="arabicPeriod"/>
              </a:pPr>
              <a:endParaRPr lang="ru-RU" sz="2399" b="1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endParaRPr>
            </a:p>
            <a:p>
              <a:pPr marL="518157" lvl="1" indent="-259078" algn="l">
                <a:lnSpc>
                  <a:spcPts val="3359"/>
                </a:lnSpc>
                <a:buAutoNum type="arabicPeriod"/>
              </a:pPr>
              <a:endParaRPr lang="ru-RU" sz="2399" b="1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endParaRPr>
            </a:p>
            <a:p>
              <a:pPr marL="518157" lvl="1" indent="-259078" algn="l">
                <a:lnSpc>
                  <a:spcPts val="3359"/>
                </a:lnSpc>
                <a:buAutoNum type="arabicPeriod"/>
              </a:pP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Модельна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навчальна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програма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«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Хімія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. 7–9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класи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» (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автор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Григорович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О. В.) 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Затверджена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: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Наказ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МОН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України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від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27.12.2023 № 1575.</a:t>
              </a:r>
            </a:p>
            <a:p>
              <a:pPr marL="518157" lvl="1" indent="-259078" algn="l">
                <a:lnSpc>
                  <a:spcPts val="3359"/>
                </a:lnSpc>
                <a:buAutoNum type="arabicPeriod"/>
              </a:pP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Модельна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навчальна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програма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«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Хімія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. 7–9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класи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» (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автор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Лашевська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Г. А.)  .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Затверджена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: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Наказ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МОН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України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</a:t>
              </a:r>
              <a:r>
                <a:rPr lang="en-US" sz="2399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від</a:t>
              </a:r>
              <a:r>
                <a:rPr lang="en-US" sz="2399" b="1" dirty="0">
                  <a:solidFill>
                    <a:srgbClr val="000000"/>
                  </a:solidFill>
                  <a:latin typeface="Times New Roman" panose="02020603050405020304" pitchFamily="18" charset="0"/>
                  <a:ea typeface="Lora Bold"/>
                  <a:cs typeface="Times New Roman" panose="02020603050405020304" pitchFamily="18" charset="0"/>
                  <a:sym typeface="Lora Bold"/>
                </a:rPr>
                <a:t> 16.08.2023 № 1001.</a:t>
              </a:r>
            </a:p>
            <a:p>
              <a:pPr algn="l">
                <a:lnSpc>
                  <a:spcPts val="3359"/>
                </a:lnSpc>
                <a:spcBef>
                  <a:spcPct val="0"/>
                </a:spcBef>
              </a:pPr>
              <a:endParaRPr lang="en-US" sz="2399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-28575" y="6652227"/>
            <a:ext cx="3352800" cy="3314700"/>
          </a:xfrm>
          <a:custGeom>
            <a:avLst/>
            <a:gdLst/>
            <a:ahLst/>
            <a:cxnLst/>
            <a:rect l="l" t="t" r="r" b="b"/>
            <a:pathLst>
              <a:path w="4150613" h="4112880">
                <a:moveTo>
                  <a:pt x="0" y="0"/>
                </a:moveTo>
                <a:lnTo>
                  <a:pt x="4150613" y="0"/>
                </a:lnTo>
                <a:lnTo>
                  <a:pt x="4150613" y="4112880"/>
                </a:lnTo>
                <a:lnTo>
                  <a:pt x="0" y="41128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0" y="76200"/>
            <a:ext cx="16090152" cy="1592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5"/>
              </a:lnSpc>
            </a:pPr>
            <a:r>
              <a:rPr lang="en-US" sz="5908" i="1" spc="194" dirty="0" err="1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Перелік</a:t>
            </a:r>
            <a:r>
              <a:rPr lang="en-US" sz="5908" i="1" spc="194" dirty="0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 </a:t>
            </a:r>
            <a:r>
              <a:rPr lang="en-US" sz="5908" i="1" spc="194" dirty="0" err="1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модельних</a:t>
            </a:r>
            <a:r>
              <a:rPr lang="en-US" sz="5908" i="1" spc="194" dirty="0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</a:t>
            </a:r>
            <a:r>
              <a:rPr lang="en-US" sz="5908" i="1" spc="194" dirty="0" err="1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програм</a:t>
            </a:r>
            <a:r>
              <a:rPr lang="en-US" sz="5908" i="1" spc="194" dirty="0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з </a:t>
            </a:r>
            <a:r>
              <a:rPr lang="en-US" sz="5908" i="1" spc="194" dirty="0" err="1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хімії</a:t>
            </a:r>
            <a:r>
              <a:rPr lang="en-US" sz="5908" i="1" spc="194" dirty="0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</a:t>
            </a:r>
            <a:r>
              <a:rPr lang="en-US" sz="5908" i="1" spc="194" dirty="0" err="1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для</a:t>
            </a:r>
            <a:r>
              <a:rPr lang="en-US" sz="5908" i="1" spc="194" dirty="0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НУШ 7-9 </a:t>
            </a:r>
            <a:r>
              <a:rPr lang="en-US" sz="5908" i="1" spc="194" dirty="0" err="1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класи</a:t>
            </a:r>
            <a:r>
              <a:rPr lang="en-US" sz="5908" i="1" spc="194" dirty="0">
                <a:solidFill>
                  <a:srgbClr val="30303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0" y="2236501"/>
            <a:ext cx="17665990" cy="2358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Наказ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МОН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України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від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3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липня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2026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року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№ 1033 «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надання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грифа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«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Рекомендовано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Міністерством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освіти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і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науки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України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модельним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навчальним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програмам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для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закладів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загальної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середньої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15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освіти</a:t>
            </a: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</a:t>
            </a:r>
            <a:endParaRPr lang="ru-RU" sz="2400" b="1" spc="415" dirty="0">
              <a:solidFill>
                <a:srgbClr val="303030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400" b="1" spc="415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  <a:hlinkClick r:id="rId4"/>
              </a:rPr>
              <a:t>https://mon.gov.ua/npa/pro-nadannia-hryfa-rekomendovano-ministerstvom-osvity-i-nauky-ukrainy-modelnym-navchalnym-prohramam-dlia-zakladiv-zahalnoi-serednoi-osvity-4</a:t>
            </a:r>
            <a:endParaRPr lang="ru-RU" sz="2400" b="1" spc="415" dirty="0">
              <a:solidFill>
                <a:srgbClr val="303030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endParaRPr lang="en-US" sz="2400" b="1" spc="415" dirty="0">
              <a:solidFill>
                <a:srgbClr val="303030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1306634" y="7333467"/>
            <a:ext cx="20204627" cy="4004190"/>
          </a:xfrm>
          <a:custGeom>
            <a:avLst/>
            <a:gdLst/>
            <a:ahLst/>
            <a:cxnLst/>
            <a:rect l="l" t="t" r="r" b="b"/>
            <a:pathLst>
              <a:path w="20204627" h="4004190">
                <a:moveTo>
                  <a:pt x="20204627" y="4004190"/>
                </a:moveTo>
                <a:lnTo>
                  <a:pt x="0" y="4004190"/>
                </a:lnTo>
                <a:lnTo>
                  <a:pt x="0" y="0"/>
                </a:lnTo>
                <a:lnTo>
                  <a:pt x="20204627" y="0"/>
                </a:lnTo>
                <a:lnTo>
                  <a:pt x="20204627" y="400419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310882">
            <a:off x="-762389" y="5892121"/>
            <a:ext cx="4132572" cy="6685042"/>
          </a:xfrm>
          <a:custGeom>
            <a:avLst/>
            <a:gdLst/>
            <a:ahLst/>
            <a:cxnLst/>
            <a:rect l="l" t="t" r="r" b="b"/>
            <a:pathLst>
              <a:path w="4132572" h="6685042">
                <a:moveTo>
                  <a:pt x="0" y="0"/>
                </a:moveTo>
                <a:lnTo>
                  <a:pt x="4132572" y="0"/>
                </a:lnTo>
                <a:lnTo>
                  <a:pt x="4132572" y="6685042"/>
                </a:lnTo>
                <a:lnTo>
                  <a:pt x="0" y="66850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152800" y="7721787"/>
            <a:ext cx="4265649" cy="1969954"/>
          </a:xfrm>
          <a:custGeom>
            <a:avLst/>
            <a:gdLst/>
            <a:ahLst/>
            <a:cxnLst/>
            <a:rect l="l" t="t" r="r" b="b"/>
            <a:pathLst>
              <a:path w="4265649" h="1969954">
                <a:moveTo>
                  <a:pt x="0" y="0"/>
                </a:moveTo>
                <a:lnTo>
                  <a:pt x="4265650" y="0"/>
                </a:lnTo>
                <a:lnTo>
                  <a:pt x="4265650" y="1969954"/>
                </a:lnTo>
                <a:lnTo>
                  <a:pt x="0" y="19699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799999" flipH="1" flipV="1">
            <a:off x="-4833674" y="-1017858"/>
            <a:ext cx="25150227" cy="4984318"/>
          </a:xfrm>
          <a:custGeom>
            <a:avLst/>
            <a:gdLst/>
            <a:ahLst/>
            <a:cxnLst/>
            <a:rect l="l" t="t" r="r" b="b"/>
            <a:pathLst>
              <a:path w="25150227" h="4984318">
                <a:moveTo>
                  <a:pt x="25150227" y="4984317"/>
                </a:moveTo>
                <a:lnTo>
                  <a:pt x="0" y="4984317"/>
                </a:lnTo>
                <a:lnTo>
                  <a:pt x="0" y="0"/>
                </a:lnTo>
                <a:lnTo>
                  <a:pt x="25150227" y="0"/>
                </a:lnTo>
                <a:lnTo>
                  <a:pt x="25150227" y="498431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938906" y="265741"/>
            <a:ext cx="4959087" cy="3700719"/>
          </a:xfrm>
          <a:custGeom>
            <a:avLst/>
            <a:gdLst/>
            <a:ahLst/>
            <a:cxnLst/>
            <a:rect l="l" t="t" r="r" b="b"/>
            <a:pathLst>
              <a:path w="4959087" h="3700719">
                <a:moveTo>
                  <a:pt x="0" y="0"/>
                </a:moveTo>
                <a:lnTo>
                  <a:pt x="4959087" y="0"/>
                </a:lnTo>
                <a:lnTo>
                  <a:pt x="4959087" y="3700718"/>
                </a:lnTo>
                <a:lnTo>
                  <a:pt x="0" y="37007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306634" y="1840965"/>
            <a:ext cx="2653885" cy="2653885"/>
          </a:xfrm>
          <a:custGeom>
            <a:avLst/>
            <a:gdLst/>
            <a:ahLst/>
            <a:cxnLst/>
            <a:rect l="l" t="t" r="r" b="b"/>
            <a:pathLst>
              <a:path w="2653885" h="2653885">
                <a:moveTo>
                  <a:pt x="0" y="0"/>
                </a:moveTo>
                <a:lnTo>
                  <a:pt x="2653885" y="0"/>
                </a:lnTo>
                <a:lnTo>
                  <a:pt x="2653885" y="2653885"/>
                </a:lnTo>
                <a:lnTo>
                  <a:pt x="0" y="26538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083079" y="5518553"/>
            <a:ext cx="1814914" cy="1814914"/>
          </a:xfrm>
          <a:custGeom>
            <a:avLst/>
            <a:gdLst/>
            <a:ahLst/>
            <a:cxnLst/>
            <a:rect l="l" t="t" r="r" b="b"/>
            <a:pathLst>
              <a:path w="1814914" h="1814914">
                <a:moveTo>
                  <a:pt x="0" y="0"/>
                </a:moveTo>
                <a:lnTo>
                  <a:pt x="1814914" y="0"/>
                </a:lnTo>
                <a:lnTo>
                  <a:pt x="1814914" y="1814914"/>
                </a:lnTo>
                <a:lnTo>
                  <a:pt x="0" y="18149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93771" y="1017834"/>
            <a:ext cx="4402206" cy="6146983"/>
          </a:xfrm>
          <a:custGeom>
            <a:avLst/>
            <a:gdLst/>
            <a:ahLst/>
            <a:cxnLst/>
            <a:rect l="l" t="t" r="r" b="b"/>
            <a:pathLst>
              <a:path w="4402206" h="6146983">
                <a:moveTo>
                  <a:pt x="0" y="0"/>
                </a:moveTo>
                <a:lnTo>
                  <a:pt x="4402207" y="0"/>
                </a:lnTo>
                <a:lnTo>
                  <a:pt x="4402207" y="6146983"/>
                </a:lnTo>
                <a:lnTo>
                  <a:pt x="0" y="614698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171705" y="7164817"/>
            <a:ext cx="8084844" cy="2936184"/>
          </a:xfrm>
          <a:custGeom>
            <a:avLst/>
            <a:gdLst/>
            <a:ahLst/>
            <a:cxnLst/>
            <a:rect l="l" t="t" r="r" b="b"/>
            <a:pathLst>
              <a:path w="8084844" h="2936184">
                <a:moveTo>
                  <a:pt x="0" y="0"/>
                </a:moveTo>
                <a:lnTo>
                  <a:pt x="8084844" y="0"/>
                </a:lnTo>
                <a:lnTo>
                  <a:pt x="8084844" y="2936184"/>
                </a:lnTo>
                <a:lnTo>
                  <a:pt x="0" y="293618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913139" y="1004262"/>
            <a:ext cx="4394993" cy="6174128"/>
          </a:xfrm>
          <a:custGeom>
            <a:avLst/>
            <a:gdLst/>
            <a:ahLst/>
            <a:cxnLst/>
            <a:rect l="l" t="t" r="r" b="b"/>
            <a:pathLst>
              <a:path w="4394993" h="6174128">
                <a:moveTo>
                  <a:pt x="0" y="0"/>
                </a:moveTo>
                <a:lnTo>
                  <a:pt x="4394993" y="0"/>
                </a:lnTo>
                <a:lnTo>
                  <a:pt x="4394993" y="6174128"/>
                </a:lnTo>
                <a:lnTo>
                  <a:pt x="0" y="61741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272147" y="7485867"/>
            <a:ext cx="9718389" cy="1395591"/>
          </a:xfrm>
          <a:custGeom>
            <a:avLst/>
            <a:gdLst/>
            <a:ahLst/>
            <a:cxnLst/>
            <a:rect l="l" t="t" r="r" b="b"/>
            <a:pathLst>
              <a:path w="9718389" h="1395591">
                <a:moveTo>
                  <a:pt x="0" y="0"/>
                </a:moveTo>
                <a:lnTo>
                  <a:pt x="9718389" y="0"/>
                </a:lnTo>
                <a:lnTo>
                  <a:pt x="9718389" y="1395591"/>
                </a:lnTo>
                <a:lnTo>
                  <a:pt x="0" y="139559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870717" y="208591"/>
            <a:ext cx="9849925" cy="64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35"/>
              </a:lnSpc>
            </a:pPr>
            <a:r>
              <a:rPr lang="en-US" sz="3802" b="1">
                <a:solidFill>
                  <a:srgbClr val="497E88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Підручники для 9 класу з хімії НУШ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1306634" y="7333467"/>
            <a:ext cx="20204627" cy="4004190"/>
          </a:xfrm>
          <a:custGeom>
            <a:avLst/>
            <a:gdLst/>
            <a:ahLst/>
            <a:cxnLst/>
            <a:rect l="l" t="t" r="r" b="b"/>
            <a:pathLst>
              <a:path w="20204627" h="4004190">
                <a:moveTo>
                  <a:pt x="20204627" y="4004190"/>
                </a:moveTo>
                <a:lnTo>
                  <a:pt x="0" y="4004190"/>
                </a:lnTo>
                <a:lnTo>
                  <a:pt x="0" y="0"/>
                </a:lnTo>
                <a:lnTo>
                  <a:pt x="20204627" y="0"/>
                </a:lnTo>
                <a:lnTo>
                  <a:pt x="20204627" y="400419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264710" y="7333467"/>
            <a:ext cx="4586820" cy="4094779"/>
          </a:xfrm>
          <a:custGeom>
            <a:avLst/>
            <a:gdLst/>
            <a:ahLst/>
            <a:cxnLst/>
            <a:rect l="l" t="t" r="r" b="b"/>
            <a:pathLst>
              <a:path w="4586820" h="4094779">
                <a:moveTo>
                  <a:pt x="0" y="0"/>
                </a:moveTo>
                <a:lnTo>
                  <a:pt x="4586820" y="0"/>
                </a:lnTo>
                <a:lnTo>
                  <a:pt x="4586820" y="4094779"/>
                </a:lnTo>
                <a:lnTo>
                  <a:pt x="0" y="40947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799999" flipH="1" flipV="1">
            <a:off x="-5599423" y="-1407254"/>
            <a:ext cx="25150227" cy="4984318"/>
          </a:xfrm>
          <a:custGeom>
            <a:avLst/>
            <a:gdLst/>
            <a:ahLst/>
            <a:cxnLst/>
            <a:rect l="l" t="t" r="r" b="b"/>
            <a:pathLst>
              <a:path w="25150227" h="4984318">
                <a:moveTo>
                  <a:pt x="25150227" y="4984318"/>
                </a:moveTo>
                <a:lnTo>
                  <a:pt x="0" y="4984318"/>
                </a:lnTo>
                <a:lnTo>
                  <a:pt x="0" y="0"/>
                </a:lnTo>
                <a:lnTo>
                  <a:pt x="25150227" y="0"/>
                </a:lnTo>
                <a:lnTo>
                  <a:pt x="25150227" y="498431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12840">
            <a:off x="15874033" y="1749590"/>
            <a:ext cx="4311784" cy="4909899"/>
          </a:xfrm>
          <a:custGeom>
            <a:avLst/>
            <a:gdLst/>
            <a:ahLst/>
            <a:cxnLst/>
            <a:rect l="l" t="t" r="r" b="b"/>
            <a:pathLst>
              <a:path w="4311784" h="4909899">
                <a:moveTo>
                  <a:pt x="0" y="0"/>
                </a:moveTo>
                <a:lnTo>
                  <a:pt x="4311784" y="0"/>
                </a:lnTo>
                <a:lnTo>
                  <a:pt x="4311784" y="4909899"/>
                </a:lnTo>
                <a:lnTo>
                  <a:pt x="0" y="49098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631369">
            <a:off x="-1085859" y="691617"/>
            <a:ext cx="4229118" cy="4970117"/>
          </a:xfrm>
          <a:custGeom>
            <a:avLst/>
            <a:gdLst/>
            <a:ahLst/>
            <a:cxnLst/>
            <a:rect l="l" t="t" r="r" b="b"/>
            <a:pathLst>
              <a:path w="4229118" h="4970117">
                <a:moveTo>
                  <a:pt x="0" y="0"/>
                </a:moveTo>
                <a:lnTo>
                  <a:pt x="4229118" y="0"/>
                </a:lnTo>
                <a:lnTo>
                  <a:pt x="4229118" y="4970117"/>
                </a:lnTo>
                <a:lnTo>
                  <a:pt x="0" y="49701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926806" y="8447094"/>
            <a:ext cx="4412654" cy="4114800"/>
          </a:xfrm>
          <a:custGeom>
            <a:avLst/>
            <a:gdLst/>
            <a:ahLst/>
            <a:cxnLst/>
            <a:rect l="l" t="t" r="r" b="b"/>
            <a:pathLst>
              <a:path w="4412654" h="4114800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599891" y="-786214"/>
            <a:ext cx="1814914" cy="1814914"/>
          </a:xfrm>
          <a:custGeom>
            <a:avLst/>
            <a:gdLst/>
            <a:ahLst/>
            <a:cxnLst/>
            <a:rect l="l" t="t" r="r" b="b"/>
            <a:pathLst>
              <a:path w="1814914" h="1814914">
                <a:moveTo>
                  <a:pt x="0" y="0"/>
                </a:moveTo>
                <a:lnTo>
                  <a:pt x="1814914" y="0"/>
                </a:lnTo>
                <a:lnTo>
                  <a:pt x="1814914" y="1814914"/>
                </a:lnTo>
                <a:lnTo>
                  <a:pt x="0" y="18149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002537" y="2051629"/>
            <a:ext cx="4388180" cy="6183743"/>
          </a:xfrm>
          <a:custGeom>
            <a:avLst/>
            <a:gdLst/>
            <a:ahLst/>
            <a:cxnLst/>
            <a:rect l="l" t="t" r="r" b="b"/>
            <a:pathLst>
              <a:path w="4388180" h="6183743">
                <a:moveTo>
                  <a:pt x="0" y="0"/>
                </a:moveTo>
                <a:lnTo>
                  <a:pt x="4388180" y="0"/>
                </a:lnTo>
                <a:lnTo>
                  <a:pt x="4388180" y="6183742"/>
                </a:lnTo>
                <a:lnTo>
                  <a:pt x="0" y="618374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35014" y="8447094"/>
            <a:ext cx="9953848" cy="1665925"/>
          </a:xfrm>
          <a:custGeom>
            <a:avLst/>
            <a:gdLst/>
            <a:ahLst/>
            <a:cxnLst/>
            <a:rect l="l" t="t" r="r" b="b"/>
            <a:pathLst>
              <a:path w="9953848" h="1665925">
                <a:moveTo>
                  <a:pt x="0" y="0"/>
                </a:moveTo>
                <a:lnTo>
                  <a:pt x="9953848" y="0"/>
                </a:lnTo>
                <a:lnTo>
                  <a:pt x="9953848" y="1665925"/>
                </a:lnTo>
                <a:lnTo>
                  <a:pt x="0" y="166592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93941" b="-1436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803444" y="7010440"/>
            <a:ext cx="9953848" cy="1436654"/>
          </a:xfrm>
          <a:custGeom>
            <a:avLst/>
            <a:gdLst/>
            <a:ahLst/>
            <a:cxnLst/>
            <a:rect l="l" t="t" r="r" b="b"/>
            <a:pathLst>
              <a:path w="9953848" h="1436654">
                <a:moveTo>
                  <a:pt x="0" y="0"/>
                </a:moveTo>
                <a:lnTo>
                  <a:pt x="9953848" y="0"/>
                </a:lnTo>
                <a:lnTo>
                  <a:pt x="9953848" y="1436654"/>
                </a:lnTo>
                <a:lnTo>
                  <a:pt x="0" y="143665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14154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688752" y="1254629"/>
            <a:ext cx="4432038" cy="5529882"/>
          </a:xfrm>
          <a:custGeom>
            <a:avLst/>
            <a:gdLst/>
            <a:ahLst/>
            <a:cxnLst/>
            <a:rect l="l" t="t" r="r" b="b"/>
            <a:pathLst>
              <a:path w="4432038" h="5529882">
                <a:moveTo>
                  <a:pt x="0" y="0"/>
                </a:moveTo>
                <a:lnTo>
                  <a:pt x="4432038" y="0"/>
                </a:lnTo>
                <a:lnTo>
                  <a:pt x="4432038" y="5529882"/>
                </a:lnTo>
                <a:lnTo>
                  <a:pt x="0" y="552988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230568" y="-79126"/>
            <a:ext cx="10369323" cy="2120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715"/>
              </a:lnSpc>
            </a:pPr>
            <a:r>
              <a:rPr lang="en-US" sz="6768" b="1">
                <a:solidFill>
                  <a:srgbClr val="497E88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Підручники з хімії для 9 класу НУШ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6AA140-BE5B-4135-BD1F-E27085D7A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876300"/>
            <a:ext cx="13792200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044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7FDEA8-C2B2-4300-B4E7-B870A9982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952500"/>
            <a:ext cx="15800295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12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8330">
            <a:off x="14251754" y="400105"/>
            <a:ext cx="3532288" cy="2862912"/>
          </a:xfrm>
          <a:custGeom>
            <a:avLst/>
            <a:gdLst/>
            <a:ahLst/>
            <a:cxnLst/>
            <a:rect l="l" t="t" r="r" b="b"/>
            <a:pathLst>
              <a:path w="5691802" h="4114800">
                <a:moveTo>
                  <a:pt x="0" y="0"/>
                </a:moveTo>
                <a:lnTo>
                  <a:pt x="5691802" y="0"/>
                </a:lnTo>
                <a:lnTo>
                  <a:pt x="56918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236979" y="7869101"/>
            <a:ext cx="1718689" cy="2035133"/>
          </a:xfrm>
          <a:custGeom>
            <a:avLst/>
            <a:gdLst/>
            <a:ahLst/>
            <a:cxnLst/>
            <a:rect l="l" t="t" r="r" b="b"/>
            <a:pathLst>
              <a:path w="1718689" h="2035133">
                <a:moveTo>
                  <a:pt x="0" y="0"/>
                </a:moveTo>
                <a:lnTo>
                  <a:pt x="1718689" y="0"/>
                </a:lnTo>
                <a:lnTo>
                  <a:pt x="1718689" y="2035133"/>
                </a:lnTo>
                <a:lnTo>
                  <a:pt x="0" y="20351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609529" y="1255223"/>
            <a:ext cx="10751731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47"/>
              </a:lnSpc>
            </a:pPr>
            <a:r>
              <a:rPr lang="en-US" sz="3832" u="sng" spc="126" dirty="0" err="1">
                <a:solidFill>
                  <a:srgbClr val="2B288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Нормативно-правова</a:t>
            </a:r>
            <a:r>
              <a:rPr lang="en-US" sz="3832" u="sng" spc="126" dirty="0">
                <a:solidFill>
                  <a:srgbClr val="2B288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</a:t>
            </a:r>
            <a:r>
              <a:rPr lang="en-US" sz="3832" u="sng" spc="126" dirty="0" err="1">
                <a:solidFill>
                  <a:srgbClr val="2B288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база</a:t>
            </a:r>
            <a:r>
              <a:rPr lang="en-US" sz="3832" u="sng" spc="126" dirty="0">
                <a:solidFill>
                  <a:srgbClr val="2B288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</a:t>
            </a:r>
            <a:r>
              <a:rPr lang="en-US" sz="3832" u="sng" spc="126" dirty="0" err="1">
                <a:solidFill>
                  <a:srgbClr val="2B288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викладання</a:t>
            </a:r>
            <a:r>
              <a:rPr lang="en-US" sz="3832" u="sng" spc="126" dirty="0">
                <a:solidFill>
                  <a:srgbClr val="2B288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</a:t>
            </a:r>
            <a:r>
              <a:rPr lang="en-US" sz="3832" u="sng" spc="126" dirty="0" err="1">
                <a:solidFill>
                  <a:srgbClr val="2B2880"/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хімії</a:t>
            </a:r>
            <a:endParaRPr lang="en-US" sz="3832" u="sng" spc="126" dirty="0">
              <a:solidFill>
                <a:srgbClr val="2B2880"/>
              </a:solidFill>
              <a:latin typeface="Times New Roman" panose="02020603050405020304" pitchFamily="18" charset="0"/>
              <a:ea typeface="Bobby Jones"/>
              <a:cs typeface="Times New Roman" panose="02020603050405020304" pitchFamily="18" charset="0"/>
              <a:sym typeface="Bobby Jone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74894" y="4100348"/>
            <a:ext cx="15621000" cy="5731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Державні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стандарти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: </a:t>
            </a:r>
          </a:p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Постанова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КМУ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від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30.09.2020 № 898 «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затвердження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Державного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стандарту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базової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середньої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освіти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 (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для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5–9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класів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НУШ). </a:t>
            </a:r>
            <a:endParaRPr lang="uk-UA" sz="3199" b="1" dirty="0">
              <a:solidFill>
                <a:srgbClr val="303030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  <a:hlinkClick r:id="rId5"/>
              </a:rPr>
              <a:t>https://zakon.rada.gov.ua/laws/show/898-2020-%D0%BF#Text</a:t>
            </a:r>
            <a:endParaRPr lang="uk-UA" sz="3199" b="1" dirty="0">
              <a:solidFill>
                <a:srgbClr val="303030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4479"/>
              </a:lnSpc>
              <a:spcBef>
                <a:spcPct val="0"/>
              </a:spcBef>
            </a:pPr>
            <a:endParaRPr lang="en-US" sz="3199" b="1" dirty="0">
              <a:solidFill>
                <a:srgbClr val="303030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Постанова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КМУ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від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23.11.2011 № 1392 «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затвердження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Державного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стандарту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базової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і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повної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загальної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середньої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освіти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 (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для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10–11 </a:t>
            </a:r>
            <a:r>
              <a:rPr lang="en-US" sz="3199" b="1" dirty="0" err="1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класів</a:t>
            </a: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).</a:t>
            </a:r>
            <a:endParaRPr lang="uk-UA" sz="3199" b="1" dirty="0">
              <a:solidFill>
                <a:srgbClr val="303030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>
                <a:solidFill>
                  <a:srgbClr val="30303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  <a:hlinkClick r:id="rId6"/>
              </a:rPr>
              <a:t>https://zakon.rada.gov.ua/laws/show/1392-2011-%D0%BF#Text</a:t>
            </a:r>
            <a:endParaRPr lang="uk-UA" sz="3199" b="1" dirty="0">
              <a:solidFill>
                <a:srgbClr val="303030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4479"/>
              </a:lnSpc>
              <a:spcBef>
                <a:spcPct val="0"/>
              </a:spcBef>
            </a:pPr>
            <a:endParaRPr lang="en-US" sz="3199" b="1" dirty="0">
              <a:solidFill>
                <a:srgbClr val="303030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4479"/>
              </a:lnSpc>
              <a:spcBef>
                <a:spcPct val="0"/>
              </a:spcBef>
            </a:pPr>
            <a:endParaRPr lang="en-US" sz="3199" b="1" dirty="0">
              <a:solidFill>
                <a:srgbClr val="303030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19200" y="2188899"/>
            <a:ext cx="15163800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  <a:spcBef>
                <a:spcPct val="0"/>
              </a:spcBef>
            </a:pP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Готуючись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до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організації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освітнього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процесу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,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ми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насамперед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спираємося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фундаментальні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Закони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України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«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освіту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та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«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повну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загальну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середню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освіту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»,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які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гарантують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автономію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закладу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та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академічну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свободу</a:t>
            </a:r>
            <a:r>
              <a:rPr lang="en-US" sz="3212" b="1" spc="106" dirty="0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3212" b="1" spc="106" dirty="0" err="1">
                <a:solidFill>
                  <a:srgbClr val="000000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вчителя</a:t>
            </a:r>
            <a:r>
              <a:rPr lang="en-US" sz="3212" b="1" spc="106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81400" y="1333501"/>
            <a:ext cx="11353799" cy="2119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36"/>
              </a:lnSpc>
            </a:pPr>
            <a:r>
              <a:rPr lang="en-US" sz="4400" spc="283" dirty="0" err="1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Нормативно</a:t>
            </a:r>
            <a:r>
              <a:rPr lang="en-US" sz="4400" spc="283" dirty="0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- </a:t>
            </a:r>
            <a:r>
              <a:rPr lang="en-US" sz="4400" spc="283" dirty="0" err="1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правова</a:t>
            </a:r>
            <a:r>
              <a:rPr lang="en-US" sz="4400" spc="283" dirty="0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</a:t>
            </a:r>
            <a:r>
              <a:rPr lang="en-US" sz="4400" spc="283" dirty="0" err="1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база</a:t>
            </a:r>
            <a:r>
              <a:rPr lang="en-US" sz="4400" spc="283" dirty="0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</a:t>
            </a:r>
            <a:r>
              <a:rPr lang="en-US" sz="4400" spc="283" dirty="0" err="1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стосовно</a:t>
            </a:r>
            <a:r>
              <a:rPr lang="en-US" sz="4400" spc="283" dirty="0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</a:t>
            </a:r>
            <a:r>
              <a:rPr lang="en-US" sz="4400" spc="283" dirty="0" err="1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початку</a:t>
            </a:r>
            <a:r>
              <a:rPr lang="en-US" sz="4400" spc="283" dirty="0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 2026-2027 </a:t>
            </a:r>
            <a:r>
              <a:rPr lang="en-US" sz="4400" spc="283" dirty="0" err="1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н.р</a:t>
            </a:r>
            <a:r>
              <a:rPr lang="en-US" sz="4400" spc="283" dirty="0">
                <a:solidFill>
                  <a:srgbClr val="303030">
                    <a:alpha val="93725"/>
                  </a:srgbClr>
                </a:solidFill>
                <a:latin typeface="Times New Roman" panose="02020603050405020304" pitchFamily="18" charset="0"/>
                <a:ea typeface="Bobby Jones"/>
                <a:cs typeface="Times New Roman" panose="02020603050405020304" pitchFamily="18" charset="0"/>
                <a:sym typeface="Bobby Jones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19199" y="3657879"/>
            <a:ext cx="16002001" cy="76682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4889" lvl="1" indent="-292445">
              <a:lnSpc>
                <a:spcPts val="3792"/>
              </a:lnSpc>
              <a:spcBef>
                <a:spcPct val="0"/>
              </a:spcBef>
              <a:buAutoNum type="arabicPeriod"/>
            </a:pP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Постанова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Кабінету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міністрів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України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від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1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липня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2026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року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№ 847 «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Про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початок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навчального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року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під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час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воєнного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стану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в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Україні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»</a:t>
            </a:r>
          </a:p>
          <a:p>
            <a:pPr>
              <a:lnSpc>
                <a:spcPts val="3792"/>
              </a:lnSpc>
              <a:spcBef>
                <a:spcPct val="0"/>
              </a:spcBef>
            </a:pP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  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Визначає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тривалість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2026/2027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навчального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року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в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умовах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воєнного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стану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з 1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вересня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2026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року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до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30 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червня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2027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року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,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делегуючи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місцевим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адміністраціям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та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закладам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освіти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повноваження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самостійно</a:t>
            </a:r>
            <a:r>
              <a:rPr lang="ru-RU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організовувати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процес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з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огляду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на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безпекову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 </a:t>
            </a:r>
            <a:r>
              <a:rPr lang="en-US" sz="2709" b="1" i="1" dirty="0" err="1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ситуацію</a:t>
            </a:r>
            <a:r>
              <a:rPr lang="en-US" sz="2709" b="1" i="1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</a:rPr>
              <a:t>.</a:t>
            </a:r>
            <a:endParaRPr lang="uk-UA" sz="2709" b="1" i="1" dirty="0">
              <a:solidFill>
                <a:srgbClr val="303030"/>
              </a:solidFill>
              <a:latin typeface="Times New Roman" panose="02020603050405020304" pitchFamily="18" charset="0"/>
              <a:ea typeface="Arturo"/>
              <a:cs typeface="Times New Roman" panose="02020603050405020304" pitchFamily="18" charset="0"/>
              <a:sym typeface="Arturo"/>
            </a:endParaRPr>
          </a:p>
          <a:p>
            <a:pPr>
              <a:lnSpc>
                <a:spcPts val="3792"/>
              </a:lnSpc>
              <a:spcBef>
                <a:spcPct val="0"/>
              </a:spcBef>
            </a:pP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Arturo"/>
                <a:cs typeface="Times New Roman" panose="02020603050405020304" pitchFamily="18" charset="0"/>
                <a:sym typeface="Arturo"/>
                <a:hlinkClick r:id="rId2"/>
              </a:rPr>
              <a:t>https://zakon.rada.gov.ua/laws/show/847-2026-%D0%BF#Text</a:t>
            </a:r>
            <a:endParaRPr lang="uk-UA" sz="2709" dirty="0">
              <a:solidFill>
                <a:srgbClr val="303030"/>
              </a:solidFill>
              <a:latin typeface="Times New Roman" panose="02020603050405020304" pitchFamily="18" charset="0"/>
              <a:ea typeface="Arturo"/>
              <a:cs typeface="Times New Roman" panose="02020603050405020304" pitchFamily="18" charset="0"/>
              <a:sym typeface="Arturo"/>
            </a:endParaRPr>
          </a:p>
          <a:p>
            <a:pPr>
              <a:lnSpc>
                <a:spcPts val="3792"/>
              </a:lnSpc>
              <a:spcBef>
                <a:spcPct val="0"/>
              </a:spcBef>
            </a:pPr>
            <a:r>
              <a:rPr lang="uk-UA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  2.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Лист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МОН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України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від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28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липня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2</a:t>
            </a:r>
            <a:r>
              <a:rPr lang="ru-RU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02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6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року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№ 1/16209-26 «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Про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організований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початок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2026/2027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навчального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року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в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закладах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загальної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середньої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2709" dirty="0" err="1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освіти</a:t>
            </a: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»</a:t>
            </a:r>
            <a:endParaRPr lang="ru-RU" sz="2709" dirty="0">
              <a:solidFill>
                <a:srgbClr val="30303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  <a:p>
            <a:pPr algn="ctr">
              <a:lnSpc>
                <a:spcPts val="3792"/>
              </a:lnSpc>
              <a:spcBef>
                <a:spcPct val="0"/>
              </a:spcBef>
            </a:pPr>
            <a:r>
              <a:rPr lang="en-US" sz="2709" dirty="0">
                <a:solidFill>
                  <a:srgbClr val="30303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  <a:hlinkClick r:id="rId3"/>
              </a:rPr>
              <a:t>https://mon.gov.ua/npa/pro-orhanizovanyi-pochatok-20262027-navchalnoho-roku-v-zakladakh-zahalnoi-serednoi-osvity</a:t>
            </a:r>
            <a:endParaRPr lang="ru-RU" sz="2709" dirty="0">
              <a:solidFill>
                <a:srgbClr val="30303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  <a:p>
            <a:pPr algn="ctr">
              <a:lnSpc>
                <a:spcPts val="3792"/>
              </a:lnSpc>
              <a:spcBef>
                <a:spcPct val="0"/>
              </a:spcBef>
            </a:pPr>
            <a:endParaRPr lang="en-US" sz="2709" dirty="0">
              <a:solidFill>
                <a:srgbClr val="30303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  <a:p>
            <a:pPr algn="ctr">
              <a:lnSpc>
                <a:spcPts val="3792"/>
              </a:lnSpc>
              <a:spcBef>
                <a:spcPct val="0"/>
              </a:spcBef>
            </a:pPr>
            <a:endParaRPr lang="en-US" sz="2709" dirty="0">
              <a:solidFill>
                <a:srgbClr val="303030"/>
              </a:solidFill>
              <a:latin typeface="Arturo"/>
              <a:ea typeface="Arturo"/>
              <a:cs typeface="Arturo"/>
              <a:sym typeface="Arturo"/>
            </a:endParaRPr>
          </a:p>
          <a:p>
            <a:pPr algn="just">
              <a:lnSpc>
                <a:spcPts val="3792"/>
              </a:lnSpc>
              <a:spcBef>
                <a:spcPct val="0"/>
              </a:spcBef>
            </a:pPr>
            <a:endParaRPr lang="en-US" sz="2709" dirty="0">
              <a:solidFill>
                <a:srgbClr val="303030"/>
              </a:solidFill>
              <a:latin typeface="Arturo"/>
              <a:ea typeface="Arturo"/>
              <a:cs typeface="Arturo"/>
              <a:sym typeface="Arturo"/>
            </a:endParaRPr>
          </a:p>
          <a:p>
            <a:pPr algn="l">
              <a:lnSpc>
                <a:spcPts val="3092"/>
              </a:lnSpc>
              <a:spcBef>
                <a:spcPct val="0"/>
              </a:spcBef>
            </a:pPr>
            <a:endParaRPr lang="en-US" sz="2709" dirty="0">
              <a:solidFill>
                <a:srgbClr val="303030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2415"/>
              </a:lnSpc>
              <a:spcBef>
                <a:spcPct val="0"/>
              </a:spcBef>
            </a:pPr>
            <a:endParaRPr lang="en-US" sz="2709" dirty="0">
              <a:solidFill>
                <a:srgbClr val="303030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2415"/>
              </a:lnSpc>
              <a:spcBef>
                <a:spcPct val="0"/>
              </a:spcBef>
            </a:pPr>
            <a:endParaRPr lang="en-US" sz="2709" dirty="0">
              <a:solidFill>
                <a:srgbClr val="303030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2415"/>
              </a:lnSpc>
              <a:spcBef>
                <a:spcPct val="0"/>
              </a:spcBef>
            </a:pPr>
            <a:endParaRPr lang="en-US" sz="2709" dirty="0">
              <a:solidFill>
                <a:srgbClr val="30303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3745551" cy="3510099"/>
          </a:xfrm>
          <a:custGeom>
            <a:avLst/>
            <a:gdLst/>
            <a:ahLst/>
            <a:cxnLst/>
            <a:rect l="l" t="t" r="r" b="b"/>
            <a:pathLst>
              <a:path w="3745551" h="3510099">
                <a:moveTo>
                  <a:pt x="0" y="0"/>
                </a:moveTo>
                <a:lnTo>
                  <a:pt x="3745551" y="0"/>
                </a:lnTo>
                <a:lnTo>
                  <a:pt x="3745551" y="3510099"/>
                </a:lnTo>
                <a:lnTo>
                  <a:pt x="0" y="35100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49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352292-8E53-4F80-9340-1FA3D4022C4B}"/>
              </a:ext>
            </a:extLst>
          </p:cNvPr>
          <p:cNvSpPr txBox="1"/>
          <p:nvPr/>
        </p:nvSpPr>
        <p:spPr>
          <a:xfrm>
            <a:off x="2209800" y="1097427"/>
            <a:ext cx="135629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/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Наказ МОН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серпня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2026 </a:t>
            </a:r>
            <a:r>
              <a:rPr lang="ru-RU" sz="28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 </a:t>
            </a:r>
            <a:r>
              <a:rPr lang="ru-RU" sz="2800" b="1" i="0" cap="all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 1/17756-26</a:t>
            </a:r>
            <a:r>
              <a:rPr lang="ru-RU" sz="2800" b="1" cap="all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інструктивно-методичні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викладання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інтегрованих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курсів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закладах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2026/2027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навчальному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8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i="0" dirty="0">
              <a:solidFill>
                <a:srgbClr val="1D1D1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81BA6E-1C33-4314-8729-A603588AD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016849"/>
            <a:ext cx="7010400" cy="22182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A04BC8-4C00-4DCF-868D-CCA503611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5016849"/>
            <a:ext cx="6781800" cy="42926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6DFD92-6A94-4733-B048-2477C2E43DD5}"/>
              </a:ext>
            </a:extLst>
          </p:cNvPr>
          <p:cNvSpPr txBox="1"/>
          <p:nvPr/>
        </p:nvSpPr>
        <p:spPr>
          <a:xfrm>
            <a:off x="1575618" y="2476500"/>
            <a:ext cx="157217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«Яку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просто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запам'ятати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добирати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модель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складом,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будовою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надолуження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CD39A206-6F1D-41F8-A696-72DB85CFF43E}"/>
              </a:ext>
            </a:extLst>
          </p:cNvPr>
          <p:cNvSpPr/>
          <p:nvPr/>
        </p:nvSpPr>
        <p:spPr>
          <a:xfrm rot="1016860">
            <a:off x="1007553" y="7389216"/>
            <a:ext cx="1337695" cy="1879729"/>
          </a:xfrm>
          <a:custGeom>
            <a:avLst/>
            <a:gdLst/>
            <a:ahLst/>
            <a:cxnLst/>
            <a:rect l="l" t="t" r="r" b="b"/>
            <a:pathLst>
              <a:path w="3759267" h="5498928">
                <a:moveTo>
                  <a:pt x="0" y="0"/>
                </a:moveTo>
                <a:lnTo>
                  <a:pt x="3759267" y="0"/>
                </a:lnTo>
                <a:lnTo>
                  <a:pt x="3759267" y="5498928"/>
                </a:lnTo>
                <a:lnTo>
                  <a:pt x="0" y="54989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58156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CFBC5-E69E-4FEF-AF29-9D2E4A12F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Оц</a:t>
            </a:r>
            <a:r>
              <a:rPr lang="uk-UA" dirty="0" err="1"/>
              <a:t>інювання</a:t>
            </a:r>
            <a:r>
              <a:rPr lang="uk-UA" dirty="0"/>
              <a:t> навчальної діяльності учнів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99BFE6-5910-4E27-A590-A00AAD034273}"/>
              </a:ext>
            </a:extLst>
          </p:cNvPr>
          <p:cNvSpPr txBox="1"/>
          <p:nvPr/>
        </p:nvSpPr>
        <p:spPr>
          <a:xfrm>
            <a:off x="1127917" y="2948940"/>
            <a:ext cx="1463040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/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Наказ МОН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</a:t>
            </a:r>
            <a:r>
              <a:rPr lang="ru-RU" sz="28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28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серпня</a:t>
            </a:r>
            <a:r>
              <a:rPr lang="ru-RU" sz="28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 року №1427 « 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5-9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8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 fontAlgn="base" latinLnBrk="0"/>
            <a:r>
              <a:rPr lang="ru-RU" sz="28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визнати</a:t>
            </a:r>
            <a:r>
              <a:rPr lang="ru-RU" sz="28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таким, </a:t>
            </a:r>
            <a:r>
              <a:rPr lang="ru-RU" sz="28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втратив</a:t>
            </a:r>
            <a:r>
              <a:rPr lang="ru-RU" sz="28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</a:t>
            </a:r>
            <a:r>
              <a:rPr lang="uk-UA" sz="28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ість</a:t>
            </a:r>
            <a:r>
              <a:rPr lang="uk-UA" sz="28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наказ МОН України від 02.06.2024 №1093 «Про затвердження рекомендацій щодо оцінювання результатів навчання»)</a:t>
            </a:r>
            <a:endParaRPr lang="ru-RU" sz="2800" b="1" i="0" dirty="0">
              <a:solidFill>
                <a:srgbClr val="1D1D1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 latinLnBrk="0"/>
            <a:endParaRPr lang="ru-RU" sz="2800" b="1" i="0" dirty="0">
              <a:solidFill>
                <a:srgbClr val="1D1D1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 latinLnBrk="0"/>
            <a:r>
              <a:rPr lang="en-US" sz="2400" b="1" i="0" dirty="0">
                <a:solidFill>
                  <a:srgbClr val="1D1D1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https://mon.gov.ua/npa/pro-zatverdzhennia-rekomendatsii-shchodo-otsiniuvannia-rezultataiv-navchannia-uchniv-5-9-klasiv-zakladiv-zahalnoi-serednoi-osvity?v=6a8420819f7e7</a:t>
            </a:r>
            <a:endParaRPr lang="ru-RU" sz="2400" b="1" dirty="0">
              <a:solidFill>
                <a:srgbClr val="1D1D1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 latinLnBrk="0"/>
            <a:endParaRPr lang="ru-RU" sz="2400" b="1" i="0" dirty="0">
              <a:solidFill>
                <a:srgbClr val="1D1D1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277C1E-DBD6-44E0-ABD0-64F2C05E7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0" y="5676900"/>
            <a:ext cx="3627434" cy="39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67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136430" cy="1216024"/>
          </a:xfrm>
          <a:custGeom>
            <a:avLst/>
            <a:gdLst/>
            <a:ahLst/>
            <a:cxnLst/>
            <a:rect l="l" t="t" r="r" b="b"/>
            <a:pathLst>
              <a:path w="1136430" h="1216024">
                <a:moveTo>
                  <a:pt x="0" y="0"/>
                </a:moveTo>
                <a:lnTo>
                  <a:pt x="1136430" y="0"/>
                </a:lnTo>
                <a:lnTo>
                  <a:pt x="1136430" y="1216024"/>
                </a:lnTo>
                <a:lnTo>
                  <a:pt x="0" y="1216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27474">
            <a:off x="2509928" y="7411015"/>
            <a:ext cx="3711454" cy="2816188"/>
          </a:xfrm>
          <a:custGeom>
            <a:avLst/>
            <a:gdLst/>
            <a:ahLst/>
            <a:cxnLst/>
            <a:rect l="l" t="t" r="r" b="b"/>
            <a:pathLst>
              <a:path w="13947491" h="14049670">
                <a:moveTo>
                  <a:pt x="0" y="0"/>
                </a:moveTo>
                <a:lnTo>
                  <a:pt x="13947491" y="0"/>
                </a:lnTo>
                <a:lnTo>
                  <a:pt x="13947491" y="14049670"/>
                </a:lnTo>
                <a:lnTo>
                  <a:pt x="0" y="140496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16860">
            <a:off x="440489" y="6540958"/>
            <a:ext cx="2700113" cy="3581858"/>
          </a:xfrm>
          <a:custGeom>
            <a:avLst/>
            <a:gdLst/>
            <a:ahLst/>
            <a:cxnLst/>
            <a:rect l="l" t="t" r="r" b="b"/>
            <a:pathLst>
              <a:path w="3759267" h="5498928">
                <a:moveTo>
                  <a:pt x="0" y="0"/>
                </a:moveTo>
                <a:lnTo>
                  <a:pt x="3759267" y="0"/>
                </a:lnTo>
                <a:lnTo>
                  <a:pt x="3759267" y="5498928"/>
                </a:lnTo>
                <a:lnTo>
                  <a:pt x="0" y="54989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0187380">
            <a:off x="15371971" y="6482"/>
            <a:ext cx="2901870" cy="2749142"/>
          </a:xfrm>
          <a:custGeom>
            <a:avLst/>
            <a:gdLst/>
            <a:ahLst/>
            <a:cxnLst/>
            <a:rect l="l" t="t" r="r" b="b"/>
            <a:pathLst>
              <a:path w="3793041" h="4114800">
                <a:moveTo>
                  <a:pt x="0" y="0"/>
                </a:moveTo>
                <a:lnTo>
                  <a:pt x="3793041" y="0"/>
                </a:lnTo>
                <a:lnTo>
                  <a:pt x="37930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938049" y="4832139"/>
            <a:ext cx="805108" cy="622723"/>
            <a:chOff x="0" y="0"/>
            <a:chExt cx="812800" cy="6286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628672"/>
            </a:xfrm>
            <a:custGeom>
              <a:avLst/>
              <a:gdLst/>
              <a:ahLst/>
              <a:cxnLst/>
              <a:rect l="l" t="t" r="r" b="b"/>
              <a:pathLst>
                <a:path w="812800" h="628672">
                  <a:moveTo>
                    <a:pt x="406400" y="0"/>
                  </a:moveTo>
                  <a:cubicBezTo>
                    <a:pt x="181951" y="0"/>
                    <a:pt x="0" y="140733"/>
                    <a:pt x="0" y="314336"/>
                  </a:cubicBezTo>
                  <a:cubicBezTo>
                    <a:pt x="0" y="487939"/>
                    <a:pt x="181951" y="628672"/>
                    <a:pt x="406400" y="628672"/>
                  </a:cubicBezTo>
                  <a:cubicBezTo>
                    <a:pt x="630849" y="628672"/>
                    <a:pt x="812800" y="487939"/>
                    <a:pt x="812800" y="314336"/>
                  </a:cubicBezTo>
                  <a:cubicBezTo>
                    <a:pt x="812800" y="140733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0BBB1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-7737"/>
              <a:ext cx="660400" cy="577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26505" y="1384670"/>
            <a:ext cx="14971069" cy="1269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060"/>
              </a:lnSpc>
            </a:pPr>
            <a:r>
              <a:rPr lang="en-US" sz="5400" b="1" dirty="0">
                <a:solidFill>
                  <a:srgbClr val="554E4A"/>
                </a:solidFill>
                <a:latin typeface="Prachason Neue Mon SemiExpanded Medium"/>
                <a:ea typeface="Prachason Neue Mon SemiExpanded Medium"/>
                <a:cs typeface="Prachason Neue Mon SemiExpanded Medium"/>
                <a:sym typeface="Prachason Neue Mon SemiExpanded Medium"/>
              </a:rPr>
              <a:t>РОБОТА З ОБДАРОВАННОЮ МОЛОДДЮ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6822906" y="4343373"/>
            <a:ext cx="488766" cy="48876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0C7C3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923831" y="4703163"/>
            <a:ext cx="440337" cy="44033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EF3FC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447800" y="3086847"/>
            <a:ext cx="16531352" cy="1960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ru-RU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1.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Наказ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МОН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України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від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30.12.2024 </a:t>
            </a:r>
            <a:r>
              <a:rPr lang="ru-RU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№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1820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та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Лист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МОН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від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24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червня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2025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року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ru-RU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№</a:t>
            </a:r>
            <a:endParaRPr lang="en-US" sz="2200" b="1" spc="415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1/13233-25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регламентують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нове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«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Положення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учнівський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олімпіадний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та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турнірний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рух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».</a:t>
            </a:r>
            <a:endParaRPr lang="uk-UA" sz="2200" b="1" spc="415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  <a:hlinkClick r:id="rId10"/>
              </a:rPr>
              <a:t>https://zakon.rada.gov.ua/laws/show/z0187-25#Text</a:t>
            </a:r>
            <a:endParaRPr lang="uk-UA" sz="2200" b="1" spc="415" dirty="0">
              <a:solidFill>
                <a:srgbClr val="554E4A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Це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чіткі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правила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проведення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олімпіад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із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хімії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та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турнірів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юних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хіміків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на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всіх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рівнях</a:t>
            </a: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82555" y="5570797"/>
            <a:ext cx="14615019" cy="1960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ru-RU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2.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Наказ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МОН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України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від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24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грудня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2025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року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№ 1704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затверджує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нове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«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Положення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Всеукраїнський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конкурс-захист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науково-дослідницьких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робіт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учнів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-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членів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Малої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академії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наук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0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України</a:t>
            </a:r>
            <a:r>
              <a:rPr lang="en-US" sz="20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</a:t>
            </a:r>
            <a:endParaRPr lang="uk-UA" sz="2000" b="1" spc="415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  <a:hlinkClick r:id="rId11"/>
              </a:rPr>
              <a:t>https://zakon.rada.gov.ua/laws/show/z0021-26/ed20251224#Text</a:t>
            </a:r>
            <a:endParaRPr lang="uk-UA" sz="2200" b="1" spc="415" dirty="0">
              <a:solidFill>
                <a:srgbClr val="554E4A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endParaRPr lang="en-US" sz="2200" b="1" spc="415" dirty="0">
              <a:solidFill>
                <a:srgbClr val="554E4A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465743" y="7389706"/>
            <a:ext cx="12284750" cy="1563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ru-RU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3.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Закон</a:t>
            </a:r>
            <a:endParaRPr lang="en-US" sz="2200" b="1" spc="415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України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«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академічну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доброчесність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від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31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липня</a:t>
            </a:r>
            <a:r>
              <a:rPr lang="en-US" sz="2200" b="1" spc="415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2026 </a:t>
            </a:r>
            <a:r>
              <a:rPr lang="en-US" sz="2200" b="1" spc="415" dirty="0" err="1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року</a:t>
            </a:r>
            <a:endParaRPr lang="uk-UA" sz="2200" b="1" spc="415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b="1" spc="415" dirty="0">
                <a:solidFill>
                  <a:srgbClr val="554E4A"/>
                </a:solidFill>
                <a:latin typeface="Lora Bold"/>
                <a:ea typeface="Lora Bold"/>
                <a:cs typeface="Lora Bold"/>
                <a:sym typeface="Lora Bold"/>
                <a:hlinkClick r:id="rId12"/>
              </a:rPr>
              <a:t>https://zakon.rada.gov.ua/laws/show/4742-20#Text</a:t>
            </a:r>
            <a:endParaRPr lang="uk-UA" sz="2200" b="1" spc="415" dirty="0">
              <a:solidFill>
                <a:srgbClr val="554E4A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3080"/>
              </a:lnSpc>
              <a:spcBef>
                <a:spcPct val="0"/>
              </a:spcBef>
            </a:pPr>
            <a:endParaRPr lang="en-US" sz="2200" b="1" spc="415" dirty="0">
              <a:solidFill>
                <a:srgbClr val="554E4A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1674" y="7928188"/>
            <a:ext cx="1136430" cy="1216024"/>
          </a:xfrm>
          <a:custGeom>
            <a:avLst/>
            <a:gdLst/>
            <a:ahLst/>
            <a:cxnLst/>
            <a:rect l="l" t="t" r="r" b="b"/>
            <a:pathLst>
              <a:path w="1136430" h="1216024">
                <a:moveTo>
                  <a:pt x="0" y="0"/>
                </a:moveTo>
                <a:lnTo>
                  <a:pt x="1136430" y="0"/>
                </a:lnTo>
                <a:lnTo>
                  <a:pt x="1136430" y="1216024"/>
                </a:lnTo>
                <a:lnTo>
                  <a:pt x="0" y="1216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187380">
            <a:off x="15222031" y="3321581"/>
            <a:ext cx="1328916" cy="803060"/>
          </a:xfrm>
          <a:custGeom>
            <a:avLst/>
            <a:gdLst/>
            <a:ahLst/>
            <a:cxnLst/>
            <a:rect l="l" t="t" r="r" b="b"/>
            <a:pathLst>
              <a:path w="3793041" h="4114800">
                <a:moveTo>
                  <a:pt x="0" y="0"/>
                </a:moveTo>
                <a:lnTo>
                  <a:pt x="3793041" y="0"/>
                </a:lnTo>
                <a:lnTo>
                  <a:pt x="37930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5" name="Freeform 5"/>
          <p:cNvSpPr/>
          <p:nvPr/>
        </p:nvSpPr>
        <p:spPr>
          <a:xfrm rot="-552495">
            <a:off x="15711397" y="6949184"/>
            <a:ext cx="2302615" cy="3174031"/>
          </a:xfrm>
          <a:custGeom>
            <a:avLst/>
            <a:gdLst/>
            <a:ahLst/>
            <a:cxnLst/>
            <a:rect l="l" t="t" r="r" b="b"/>
            <a:pathLst>
              <a:path w="2302615" h="3174031">
                <a:moveTo>
                  <a:pt x="0" y="0"/>
                </a:moveTo>
                <a:lnTo>
                  <a:pt x="2302615" y="0"/>
                </a:lnTo>
                <a:lnTo>
                  <a:pt x="2302615" y="3174031"/>
                </a:lnTo>
                <a:lnTo>
                  <a:pt x="0" y="31740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1770678">
            <a:off x="12218776" y="8361304"/>
            <a:ext cx="759248" cy="75924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C54C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770678">
            <a:off x="13165793" y="6050402"/>
            <a:ext cx="460925" cy="460925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C54C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770678">
            <a:off x="12656853" y="5389416"/>
            <a:ext cx="322186" cy="32218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954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51674" y="752659"/>
            <a:ext cx="17401461" cy="51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07"/>
              </a:lnSpc>
              <a:spcBef>
                <a:spcPct val="0"/>
              </a:spcBef>
            </a:pPr>
            <a:r>
              <a:rPr lang="en-US" sz="3077" b="1" spc="581" dirty="0" err="1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Охорона</a:t>
            </a:r>
            <a:r>
              <a:rPr lang="en-US" sz="3077" b="1" spc="581" dirty="0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 </a:t>
            </a:r>
            <a:r>
              <a:rPr lang="en-US" sz="3077" b="1" spc="581" dirty="0" err="1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праці</a:t>
            </a:r>
            <a:r>
              <a:rPr lang="en-US" sz="3077" b="1" spc="581" dirty="0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 </a:t>
            </a:r>
            <a:r>
              <a:rPr lang="en-US" sz="3077" b="1" spc="581" dirty="0" err="1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та</a:t>
            </a:r>
            <a:r>
              <a:rPr lang="en-US" sz="3077" b="1" spc="581" dirty="0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 </a:t>
            </a:r>
            <a:r>
              <a:rPr lang="en-US" sz="3077" b="1" spc="581" dirty="0" err="1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матеріально-технічне</a:t>
            </a:r>
            <a:r>
              <a:rPr lang="en-US" sz="3077" b="1" spc="581" dirty="0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 </a:t>
            </a:r>
            <a:r>
              <a:rPr lang="en-US" sz="3077" b="1" spc="581" dirty="0" err="1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забезпечення</a:t>
            </a:r>
            <a:r>
              <a:rPr lang="en-US" sz="3077" b="1" spc="581" dirty="0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 </a:t>
            </a:r>
            <a:r>
              <a:rPr lang="en-US" sz="3077" b="1" spc="581" dirty="0" err="1">
                <a:solidFill>
                  <a:srgbClr val="554E4A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elegraf Bold"/>
                <a:cs typeface="Times New Roman" panose="02020603050405020304" pitchFamily="18" charset="0"/>
                <a:sym typeface="Telegraf Bold"/>
              </a:rPr>
              <a:t>кабінету</a:t>
            </a:r>
            <a:endParaRPr lang="en-US" sz="3077" b="1" spc="581" dirty="0">
              <a:solidFill>
                <a:srgbClr val="554E4A"/>
              </a:solidFill>
              <a:highlight>
                <a:srgbClr val="FFFF00"/>
              </a:highlight>
              <a:latin typeface="Times New Roman" panose="02020603050405020304" pitchFamily="18" charset="0"/>
              <a:ea typeface="Telegraf Bold"/>
              <a:cs typeface="Times New Roman" panose="02020603050405020304" pitchFamily="18" charset="0"/>
              <a:sym typeface="Telegraf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19200" y="1729495"/>
            <a:ext cx="15849600" cy="6305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spcBef>
                <a:spcPct val="0"/>
              </a:spcBef>
              <a:buAutoNum type="arabicPeriod"/>
            </a:pP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Наказ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МНС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України</a:t>
            </a:r>
            <a:r>
              <a:rPr lang="ru-RU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№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992 — «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Правила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охорони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праці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під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час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проведення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навчально-виховного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процесу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в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кабінетах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(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лабораторіях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)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хімії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».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Вони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вимагають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обов'язкового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проведення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первинних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та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цільових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інструктажів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перед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кожною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практичною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чи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лабораторною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роботою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з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фіксацією</a:t>
            </a:r>
            <a:r>
              <a:rPr lang="en-US" sz="2400" b="1" spc="472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у </a:t>
            </a:r>
            <a:r>
              <a:rPr lang="en-US" sz="2400" b="1" spc="472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журналі</a:t>
            </a:r>
            <a:r>
              <a:rPr lang="en-US" sz="2400" b="1" spc="472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.</a:t>
            </a:r>
            <a:endParaRPr lang="uk-UA" sz="2400" b="1" spc="472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marL="539749" lvl="1" indent="-269875" algn="l">
              <a:lnSpc>
                <a:spcPts val="3499"/>
              </a:lnSpc>
              <a:spcBef>
                <a:spcPct val="0"/>
              </a:spcBef>
              <a:buAutoNum type="arabicPeriod"/>
            </a:pPr>
            <a:r>
              <a:rPr lang="en-US" sz="2400" b="1" spc="472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  <a:hlinkClick r:id="rId8"/>
              </a:rPr>
              <a:t>https://zakon.rada.gov.ua/laws/show/z1332-12#Text</a:t>
            </a:r>
            <a:endParaRPr lang="ru-RU" sz="2400" b="1" spc="472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marL="269874" lvl="1" algn="l">
              <a:lnSpc>
                <a:spcPts val="3499"/>
              </a:lnSpc>
              <a:spcBef>
                <a:spcPct val="0"/>
              </a:spcBef>
            </a:pPr>
            <a:endParaRPr lang="uk-UA" sz="2400" b="1" spc="472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marL="727074" lvl="1" indent="-457200" algn="l">
              <a:lnSpc>
                <a:spcPts val="3499"/>
              </a:lnSpc>
              <a:spcBef>
                <a:spcPct val="0"/>
              </a:spcBef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Постанова КМУ № 529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19.06.2019</a:t>
            </a:r>
            <a:r>
              <a:rPr lang="uk-UA" sz="2800" b="1" spc="472" dirty="0">
                <a:solidFill>
                  <a:srgbClr val="554E4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Lora Bold"/>
              </a:rPr>
              <a:t> 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«Про </a:t>
            </a:r>
            <a:r>
              <a:rPr lang="ru-RU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прекурсорів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27074" lvl="1" indent="-457200" algn="l">
              <a:lnSpc>
                <a:spcPts val="3499"/>
              </a:lnSpc>
              <a:spcBef>
                <a:spcPct val="0"/>
              </a:spcBef>
              <a:buAutoNum type="arabicPeriod"/>
            </a:pPr>
            <a:r>
              <a:rPr lang="en-US" sz="2400" b="1" spc="472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  <a:hlinkClick r:id="rId9"/>
              </a:rPr>
              <a:t>https://zakon.rada.gov.ua/laws/show/529-2019-%D0%BF#Text</a:t>
            </a:r>
            <a:endParaRPr lang="ru-RU" sz="2400" b="1" spc="472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marL="727074" lvl="1" indent="-457200" algn="l">
              <a:lnSpc>
                <a:spcPts val="3499"/>
              </a:lnSpc>
              <a:spcBef>
                <a:spcPct val="0"/>
              </a:spcBef>
              <a:buAutoNum type="arabicPeriod"/>
            </a:pPr>
            <a:endParaRPr lang="en-US" sz="2400" b="1" spc="472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marL="561339" lvl="1" indent="-280669" algn="l">
              <a:lnSpc>
                <a:spcPts val="3639"/>
              </a:lnSpc>
              <a:spcBef>
                <a:spcPct val="0"/>
              </a:spcBef>
              <a:buAutoNum type="arabicPeriod"/>
            </a:pP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Наказ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МОН 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України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ru-RU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№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574 — 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визначає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«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Типовий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перелік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засобів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навчання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та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обладнання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для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кабінетів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 і STEM-</a:t>
            </a:r>
            <a:r>
              <a:rPr lang="en-US" sz="2400" b="1" spc="491" dirty="0" err="1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лабораторій</a:t>
            </a:r>
            <a:r>
              <a:rPr lang="en-US" sz="2400" b="1" spc="491" dirty="0"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</a:rPr>
              <a:t>».</a:t>
            </a:r>
            <a:endParaRPr lang="uk-UA" sz="2400" b="1" spc="491" dirty="0"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marL="561339" lvl="1" indent="-280669" algn="l">
              <a:lnSpc>
                <a:spcPts val="3639"/>
              </a:lnSpc>
              <a:spcBef>
                <a:spcPct val="0"/>
              </a:spcBef>
              <a:buAutoNum type="arabicPeriod"/>
            </a:pPr>
            <a:r>
              <a:rPr lang="en-US" sz="2400" b="1" spc="491" dirty="0">
                <a:solidFill>
                  <a:srgbClr val="554E4A"/>
                </a:solidFill>
                <a:latin typeface="Times New Roman" panose="02020603050405020304" pitchFamily="18" charset="0"/>
                <a:ea typeface="Lora Bold"/>
                <a:cs typeface="Times New Roman" panose="02020603050405020304" pitchFamily="18" charset="0"/>
                <a:sym typeface="Lora Bold"/>
                <a:hlinkClick r:id="rId10"/>
              </a:rPr>
              <a:t>https://zakon.rada.gov.ua/laws/show/z0410-20#Text</a:t>
            </a:r>
            <a:endParaRPr lang="uk-UA" sz="2400" b="1" spc="491" dirty="0">
              <a:solidFill>
                <a:srgbClr val="554E4A"/>
              </a:solidFill>
              <a:latin typeface="Times New Roman" panose="02020603050405020304" pitchFamily="18" charset="0"/>
              <a:ea typeface="Lora Bold"/>
              <a:cs typeface="Times New Roman" panose="02020603050405020304" pitchFamily="18" charset="0"/>
              <a:sym typeface="Lora Bold"/>
            </a:endParaRPr>
          </a:p>
          <a:p>
            <a:pPr marL="561339" lvl="1" indent="-280669" algn="l">
              <a:lnSpc>
                <a:spcPts val="3639"/>
              </a:lnSpc>
              <a:spcBef>
                <a:spcPct val="0"/>
              </a:spcBef>
              <a:buAutoNum type="arabicPeriod"/>
            </a:pPr>
            <a:endParaRPr lang="en-US" sz="2599" b="1" spc="491" dirty="0">
              <a:solidFill>
                <a:srgbClr val="554E4A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645924" y="5858023"/>
            <a:ext cx="4476111" cy="3849456"/>
          </a:xfrm>
          <a:custGeom>
            <a:avLst/>
            <a:gdLst/>
            <a:ahLst/>
            <a:cxnLst/>
            <a:rect l="l" t="t" r="r" b="b"/>
            <a:pathLst>
              <a:path w="4476111" h="3849456">
                <a:moveTo>
                  <a:pt x="0" y="0"/>
                </a:moveTo>
                <a:lnTo>
                  <a:pt x="4476112" y="0"/>
                </a:lnTo>
                <a:lnTo>
                  <a:pt x="4476112" y="3849456"/>
                </a:lnTo>
                <a:lnTo>
                  <a:pt x="0" y="3849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400800" y="6268241"/>
            <a:ext cx="9209469" cy="315997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939"/>
              </a:lnSpc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3.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Наказ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МОН 25.05.2025 №765 (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зі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змінами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відповідно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до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наказу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МОН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від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19.06.2025 № 884).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Типова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освітня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програма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для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10-12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класів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закладів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загальної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середньої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освіти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що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забезпечують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здобуття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профільної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середньої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освіти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за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академічним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спрямуванням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.</a:t>
            </a:r>
          </a:p>
          <a:p>
            <a:pPr algn="ctr">
              <a:lnSpc>
                <a:spcPts val="2939"/>
              </a:lnSpc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  <a:hlinkClick r:id="rId4"/>
              </a:rPr>
              <a:t>https://mon.gov.ua/npa/pro-zatverdzhennia-typovoi-osvitnoi-prohramy-dlia-10-12-klasiv-zakladiv-zahalnoi-serednoi-osvity-iaki-zabezpechuiut-zdobuttia-profilnoi-serednoi-osvity-za-akademichnym-spriamuvanniam</a:t>
            </a:r>
            <a:endParaRPr lang="uk-UA" sz="2000" b="1" dirty="0">
              <a:solidFill>
                <a:srgbClr val="000000"/>
              </a:solidFill>
              <a:latin typeface="Times New Roman" panose="02020603050405020304" pitchFamily="18" charset="0"/>
              <a:ea typeface="Canva Sans Bold"/>
              <a:cs typeface="Times New Roman" panose="02020603050405020304" pitchFamily="18" charset="0"/>
              <a:sym typeface="Canva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990386" y="858785"/>
            <a:ext cx="11747896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8"/>
              </a:lnSpc>
              <a:spcBef>
                <a:spcPct val="0"/>
              </a:spcBef>
            </a:pPr>
            <a:r>
              <a:rPr lang="en-US" sz="4400" b="1" dirty="0" err="1">
                <a:solidFill>
                  <a:srgbClr val="30303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Нормативно-правова</a:t>
            </a:r>
            <a:r>
              <a:rPr lang="en-US" sz="4400" b="1" dirty="0">
                <a:solidFill>
                  <a:srgbClr val="30303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400" b="1" dirty="0" err="1">
                <a:solidFill>
                  <a:srgbClr val="30303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база</a:t>
            </a:r>
            <a:r>
              <a:rPr lang="en-US" sz="4400" b="1" dirty="0">
                <a:solidFill>
                  <a:srgbClr val="30303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400" b="1" dirty="0" err="1">
                <a:solidFill>
                  <a:srgbClr val="30303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викладання</a:t>
            </a:r>
            <a:r>
              <a:rPr lang="en-US" sz="4400" b="1" dirty="0">
                <a:solidFill>
                  <a:srgbClr val="30303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400" b="1" dirty="0" err="1">
                <a:solidFill>
                  <a:srgbClr val="30303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хімії</a:t>
            </a:r>
            <a:endParaRPr lang="en-US" sz="4400" b="1" dirty="0">
              <a:solidFill>
                <a:srgbClr val="30303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400800" y="1654281"/>
            <a:ext cx="9296400" cy="1961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7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1.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Наказ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МОН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України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від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17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.08.20</a:t>
            </a: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26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№ 1</a:t>
            </a: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430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«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Про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внесення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змін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до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Типової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освітньої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програми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для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5–9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класів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закладів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загальної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середньої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 </a:t>
            </a:r>
            <a:r>
              <a:rPr lang="en-US" sz="2000" b="1" dirty="0" err="1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освіти</a:t>
            </a: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</a:rPr>
              <a:t>» </a:t>
            </a:r>
            <a:endParaRPr lang="ru-RU" sz="2000" b="1" dirty="0">
              <a:solidFill>
                <a:srgbClr val="303030"/>
              </a:solidFill>
              <a:latin typeface="Times New Roman" panose="02020603050405020304" pitchFamily="18" charset="0"/>
              <a:ea typeface="Canva Sans Bold"/>
              <a:cs typeface="Times New Roman" panose="02020603050405020304" pitchFamily="18" charset="0"/>
              <a:sym typeface="Canva Sans Bold"/>
            </a:endParaRPr>
          </a:p>
          <a:p>
            <a:pPr algn="ctr">
              <a:lnSpc>
                <a:spcPts val="3107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303030"/>
                </a:solidFill>
                <a:latin typeface="Times New Roman" panose="02020603050405020304" pitchFamily="18" charset="0"/>
                <a:ea typeface="Canva Sans Bold"/>
                <a:cs typeface="Times New Roman" panose="02020603050405020304" pitchFamily="18" charset="0"/>
                <a:sym typeface="Canva Sans Bold"/>
                <a:hlinkClick r:id="rId5"/>
              </a:rPr>
              <a:t>https://mon.gov.ua/npa/pro-vnesennia-zmin-do-typovoi-osvitnoi-prohramy-dlia-5-9-klasiv-zakladiv-zahalnoi-serednoi-osvity-2</a:t>
            </a:r>
            <a:endParaRPr lang="ru-RU" sz="2000" b="1" dirty="0">
              <a:solidFill>
                <a:srgbClr val="303030"/>
              </a:solidFill>
              <a:latin typeface="Times New Roman" panose="02020603050405020304" pitchFamily="18" charset="0"/>
              <a:ea typeface="Canva Sans Bold"/>
              <a:cs typeface="Times New Roman" panose="02020603050405020304" pitchFamily="18" charset="0"/>
              <a:sym typeface="Canva Sans Bold"/>
            </a:endParaRPr>
          </a:p>
          <a:p>
            <a:pPr algn="ctr">
              <a:lnSpc>
                <a:spcPts val="3107"/>
              </a:lnSpc>
              <a:spcBef>
                <a:spcPct val="0"/>
              </a:spcBef>
            </a:pPr>
            <a:endParaRPr lang="en-US" sz="2219" b="1" dirty="0">
              <a:solidFill>
                <a:srgbClr val="30303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601CD7-77A3-43C4-B6BC-B060911F862B}"/>
              </a:ext>
            </a:extLst>
          </p:cNvPr>
          <p:cNvSpPr txBox="1"/>
          <p:nvPr/>
        </p:nvSpPr>
        <p:spPr>
          <a:xfrm>
            <a:off x="6553200" y="4058653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старшої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(10–11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документом є Наказ МОН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20.04.2018 № 408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внесеними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наказом МОН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20.06.2025 № 890)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«Про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https://mon.gov.ua/static-objects/mon/sites/1/zagalna%20serednya/typovi-programu-2-11/typova-osv-prohr-zzso-iii-stupenya-890.pdf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D5AA4CD-D157-4999-AA72-C6C9C11451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256051"/>
            <a:ext cx="8763000" cy="3601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1461</TotalTime>
  <Words>1036</Words>
  <Application>Microsoft Office PowerPoint</Application>
  <PresentationFormat>Произвольный</PresentationFormat>
  <Paragraphs>68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Lora Bold</vt:lpstr>
      <vt:lpstr>Arturo</vt:lpstr>
      <vt:lpstr>Times New Roman</vt:lpstr>
      <vt:lpstr>Corbel</vt:lpstr>
      <vt:lpstr>Canva Sans Bold</vt:lpstr>
      <vt:lpstr>Lora</vt:lpstr>
      <vt:lpstr>Prachason Neue Mon SemiExpanded Medium</vt:lpstr>
      <vt:lpstr>The Seasons Bold</vt:lpstr>
      <vt:lpstr>Calibri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Оцінювання навчальної діяльності учнів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Навчально-методична література</dc:title>
  <dc:creator>Учитель</dc:creator>
  <cp:lastModifiedBy>Учитель</cp:lastModifiedBy>
  <cp:revision>33</cp:revision>
  <dcterms:created xsi:type="dcterms:W3CDTF">2006-08-16T00:00:00Z</dcterms:created>
  <dcterms:modified xsi:type="dcterms:W3CDTF">2026-08-20T09:34:17Z</dcterms:modified>
  <dc:identifier>DAHSFclxp54</dc:identifier>
</cp:coreProperties>
</file>