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8" r:id="rId4"/>
    <p:sldId id="319" r:id="rId5"/>
    <p:sldId id="334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15" r:id="rId14"/>
    <p:sldId id="313" r:id="rId15"/>
    <p:sldId id="309" r:id="rId16"/>
    <p:sldId id="305" r:id="rId17"/>
    <p:sldId id="308" r:id="rId18"/>
    <p:sldId id="316" r:id="rId19"/>
    <p:sldId id="327" r:id="rId20"/>
    <p:sldId id="328" r:id="rId21"/>
    <p:sldId id="329" r:id="rId22"/>
    <p:sldId id="330" r:id="rId23"/>
    <p:sldId id="331" r:id="rId24"/>
    <p:sldId id="333" r:id="rId25"/>
    <p:sldId id="33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ya B" initials="LB" lastIdx="1" clrIdx="0">
    <p:extLst>
      <p:ext uri="{19B8F6BF-5375-455C-9EA6-DF929625EA0E}">
        <p15:presenceInfo xmlns:p15="http://schemas.microsoft.com/office/powerpoint/2012/main" userId="64743413036258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us.org.ua/2024/10/09/yak-zapovnyuvaty-zhurnal-i-vystavlyaty-otsinky-za-grupamy-rezultativ-perekazuyemo-golovne-z-vebinaru-mon-pro-novi-rekomendatsiyi-otsinyuvannya-uchniv-5-9-h-klasi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gicschool.ai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1" y="1057301"/>
            <a:ext cx="6953250" cy="26098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оцінювання навчальних досягнень учнів. Фіксація результатів навчання.</a:t>
            </a:r>
            <a:b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по формулі: коли ШІ бачить більше, ніж просто відповідь</a:t>
            </a:r>
            <a:endParaRPr lang="uk-UA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15076" y="5249802"/>
            <a:ext cx="4867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en-US" b="1" dirty="0">
                <a:latin typeface="Times New Roman" panose="02020603050405020304" pitchFamily="18" charset="0"/>
              </a:rPr>
              <a:t>БЕРЗІНЬ ЛІЯ ВАЛЕНТИНІВНА,</a:t>
            </a:r>
          </a:p>
          <a:p>
            <a:pPr algn="r"/>
            <a:r>
              <a:rPr lang="ru-RU" altLang="en-US" b="1" dirty="0">
                <a:latin typeface="Times New Roman" panose="02020603050405020304" pitchFamily="18" charset="0"/>
              </a:rPr>
              <a:t> учитель математики </a:t>
            </a:r>
            <a:r>
              <a:rPr lang="uk-UA" altLang="en-US" b="1" dirty="0">
                <a:latin typeface="Times New Roman" panose="02020603050405020304" pitchFamily="18" charset="0"/>
              </a:rPr>
              <a:t>та інформатики</a:t>
            </a:r>
          </a:p>
          <a:p>
            <a:pPr algn="r"/>
            <a:r>
              <a:rPr lang="ru-RU" altLang="en-US" b="1" dirty="0">
                <a:latin typeface="Times New Roman" panose="02020603050405020304" pitchFamily="18" charset="0"/>
              </a:rPr>
              <a:t>ОД</a:t>
            </a:r>
            <a:r>
              <a:rPr lang="uk-UA" altLang="en-US" b="1" dirty="0">
                <a:latin typeface="Times New Roman" panose="02020603050405020304" pitchFamily="18" charset="0"/>
              </a:rPr>
              <a:t>Е</a:t>
            </a:r>
            <a:r>
              <a:rPr lang="ru-RU" altLang="en-US" b="1" dirty="0">
                <a:latin typeface="Times New Roman" panose="02020603050405020304" pitchFamily="18" charset="0"/>
              </a:rPr>
              <a:t>СЬКОЇ ГІМНАЗІЇ №110</a:t>
            </a:r>
            <a:endParaRPr lang="uk-UA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6155B-7C67-4972-8D03-E367185B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📘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та державне оцінювання: ключові положення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4F59D3-F1D6-47C8-B73E-C77BD5AF85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🧮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Річна оцінка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 за рік не проводиться;</a:t>
            </a:r>
          </a:p>
          <a:p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Річна оцінка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виставляється на основі оцінок за І та ІІ семестри;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обов’язково є середнім арифметичним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має враховувати: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Динаміку особистих досягнень учня;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засвоєння матеріалу;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навчального процесу.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14793C-66E6-4370-9537-8150FAEF2C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📋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Фіксація результатів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за семестри та рік вносяться до: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Класного журналу;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Свідоцтва досягнень.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🎓ДПА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ДПА фіксують у: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Класному журналі;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Додатку до Свідоцтва про здобуття базової середньої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423280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F776B-7ECD-40BC-ABF3-2510B494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 класного журналу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EEE9318-9B00-415D-B7CB-4D872FCD9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dirty="0"/>
              <a:t>💻 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 класні журнали: нормативна основа та практичне ведення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B72C0D1-9EEA-428B-B0C3-8979AE6A9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6933" y="2505075"/>
            <a:ext cx="4710642" cy="36845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ми працюємо з електронними журналами.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наказу МОН України від 08.08.2022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ведення ділової документації в закладах загальної середньої освіти в електронній формі»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форма — офіційна.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заповнення сторінок залишаються незмінними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у паперовому варіанті;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 для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всіх класів: 5–11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E9BE62EB-CB29-4245-8B5A-F32F7AB59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uk-UA" dirty="0"/>
              <a:t>📚    </a:t>
            </a:r>
            <a:r>
              <a:rPr lang="uk-UA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 для ведення журналів</a:t>
            </a:r>
          </a:p>
        </p:txBody>
      </p:sp>
      <p:graphicFrame>
        <p:nvGraphicFramePr>
          <p:cNvPr id="9" name="Таблиця 9">
            <a:extLst>
              <a:ext uri="{FF2B5EF4-FFF2-40B4-BE49-F238E27FC236}">
                <a16:creationId xmlns:a16="http://schemas.microsoft.com/office/drawing/2014/main" id="{FD021E56-4C4B-4DC6-8E93-082104B5855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82037295"/>
              </p:ext>
            </p:extLst>
          </p:nvPr>
        </p:nvGraphicFramePr>
        <p:xfrm>
          <a:off x="6197599" y="2864009"/>
          <a:ext cx="5875867" cy="32442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3465">
                  <a:extLst>
                    <a:ext uri="{9D8B030D-6E8A-4147-A177-3AD203B41FA5}">
                      <a16:colId xmlns:a16="http://schemas.microsoft.com/office/drawing/2014/main" val="4040489001"/>
                    </a:ext>
                  </a:extLst>
                </a:gridCol>
                <a:gridCol w="2952402">
                  <a:extLst>
                    <a:ext uri="{9D8B030D-6E8A-4147-A177-3AD203B41FA5}">
                      <a16:colId xmlns:a16="http://schemas.microsoft.com/office/drawing/2014/main" val="1678056734"/>
                    </a:ext>
                  </a:extLst>
                </a:gridCol>
              </a:tblGrid>
              <a:tr h="65348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544774"/>
                  </a:ext>
                </a:extLst>
              </a:tr>
              <a:tr h="653481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 класи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🗂️ Наказ МОН № 496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03.06.2008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465576"/>
                  </a:ext>
                </a:extLst>
              </a:tr>
              <a:tr h="653481">
                <a:tc>
                  <a:txBody>
                    <a:bodyPr/>
                    <a:lstStyle/>
                    <a:p>
                      <a:r>
                        <a:rPr lang="ru-RU" dirty="0"/>
                        <a:t>«</a:t>
                      </a:r>
                      <a:r>
                        <a:rPr lang="uk-UA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затвердження Інструкції з ведення класного журналу учнів 5–11(12)-х класів»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27103"/>
                  </a:ext>
                </a:extLst>
              </a:tr>
              <a:tr h="653481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5-8 класи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📄 Лист МОН № 463/11-10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28.10.2022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02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688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1144D-D0C5-4822-976D-E991C773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1325563"/>
          </a:xfrm>
        </p:spPr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📝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 класного журналу: оцінювання результатів навчання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FE3F35-51DE-42AC-ACB3-04E405B5C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9864"/>
            <a:ext cx="5157787" cy="500062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📌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 основа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755777F-04E8-47C2-B7B5-0FE1C7A3B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8881" y="2038350"/>
            <a:ext cx="4258470" cy="4008438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здійснюється відповідно до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Додатку №2 до наказу МОН України від 02.08.2024 № 1093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затвердження рекомендацій щодо оцінювання результатів навчання».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54E43F2-B6D2-4C00-A3B1-279AA46EC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015208"/>
            <a:ext cx="5183188" cy="500062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9ADEB34-3B45-4FB4-92D7-5F943E5C8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3075" y="1689895"/>
            <a:ext cx="6477000" cy="4562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📊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Поточні та підсумкові оцінки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Виставляються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 семестру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колонки з датою вгорі.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 оцінок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бути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дві або більше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Підсумкових оцінок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або більше за кожною групою результатів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/>
              <a:t>🧮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фіксації оцінок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у нижній частині сторінки 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позначка ГР/ПР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(група результатів / підсумкова робота). 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при комплексній роботі — окремі оцінки за кожною групою під однією датою.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журнал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NZ.UA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індекси груп результатів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зазначаються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розділі дат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колонках),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нижня частина сторінки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використовується для позначок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434FEB93-CA34-4CC0-9852-1EC46DED52F4}"/>
              </a:ext>
            </a:extLst>
          </p:cNvPr>
          <p:cNvSpPr/>
          <p:nvPr/>
        </p:nvSpPr>
        <p:spPr>
          <a:xfrm>
            <a:off x="1251743" y="3971132"/>
            <a:ext cx="4258470" cy="2549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📌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Семестрове оцінювання </a:t>
            </a: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окремій колонці без дати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написом: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«I семестр» / «II семестр»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за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12-бальною шкалою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(оцінки від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до 12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неатестації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запис: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н/а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3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заповнення класних журналів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 descr="https://naurok.com.ua/uploads/2022/%D0%96%D1%83%D1%80%D0%BD%D0%B0%D0%BB/2025/00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89" y="1820090"/>
            <a:ext cx="9858102" cy="4545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5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 КЛАСНИХ ЖУРНАЛІВ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naurok.com.ua/uploads/2022/%D0%96%D1%83%D1%80%D0%BD%D0%B0%D0%BB/2025/00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13" y="1690688"/>
            <a:ext cx="9980755" cy="4005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07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 класних журналів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7349" y="1568450"/>
            <a:ext cx="9572625" cy="4794250"/>
          </a:xfrm>
        </p:spPr>
        <p:txBody>
          <a:bodyPr>
            <a:normAutofit fontScale="62500" lnSpcReduction="20000"/>
          </a:bodyPr>
          <a:lstStyle/>
          <a:p>
            <a:pPr marL="0" indent="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звернути Вашу увагу на декілька моментів, які зустрічаються  у нашій роботі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Урок:</a:t>
            </a:r>
            <a:endParaRPr lang="uk-UA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 отримав поточну оцінку за групу результатів "Розв'язує математичні задачі".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Журнал:</a:t>
            </a:r>
            <a:endParaRPr lang="uk-UA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колонці з датою вчитель виставляє оцінку і внизу колонки пише "ГР2".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Тематична робота:</a:t>
            </a:r>
            <a:endParaRPr lang="uk-UA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 написав роботу, яка охоплює дві групи результатів.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Журнал:</a:t>
            </a:r>
            <a:endParaRPr lang="uk-UA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Внизу сторінки в колонці з датою вчитель може поставити оцінку та написати "ГР1/ГР2" або "ГР1+ГР2".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2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 класних журналів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49" y="1253330"/>
            <a:ext cx="10239376" cy="5490369"/>
          </a:xfrm>
        </p:spPr>
        <p:txBody>
          <a:bodyPr>
            <a:normAutofit fontScale="92500" lnSpcReduction="20000"/>
          </a:bodyPr>
          <a:lstStyle/>
          <a:p>
            <a:pPr algn="just"/>
            <a:endParaRPr lang="uk-UA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фіксувати оцінки: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Позначення груп результатів: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Внизу сторінки журналу в колонці з датою вчитель вказує індекс групи результатів (наприклад, ГР1, ГР2), яка була оцінена на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Поточне оцінювання: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виставляється поточна оцінка за певною групою результатів, її записують в колонку з датою, а внизу колонки додають позначку ГР/ПР. Однак МОН наголошує на тому, що оцінювання всіх груп результатів з окремою фіксацією у журналі на одному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доцільним та обов'язковим.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Тематичне оцінювання: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тематична оцінка позначається індексом однієї або кількох груп результатів. 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662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 КЛАСНИХ ЖУРНАЛІВ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774" y="1825625"/>
            <a:ext cx="972502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Підсумкове оцінювання: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виставляються в нижній частині сторінки журналу з позначенням відповідного індексу групи результатів.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Оцінка за зошит: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Фіксується в окремій колонці без дати і не впливає на результати семестрового оцінювання.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Скориговане оцінювання: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скоригованого оцінювання виставляються в окремі стовпці поруч із семестровими за групами результатів. </a:t>
            </a:r>
          </a:p>
          <a:p>
            <a:pPr marL="0" indent="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https://nus.org.ua/2024/10/09/yak-zapovnyuvaty-zhurnal-i-vystavlyaty-otsinky-za-grupamy-rezultativ-perekazuyemo-golovne-z-vebinaru-mon-pro-novi-rekomendatsiyi-otsinyuvannya-uchniv-5-9-h-klasiv/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9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E77979-4246-4A78-9C89-6D01D97C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1"/>
            <a:ext cx="12191999" cy="65436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💬 «Технології самі по собі нічого не змінюють. Але в руках освітян — вони здатні бачити глибше.»</a:t>
            </a:r>
          </a:p>
          <a:p>
            <a:pPr marL="0" indent="0">
              <a:buNone/>
            </a:pPr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— Ерік </a:t>
            </a:r>
            <a:r>
              <a:rPr lang="uk-UA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Шінігер</a:t>
            </a:r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(експерт з </a:t>
            </a:r>
            <a:r>
              <a:rPr lang="uk-UA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ціфрової</a:t>
            </a:r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трансформації в освіті, США)</a:t>
            </a:r>
          </a:p>
          <a:p>
            <a:endParaRPr lang="uk-UA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💬 «Технології — це дзеркало мислення. Вони показують не лише результат, а й шлях до нього.» </a:t>
            </a:r>
          </a:p>
          <a:p>
            <a:pPr marL="0" indent="0">
              <a:buNone/>
            </a:pPr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— Ерік </a:t>
            </a:r>
            <a:r>
              <a:rPr lang="uk-UA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Брайсон</a:t>
            </a:r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(експерт з освітніх </a:t>
            </a:r>
            <a:r>
              <a:rPr lang="uk-UA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іновацій</a:t>
            </a:r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Канада)</a:t>
            </a:r>
          </a:p>
          <a:p>
            <a:endParaRPr lang="uk-UA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💬 «Штучний інтелект не замінює вчителя. Він лише допомагає бачити те, що раніше було прихованим»</a:t>
            </a:r>
          </a:p>
          <a:p>
            <a:pPr marL="0" indent="0">
              <a:buNone/>
            </a:pPr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Лія Берзінь (вчитель математики та інформатики)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D0DDF-E185-4C0D-904E-DF167646824D}"/>
              </a:ext>
            </a:extLst>
          </p:cNvPr>
          <p:cNvSpPr txBox="1"/>
          <p:nvPr/>
        </p:nvSpPr>
        <p:spPr>
          <a:xfrm>
            <a:off x="619125" y="216951"/>
            <a:ext cx="10115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 інструмент педагога</a:t>
            </a:r>
          </a:p>
          <a:p>
            <a:pPr algn="ctr"/>
            <a:r>
              <a:rPr lang="uk-UA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 в освіті – не заміна, а підсилення</a:t>
            </a:r>
          </a:p>
        </p:txBody>
      </p:sp>
    </p:spTree>
    <p:extLst>
      <p:ext uri="{BB962C8B-B14F-4D97-AF65-F5344CB8AC3E}">
        <p14:creationId xmlns:p14="http://schemas.microsoft.com/office/powerpoint/2010/main" val="2663515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94498C0-497C-425C-B51C-3293F4F36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60082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5F2E2-2CDC-4FAB-8261-BB0EAD61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Чому штучний інтелект важливий у викладанні математики</a:t>
            </a:r>
            <a:r>
              <a:rPr 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 не тільки?</a:t>
            </a:r>
            <a:r>
              <a:rPr lang="uk-UA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01EE3-CD5B-414D-87AB-E4D0394FA2D3}"/>
              </a:ext>
            </a:extLst>
          </p:cNvPr>
          <p:cNvSpPr txBox="1"/>
          <p:nvPr/>
        </p:nvSpPr>
        <p:spPr>
          <a:xfrm>
            <a:off x="1047750" y="1838325"/>
            <a:ext cx="104298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uk-UA" sz="3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Сучасні технології                             у сферу освіти.</a:t>
            </a:r>
          </a:p>
          <a:p>
            <a:pPr lvl="1"/>
            <a:r>
              <a:rPr lang="uk-UA" sz="3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Вчителі                      перевантаження: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3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готувати різнорівневі завдання,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3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адаптувати матеріали під учнів,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3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створювати контрольні роботи.</a:t>
            </a:r>
          </a:p>
          <a:p>
            <a:pPr lvl="1"/>
            <a:r>
              <a:rPr lang="uk-UA" sz="3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ШІ може автоматизувати ці процеси та допомогти зробити навчання більш персоналізованим.</a:t>
            </a:r>
          </a:p>
          <a:p>
            <a:endParaRPr lang="uk-UA" dirty="0"/>
          </a:p>
        </p:txBody>
      </p:sp>
      <p:sp>
        <p:nvSpPr>
          <p:cNvPr id="7" name="Стрілка: вправо 6">
            <a:extLst>
              <a:ext uri="{FF2B5EF4-FFF2-40B4-BE49-F238E27FC236}">
                <a16:creationId xmlns:a16="http://schemas.microsoft.com/office/drawing/2014/main" id="{12247188-49BF-461B-9BE0-C8155909FC4F}"/>
              </a:ext>
            </a:extLst>
          </p:cNvPr>
          <p:cNvSpPr/>
          <p:nvPr/>
        </p:nvSpPr>
        <p:spPr>
          <a:xfrm>
            <a:off x="5057775" y="2124075"/>
            <a:ext cx="2257425" cy="1714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вправо 7">
            <a:extLst>
              <a:ext uri="{FF2B5EF4-FFF2-40B4-BE49-F238E27FC236}">
                <a16:creationId xmlns:a16="http://schemas.microsoft.com/office/drawing/2014/main" id="{B10549A5-49AE-4499-9423-8391E04766D1}"/>
              </a:ext>
            </a:extLst>
          </p:cNvPr>
          <p:cNvSpPr/>
          <p:nvPr/>
        </p:nvSpPr>
        <p:spPr>
          <a:xfrm>
            <a:off x="3219450" y="2590800"/>
            <a:ext cx="1714500" cy="1714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321677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5FE77-FD95-4F85-967C-AA532DFC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365125"/>
            <a:ext cx="9582150" cy="21685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Я не можу нікого нічому навчити. </a:t>
            </a:r>
            <a:br>
              <a:rPr lang="uk-UA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Я можу лише змусити їх думати»</a:t>
            </a:r>
            <a:r>
              <a:rPr lang="uk-UA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— </a:t>
            </a:r>
            <a:r>
              <a:rPr lang="ru-RU" i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Сократ</a:t>
            </a:r>
            <a:endParaRPr lang="uk-UA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3058717-BBCE-4A86-B25B-E5223F5A6DD3}"/>
              </a:ext>
            </a:extLst>
          </p:cNvPr>
          <p:cNvSpPr txBox="1">
            <a:spLocks/>
          </p:cNvSpPr>
          <p:nvPr/>
        </p:nvSpPr>
        <p:spPr>
          <a:xfrm>
            <a:off x="2801581" y="3121659"/>
            <a:ext cx="2212393" cy="11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Антична філософія — Вікіпедія">
            <a:extLst>
              <a:ext uri="{FF2B5EF4-FFF2-40B4-BE49-F238E27FC236}">
                <a16:creationId xmlns:a16="http://schemas.microsoft.com/office/drawing/2014/main" id="{20FD9D4B-5647-46F3-9619-0E67D8D54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08" y="2731293"/>
            <a:ext cx="6879791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4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0ABA14D-4727-4BF3-BE5A-FCA256DD6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67"/>
            <a:ext cx="12192000" cy="662716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B9A51-3F6A-4F63-8FAE-825D1BFE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76725" cy="911225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Знайомтесь! </a:t>
            </a:r>
            <a:r>
              <a:rPr 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endParaRPr lang="uk-UA" dirty="0"/>
          </a:p>
        </p:txBody>
      </p:sp>
      <p:pic>
        <p:nvPicPr>
          <p:cNvPr id="6" name="Picture 4" descr="First in Kansas: Leavenworth Joins Magic School's AI ...">
            <a:extLst>
              <a:ext uri="{FF2B5EF4-FFF2-40B4-BE49-F238E27FC236}">
                <a16:creationId xmlns:a16="http://schemas.microsoft.com/office/drawing/2014/main" id="{45C96B2F-CF77-4E57-9341-C1F61AD5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3436"/>
            <a:ext cx="3628004" cy="294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5918A5-E56F-4DB3-ABB0-07D1604CAD35}"/>
              </a:ext>
            </a:extLst>
          </p:cNvPr>
          <p:cNvSpPr txBox="1"/>
          <p:nvPr/>
        </p:nvSpPr>
        <p:spPr>
          <a:xfrm>
            <a:off x="5906011" y="266700"/>
            <a:ext cx="614362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🧮 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Генерувати тести та завдання</a:t>
            </a:r>
            <a:r>
              <a:rPr lang="uk-UA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різними рівнями складності</a:t>
            </a:r>
          </a:p>
          <a:p>
            <a:pPr lvl="0"/>
            <a:endParaRPr lang="uk-UA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📈 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відповіді учнів</a:t>
            </a:r>
            <a:r>
              <a:rPr lang="uk-UA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враховуючи не лише правильність, а й логіку розв’язання</a:t>
            </a:r>
          </a:p>
          <a:p>
            <a:pPr lvl="0"/>
            <a:endParaRPr lang="uk-UA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🧠 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 рубрики оцінювання</a:t>
            </a:r>
            <a:r>
              <a:rPr lang="uk-UA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враховують процес мислення, а не лише кінцевий результат</a:t>
            </a:r>
          </a:p>
          <a:p>
            <a:pPr lvl="0"/>
            <a:endParaRPr lang="uk-UA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⏱️ 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Економити час педагога</a:t>
            </a:r>
            <a:r>
              <a:rPr lang="uk-UA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автоматизація рутинних завдань дозволяє зосередитись на індивідуальній підтримці учнів</a:t>
            </a:r>
          </a:p>
          <a:p>
            <a:endParaRPr lang="uk-UA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F5EF6-D8DF-4312-8914-3675A3F7A956}"/>
              </a:ext>
            </a:extLst>
          </p:cNvPr>
          <p:cNvSpPr txBox="1"/>
          <p:nvPr/>
        </p:nvSpPr>
        <p:spPr>
          <a:xfrm>
            <a:off x="438150" y="4683085"/>
            <a:ext cx="50482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  <a:r>
              <a:rPr lang="uk-U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 платформа, створена спеціально для освітян, яка пропонує понад 60 інструментів на основі штучного інтелекту. У контексті математики вона дозволяє: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73361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69D5678-EFDF-48EA-B238-B349CD8DF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FA21D-558B-4CB6-A956-157F8611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по формулі: коли ШІ бачить більше, ніж просто відповідь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0ADFC-6BAA-4D36-9133-0AF9A506B3CB}"/>
              </a:ext>
            </a:extLst>
          </p:cNvPr>
          <p:cNvSpPr txBox="1"/>
          <p:nvPr/>
        </p:nvSpPr>
        <p:spPr>
          <a:xfrm>
            <a:off x="1133475" y="1819275"/>
            <a:ext cx="9763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допомагає побачити не просто «5+3=8», а </a:t>
            </a: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учень мислить</a:t>
            </a:r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стратегії обирає, і де саме потребує підтримки.</a:t>
            </a:r>
          </a:p>
          <a:p>
            <a:pPr lvl="0"/>
            <a:endParaRPr lang="uk-UA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</a:p>
          <a:p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«Учень розв’язує задачу на пропорції. </a:t>
            </a:r>
            <a:r>
              <a:rPr lang="uk-UA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аналізує не лише відповідь, а й пояснення, виявляючи, що учень має труднощі з розумінням відношень — і пропонує адаптоване завдання для закріплення.»</a:t>
            </a:r>
          </a:p>
        </p:txBody>
      </p:sp>
    </p:spTree>
    <p:extLst>
      <p:ext uri="{BB962C8B-B14F-4D97-AF65-F5344CB8AC3E}">
        <p14:creationId xmlns:p14="http://schemas.microsoft.com/office/powerpoint/2010/main" val="397770269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55350E9-4D23-479E-9FAE-8100B316F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"/>
            <a:ext cx="12192000" cy="674297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FF093-3D22-4CEC-814A-A4239DE2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💡 Magic School AI у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як партнер у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 зворотного зв’язку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A40B3E-BB89-4407-A623-EDBD41339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" y="1998297"/>
            <a:ext cx="5419726" cy="40647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F61E68-C194-4D1F-ABFE-5FB8D8A19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89" y="1998297"/>
            <a:ext cx="5419728" cy="40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981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E7B3C1A-BE3B-4C37-9882-7C6EC17CB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0832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DDF1B-A0CE-4B87-BCC5-F5A14B1C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💡 Magic School AI у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аналіз»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03A8B-2FE0-45DB-97EA-56131A634971}"/>
              </a:ext>
            </a:extLst>
          </p:cNvPr>
          <p:cNvSpPr txBox="1"/>
          <p:nvPr/>
        </p:nvSpPr>
        <p:spPr>
          <a:xfrm>
            <a:off x="1809750" y="6296025"/>
            <a:ext cx="62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 бачить себе в процесі виконання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760EF4-AB99-4644-91CE-2B0A3CDF5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2122885"/>
            <a:ext cx="5172075" cy="38790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BF5900-A070-4E8D-8CCD-9C7A4F1C2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2122885"/>
            <a:ext cx="5172074" cy="38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1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46D497A-B43D-4DE7-B0A0-CBC72F0ED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2C6B8-C4F0-4DBE-89CE-0013D3E1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🔍 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 — у дії</a:t>
            </a:r>
            <a:endParaRPr lang="uk-UA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75EE5-FD2E-438F-9DAE-98A82BCA8CDC}"/>
              </a:ext>
            </a:extLst>
          </p:cNvPr>
          <p:cNvSpPr txBox="1"/>
          <p:nvPr/>
        </p:nvSpPr>
        <p:spPr>
          <a:xfrm>
            <a:off x="1257300" y="3124200"/>
            <a:ext cx="1004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«Теорія — це коли все відомо, але нічого не працює. Практика — це коли все працює, але ніхто не знає чому. Ми поєднаємо обидва підходи.»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3ACCC-8A3D-4E0F-B491-67CF6F29BE68}"/>
              </a:ext>
            </a:extLst>
          </p:cNvPr>
          <p:cNvSpPr txBox="1"/>
          <p:nvPr/>
        </p:nvSpPr>
        <p:spPr>
          <a:xfrm>
            <a:off x="5467350" y="5334000"/>
            <a:ext cx="5991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Приписується Альберту Ейнштейну (авторство не підтверджено)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2311E-9B13-41BA-8FFD-0BFCF4F2FD7C}"/>
              </a:ext>
            </a:extLst>
          </p:cNvPr>
          <p:cNvSpPr txBox="1"/>
          <p:nvPr/>
        </p:nvSpPr>
        <p:spPr>
          <a:xfrm>
            <a:off x="1533525" y="2000250"/>
            <a:ext cx="797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https://www.magicschool.ai/</a:t>
            </a:r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7781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BFA12-93BD-43E2-B403-D841F463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7CE9DDF-6AC9-4148-AE00-B454D0DBC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49" y="0"/>
            <a:ext cx="12327449" cy="69246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A9F567-356E-424A-A589-41521D6902E3}"/>
              </a:ext>
            </a:extLst>
          </p:cNvPr>
          <p:cNvSpPr txBox="1"/>
          <p:nvPr/>
        </p:nvSpPr>
        <p:spPr>
          <a:xfrm>
            <a:off x="981075" y="723900"/>
            <a:ext cx="10153650" cy="212365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«Люди, які настільки божевільні, що думають, ніби вони можуть змінити світ, — це ті, хто його змінює »</a:t>
            </a:r>
            <a:endParaRPr lang="uk-UA" sz="44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9EBB6-CA2D-48E6-B060-3CF2A6396217}"/>
              </a:ext>
            </a:extLst>
          </p:cNvPr>
          <p:cNvSpPr txBox="1"/>
          <p:nvPr/>
        </p:nvSpPr>
        <p:spPr>
          <a:xfrm>
            <a:off x="8010525" y="3257551"/>
            <a:ext cx="350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latin typeface="Garamond" panose="02020404030301010803" pitchFamily="18" charset="0"/>
              </a:rPr>
              <a:t>Стів Джобс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9576A-67F2-4BAC-849E-E8D558761E7C}"/>
              </a:ext>
            </a:extLst>
          </p:cNvPr>
          <p:cNvSpPr txBox="1"/>
          <p:nvPr/>
        </p:nvSpPr>
        <p:spPr>
          <a:xfrm>
            <a:off x="557213" y="4856262"/>
            <a:ext cx="1107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Штучний інтелект не замінює вчителя. Він лише допомагає бачити те, що раніше було прихованим.</a:t>
            </a:r>
            <a:r>
              <a:rPr lang="uk-UA" sz="2800" b="1" dirty="0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А змінює — той, хто бачить.</a:t>
            </a:r>
            <a:endParaRPr lang="uk-UA" sz="2800" b="1" dirty="0">
              <a:solidFill>
                <a:srgbClr val="FFFF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79D7E-236C-4AA4-B895-F7040803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50"/>
            <a:ext cx="10515600" cy="52387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 база оцінювання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1007BC-5233-4920-B97B-660C836BC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6350" y="1000126"/>
            <a:ext cx="5133975" cy="51768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9-11 класи – нормативні акти попередніх років: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/>
              <a:t> </a:t>
            </a:r>
            <a:r>
              <a:rPr lang="uk-UA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 оцінювання начальних досягнень учнів у системі загальної середньої освіти, затверджені наказом МОН України від 13.04.2011 № 329;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alt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Орієнтовні вимоги оцінювання навчальних досягнень учнів з базових дисциплін у системі загальної середньої освіти, затверджені наказом МОН України від  21.08.2013 № 122.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B2A4A-0DEB-46DD-8216-C74098926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7974" y="1066801"/>
            <a:ext cx="5334001" cy="5110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5-8 класи: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02.08.2024 № 1093)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 до листа МОН України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14.03.2025р. №1/4895-25 «Про окремі питання оцінювання результатів навчання». 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цьому додатку  йдеться роз’яснення щодо окремих питань оцінювання результатів навчання відповідно до вимог Державного стандарту базової середньої освіти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2A51B-DB5A-4AEB-A041-05031FA9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50"/>
            <a:ext cx="10515600" cy="120015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результатів навчання учнів 5-8 класів (математика )-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відповідно до обов’язкових результатів навчання, визначених у Державному стандарті математичної освітньої галузі.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1142D1D6-1215-49F3-9582-DE7590FB9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1144250" cy="4595813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>
                <a:latin typeface="Century Schoolbook" panose="02040604050505020304" pitchFamily="18" charset="0"/>
              </a:rPr>
              <a:t>   </a:t>
            </a:r>
            <a:r>
              <a:rPr lang="ru-RU" sz="2400" b="1" u="sng" dirty="0" err="1">
                <a:latin typeface="Century Schoolbook" panose="02040604050505020304" pitchFamily="18" charset="0"/>
              </a:rPr>
              <a:t>Перерозподіл</a:t>
            </a:r>
            <a:r>
              <a:rPr lang="ru-RU" sz="2400" b="1" u="sng" dirty="0">
                <a:latin typeface="Century Schoolbook" panose="02040604050505020304" pitchFamily="18" charset="0"/>
              </a:rPr>
              <a:t> </a:t>
            </a:r>
            <a:r>
              <a:rPr lang="ru-RU" sz="2400" b="1" u="sng" dirty="0" err="1">
                <a:latin typeface="Century Schoolbook" panose="02040604050505020304" pitchFamily="18" charset="0"/>
              </a:rPr>
              <a:t>результатів</a:t>
            </a:r>
            <a:r>
              <a:rPr lang="ru-RU" sz="2400" b="1" u="sng" dirty="0">
                <a:latin typeface="Century Schoolbook" panose="02040604050505020304" pitchFamily="18" charset="0"/>
              </a:rPr>
              <a:t> у </a:t>
            </a:r>
            <a:r>
              <a:rPr lang="ru-RU" sz="2400" b="1" u="sng" dirty="0" err="1">
                <a:latin typeface="Century Schoolbook" panose="02040604050505020304" pitchFamily="18" charset="0"/>
              </a:rPr>
              <a:t>галузевих</a:t>
            </a:r>
            <a:r>
              <a:rPr lang="ru-RU" sz="2400" b="1" u="sng" dirty="0">
                <a:latin typeface="Century Schoolbook" panose="02040604050505020304" pitchFamily="18" charset="0"/>
              </a:rPr>
              <a:t> </a:t>
            </a:r>
            <a:r>
              <a:rPr lang="ru-RU" sz="2400" b="1" u="sng" dirty="0" err="1">
                <a:latin typeface="Century Schoolbook" panose="02040604050505020304" pitchFamily="18" charset="0"/>
              </a:rPr>
              <a:t>критеріях</a:t>
            </a:r>
            <a:r>
              <a:rPr lang="ru-RU" sz="2400" b="1" u="sng" dirty="0">
                <a:latin typeface="Century Schoolbook" panose="02040604050505020304" pitchFamily="18" charset="0"/>
              </a:rPr>
              <a:t> </a:t>
            </a:r>
            <a:r>
              <a:rPr lang="ru-RU" sz="2400" b="1" u="sng" dirty="0" err="1">
                <a:latin typeface="Century Schoolbook" panose="02040604050505020304" pitchFamily="18" charset="0"/>
              </a:rPr>
              <a:t>оцінювання</a:t>
            </a:r>
            <a:r>
              <a:rPr lang="ru-RU" sz="2400" b="1" u="sng" dirty="0">
                <a:latin typeface="Century Schoolbook" panose="02040604050505020304" pitchFamily="18" charset="0"/>
              </a:rPr>
              <a:t>:</a:t>
            </a:r>
          </a:p>
          <a:p>
            <a:endParaRPr lang="uk-UA" dirty="0"/>
          </a:p>
        </p:txBody>
      </p:sp>
      <p:graphicFrame>
        <p:nvGraphicFramePr>
          <p:cNvPr id="11" name="Таблиця 11">
            <a:extLst>
              <a:ext uri="{FF2B5EF4-FFF2-40B4-BE49-F238E27FC236}">
                <a16:creationId xmlns:a16="http://schemas.microsoft.com/office/drawing/2014/main" id="{140E030C-C841-4B05-9346-7338A8B1B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02014"/>
              </p:ext>
            </p:extLst>
          </p:nvPr>
        </p:nvGraphicFramePr>
        <p:xfrm>
          <a:off x="1790699" y="2154117"/>
          <a:ext cx="9934576" cy="44081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0934">
                  <a:extLst>
                    <a:ext uri="{9D8B030D-6E8A-4147-A177-3AD203B41FA5}">
                      <a16:colId xmlns:a16="http://schemas.microsoft.com/office/drawing/2014/main" val="657993587"/>
                    </a:ext>
                  </a:extLst>
                </a:gridCol>
                <a:gridCol w="3256821">
                  <a:extLst>
                    <a:ext uri="{9D8B030D-6E8A-4147-A177-3AD203B41FA5}">
                      <a16:colId xmlns:a16="http://schemas.microsoft.com/office/drawing/2014/main" val="3732414992"/>
                    </a:ext>
                  </a:extLst>
                </a:gridCol>
                <a:gridCol w="3256821">
                  <a:extLst>
                    <a:ext uri="{9D8B030D-6E8A-4147-A177-3AD203B41FA5}">
                      <a16:colId xmlns:a16="http://schemas.microsoft.com/office/drawing/2014/main" val="129218776"/>
                    </a:ext>
                  </a:extLst>
                </a:gridCol>
              </a:tblGrid>
              <a:tr h="84201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 результатів (ГР)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Походження з Держстандарту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27906"/>
                  </a:ext>
                </a:extLst>
              </a:tr>
              <a:tr h="36575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782522"/>
                  </a:ext>
                </a:extLst>
              </a:tr>
              <a:tr h="101221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 + ІІ групи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ситуацій та побудова математичних моделей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690840"/>
                  </a:ext>
                </a:extLst>
              </a:tr>
              <a:tr h="70854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Частина І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Розв’язування математичних задач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9734"/>
                  </a:ext>
                </a:extLst>
              </a:tr>
              <a:tr h="70854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група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Інтерпретація та критичне осмислення результатів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810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15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D5DCE-ADB3-4EE8-B394-E8EB9893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результатів навчання 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 5-8 класів (інформатика )-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обов’язкових результатів навчання, визначених у Державному стандарті освітньої галузі «Інформатика».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7E051113-2ACB-4B18-9445-1CB9FF14E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815387"/>
              </p:ext>
            </p:extLst>
          </p:nvPr>
        </p:nvGraphicFramePr>
        <p:xfrm>
          <a:off x="1819274" y="2190750"/>
          <a:ext cx="9934575" cy="403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25">
                  <a:extLst>
                    <a:ext uri="{9D8B030D-6E8A-4147-A177-3AD203B41FA5}">
                      <a16:colId xmlns:a16="http://schemas.microsoft.com/office/drawing/2014/main" val="407899067"/>
                    </a:ext>
                  </a:extLst>
                </a:gridCol>
                <a:gridCol w="3311525">
                  <a:extLst>
                    <a:ext uri="{9D8B030D-6E8A-4147-A177-3AD203B41FA5}">
                      <a16:colId xmlns:a16="http://schemas.microsoft.com/office/drawing/2014/main" val="2837029995"/>
                    </a:ext>
                  </a:extLst>
                </a:gridCol>
                <a:gridCol w="3311525">
                  <a:extLst>
                    <a:ext uri="{9D8B030D-6E8A-4147-A177-3AD203B41FA5}">
                      <a16:colId xmlns:a16="http://schemas.microsoft.com/office/drawing/2014/main" val="1651598520"/>
                    </a:ext>
                  </a:extLst>
                </a:gridCol>
              </a:tblGrid>
              <a:tr h="73533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 результатів (ГР)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Походження з Держстандарту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219269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група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0" i="0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Працює з інформацією, даними, моделями</a:t>
                      </a:r>
                      <a:endParaRPr lang="uk-UA" sz="20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12706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група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0" i="0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Створює інформаційні продукти</a:t>
                      </a:r>
                      <a:endParaRPr lang="uk-UA" sz="20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202795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група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0" i="0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Працює в цифровому середовищі</a:t>
                      </a:r>
                      <a:endParaRPr lang="uk-UA" sz="20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021138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0" i="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Безпечно та </a:t>
                      </a:r>
                      <a:r>
                        <a:rPr lang="uk-UA" sz="2000" b="0" i="0" kern="1200" noProof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відповідально</a:t>
                      </a:r>
                      <a:r>
                        <a:rPr lang="uk-UA" sz="2000" b="0" i="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працює з інформаційними технологіями</a:t>
                      </a:r>
                      <a:endParaRPr lang="uk-UA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925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18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7197F-916C-4439-847C-29C66CD6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-57874"/>
            <a:ext cx="11820698" cy="734746"/>
          </a:xfrm>
        </p:spPr>
        <p:txBody>
          <a:bodyPr>
            <a:normAutofit fontScale="90000"/>
          </a:bodyPr>
          <a:lstStyle/>
          <a:p>
            <a:r>
              <a:rPr lang="uk-UA" dirty="0"/>
              <a:t>:</a:t>
            </a:r>
            <a:br>
              <a:rPr lang="uk-UA" dirty="0"/>
            </a:br>
            <a:r>
              <a:rPr lang="uk-UA" b="1" dirty="0">
                <a:solidFill>
                  <a:srgbClr val="FF0000"/>
                </a:solidFill>
              </a:rPr>
              <a:t>📘</a:t>
            </a:r>
            <a:r>
              <a:rPr lang="uk-UA" b="1" dirty="0"/>
              <a:t> </a:t>
            </a:r>
            <a: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Настільна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педагога</a:t>
            </a:r>
            <a: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Додаток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листа МОН №1/4895-25 (14.03.2025)</a:t>
            </a:r>
            <a:endParaRPr lang="uk-UA" sz="2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7ADA04-CB19-4878-9A2D-46DE5E6B1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6459" y="1050558"/>
            <a:ext cx="5219526" cy="4586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окремі питання оцінювання результатів навчання»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документ — не просто роз’яснення, 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дороговказ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дає відповіді на найважливіші запитання щодо оцінювання відповідно до Державного стандарту базової середньої освіти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21D9E0E2-4B40-4681-BBF2-481130AA8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24" y="1076325"/>
            <a:ext cx="6372225" cy="40412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питання, на які дає відповідь додаток:</a:t>
            </a:r>
          </a:p>
          <a:p>
            <a:pPr marL="0" indent="0" algn="ctr">
              <a:buNone/>
            </a:pPr>
            <a:endParaRPr lang="uk-UA" dirty="0"/>
          </a:p>
        </p:txBody>
      </p:sp>
      <p:graphicFrame>
        <p:nvGraphicFramePr>
          <p:cNvPr id="7" name="Таблиця 7">
            <a:extLst>
              <a:ext uri="{FF2B5EF4-FFF2-40B4-BE49-F238E27FC236}">
                <a16:creationId xmlns:a16="http://schemas.microsoft.com/office/drawing/2014/main" id="{33C7FF9C-15DB-40C8-8A29-016EEF67C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08979"/>
              </p:ext>
            </p:extLst>
          </p:nvPr>
        </p:nvGraphicFramePr>
        <p:xfrm>
          <a:off x="1558464" y="1895475"/>
          <a:ext cx="10315576" cy="44398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3327714"/>
                    </a:ext>
                  </a:extLst>
                </a:gridCol>
                <a:gridCol w="5057776">
                  <a:extLst>
                    <a:ext uri="{9D8B030D-6E8A-4147-A177-3AD203B41FA5}">
                      <a16:colId xmlns:a16="http://schemas.microsoft.com/office/drawing/2014/main" val="3247096308"/>
                    </a:ext>
                  </a:extLst>
                </a:gridCol>
              </a:tblGrid>
              <a:tr h="28657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Суть  відповіді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549609"/>
                  </a:ext>
                </a:extLst>
              </a:tr>
              <a:tr h="1040454"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Чому оцінювання має здійснюватися за групами результатів?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Щоб узагальнити поступ учнів і уникнути фрагментарності. Групи об’єднують споріднені результати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799567"/>
                  </a:ext>
                </a:extLst>
              </a:tr>
              <a:tr h="1040454">
                <a:tc>
                  <a:txBody>
                    <a:bodyPr/>
                    <a:lstStyle/>
                    <a:p>
                      <a:r>
                        <a:rPr lang="uk-UA" noProof="0">
                          <a:latin typeface="Century Schoolbook" panose="02040604050505020304" pitchFamily="18" charset="0"/>
                        </a:rPr>
                        <a:t>Як спланувати поточне та формувальне оцінювання?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Орієнтуємось на модельні програми. Визначаємо етапи, тип оцінювання, фіксуємо в календарному плані.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0617"/>
                  </a:ext>
                </a:extLst>
              </a:tr>
              <a:tr h="800349">
                <a:tc>
                  <a:txBody>
                    <a:bodyPr/>
                    <a:lstStyle/>
                    <a:p>
                      <a:r>
                        <a:rPr lang="uk-UA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вивести семестрову оцінку?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Узагальнюємо результати за кожною групою. Виводимо 3–4 оцінки замість десятків окремих.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69285"/>
                  </a:ext>
                </a:extLst>
              </a:tr>
              <a:tr h="1040454">
                <a:tc>
                  <a:txBody>
                    <a:bodyPr/>
                    <a:lstStyle/>
                    <a:p>
                      <a:r>
                        <a:rPr lang="uk-UA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вивести річну оцінку та скоригувати семестрову?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Аналізуємо динаміку, враховуємо формувальне оцінювання, коригуємо за потреби.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8359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CFBE79-37DF-49AE-812F-75C8212E65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" y="4938346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6F141-4298-4862-B613-34F63E99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8255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оцінювання результатів навчання.</a:t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rgbClr val="FF0000"/>
                </a:solidFill>
              </a:rPr>
              <a:t>📌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653469-9670-4CB0-89A4-5590F58BD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7" y="1366043"/>
            <a:ext cx="4842932" cy="5144824"/>
          </a:xfrm>
        </p:spPr>
        <p:txBody>
          <a:bodyPr>
            <a:normAutofit fontScale="925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Поточне оцінювання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 щоденну навчальну активність;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 виявити рівень засвоєння матеріалу на кожному етапі.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Інтерактивне оцінювання прогресу учня протягом навчального року;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Спрямоване на виявлення потреб учня та адаптацію навчального процесу;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цілям і завданням конкретного предмета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я 7">
            <a:extLst>
              <a:ext uri="{FF2B5EF4-FFF2-40B4-BE49-F238E27FC236}">
                <a16:creationId xmlns:a16="http://schemas.microsoft.com/office/drawing/2014/main" id="{7A45C3A0-1B06-4622-93FA-2F55D6B519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2446232"/>
              </p:ext>
            </p:extLst>
          </p:nvPr>
        </p:nvGraphicFramePr>
        <p:xfrm>
          <a:off x="6172202" y="1261801"/>
          <a:ext cx="5587998" cy="53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7998">
                  <a:extLst>
                    <a:ext uri="{9D8B030D-6E8A-4147-A177-3AD203B41FA5}">
                      <a16:colId xmlns:a16="http://schemas.microsoft.com/office/drawing/2014/main" val="355657038"/>
                    </a:ext>
                  </a:extLst>
                </a:gridCol>
              </a:tblGrid>
              <a:tr h="1677230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</a:t>
                      </a:r>
                    </a:p>
                    <a:p>
                      <a:pPr algn="ctr"/>
                      <a:r>
                        <a:rPr lang="uk-UA" sz="2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28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Самооцінювання</a:t>
                      </a:r>
                      <a:r>
                        <a:rPr lang="uk-UA" sz="2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Учень аналізує власні досягнення, формує навички рефлексії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799294"/>
                  </a:ext>
                </a:extLst>
              </a:tr>
              <a:tr h="2234734">
                <a:tc>
                  <a:txBody>
                    <a:bodyPr/>
                    <a:lstStyle/>
                    <a:p>
                      <a:r>
                        <a:rPr lang="uk-UA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</a:p>
                    <a:p>
                      <a:r>
                        <a:rPr lang="uk-UA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</a:p>
                    <a:p>
                      <a:r>
                        <a:rPr lang="uk-UA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  <a:r>
                        <a:rPr lang="uk-UA" sz="2000" b="1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Взаємооцінювання</a:t>
                      </a:r>
                      <a:endParaRPr lang="uk-UA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Учні оцінюють роботу одне одного, розвиваючи критичне мислення та емпатію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632605"/>
                  </a:ext>
                </a:extLst>
              </a:tr>
              <a:tr h="1421768">
                <a:tc>
                  <a:txBody>
                    <a:bodyPr/>
                    <a:lstStyle/>
                    <a:p>
                      <a:r>
                        <a:rPr lang="uk-UA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</a:p>
                    <a:p>
                      <a:r>
                        <a:rPr lang="uk-UA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Інструментальне оцінювання</a:t>
                      </a:r>
                    </a:p>
                    <a:p>
                      <a:r>
                        <a:rPr lang="uk-UA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uk-UA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 карток, шкал, щоденника спостережень, портфоліо тощо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64075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091157-D112-48AB-B27C-7496CE61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599" y="1450440"/>
            <a:ext cx="982132" cy="9565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360E17-1A49-44F7-8929-D2A044391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594" y="2931662"/>
            <a:ext cx="1243329" cy="11492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25097A-74B5-4FDA-BEC9-8147D8F92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98" y="5074366"/>
            <a:ext cx="1225529" cy="930799"/>
          </a:xfrm>
          <a:prstGeom prst="rect">
            <a:avLst/>
          </a:prstGeom>
        </p:spPr>
      </p:pic>
      <p:sp>
        <p:nvSpPr>
          <p:cNvPr id="13" name="Стрілка: вправо 12">
            <a:extLst>
              <a:ext uri="{FF2B5EF4-FFF2-40B4-BE49-F238E27FC236}">
                <a16:creationId xmlns:a16="http://schemas.microsoft.com/office/drawing/2014/main" id="{8FC84F88-D9C9-489C-BC0A-A007A7A887B3}"/>
              </a:ext>
            </a:extLst>
          </p:cNvPr>
          <p:cNvSpPr/>
          <p:nvPr/>
        </p:nvSpPr>
        <p:spPr>
          <a:xfrm>
            <a:off x="5080000" y="3389842"/>
            <a:ext cx="1092202" cy="254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63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C5696-A99B-467D-8995-1CA5A0087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B0F0"/>
                </a:solidFill>
              </a:rPr>
              <a:t>📊</a:t>
            </a:r>
            <a:r>
              <a:rPr lang="uk-UA" dirty="0"/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оцінювання: логіка, гнучкість, відповідність стандарту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7C4E7021-3BDA-48EC-946A-0648A8960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79035"/>
          </a:xfrm>
        </p:spPr>
        <p:txBody>
          <a:bodyPr/>
          <a:lstStyle/>
          <a:p>
            <a:r>
              <a:rPr lang="uk-UA" dirty="0"/>
              <a:t>          Мета підсумкового оцінювання </a:t>
            </a:r>
          </a:p>
        </p:txBody>
      </p:sp>
      <p:pic>
        <p:nvPicPr>
          <p:cNvPr id="14" name="Місце для вмісту 13">
            <a:extLst>
              <a:ext uri="{FF2B5EF4-FFF2-40B4-BE49-F238E27FC236}">
                <a16:creationId xmlns:a16="http://schemas.microsoft.com/office/drawing/2014/main" id="{13B43F57-04CC-4625-85B4-BB3406411C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725705"/>
            <a:ext cx="663333" cy="634493"/>
          </a:xfrm>
        </p:spPr>
      </p:pic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C8020D24-AA29-4C87-9D09-ECD2FA1BA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79035"/>
          </a:xfrm>
        </p:spPr>
        <p:txBody>
          <a:bodyPr/>
          <a:lstStyle/>
          <a:p>
            <a:pPr algn="ctr"/>
            <a:r>
              <a:rPr lang="uk-UA" sz="2800" dirty="0"/>
              <a:t>🕒</a:t>
            </a:r>
            <a:r>
              <a:rPr lang="uk-UA" dirty="0"/>
              <a:t>   Коли і як проводиться?</a:t>
            </a:r>
          </a:p>
        </p:txBody>
      </p:sp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4C8AF51D-BC68-41A4-9E62-6C5605F13D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(семестр, рік, тематичний блок);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охоплювати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одну, кілька або всі групи результатів;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і час проведення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визначає вчитель самостійно.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28BABF-D659-4B5A-A726-FF701BA8FB55}"/>
              </a:ext>
            </a:extLst>
          </p:cNvPr>
          <p:cNvSpPr txBox="1"/>
          <p:nvPr/>
        </p:nvSpPr>
        <p:spPr>
          <a:xfrm>
            <a:off x="1496747" y="2734733"/>
            <a:ext cx="4353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 спів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 фактичні результати навчання учнів з обов’язковими (очікуваними) результатами, визначеними Державним стандартом або модельною навчальною програмою за певний період.</a:t>
            </a:r>
          </a:p>
        </p:txBody>
      </p:sp>
    </p:spTree>
    <p:extLst>
      <p:ext uri="{BB962C8B-B14F-4D97-AF65-F5344CB8AC3E}">
        <p14:creationId xmlns:p14="http://schemas.microsoft.com/office/powerpoint/2010/main" val="1446997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6639C-96B9-4BCB-B3FD-6AD1B222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B050"/>
                </a:solidFill>
              </a:rPr>
              <a:t>🧩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 підсумкових робіт</a:t>
            </a:r>
          </a:p>
        </p:txBody>
      </p:sp>
      <p:graphicFrame>
        <p:nvGraphicFramePr>
          <p:cNvPr id="9" name="Таблиця 9">
            <a:extLst>
              <a:ext uri="{FF2B5EF4-FFF2-40B4-BE49-F238E27FC236}">
                <a16:creationId xmlns:a16="http://schemas.microsoft.com/office/drawing/2014/main" id="{0E2D60A0-7E61-4903-87E5-762705EA2D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7916748"/>
              </p:ext>
            </p:extLst>
          </p:nvPr>
        </p:nvGraphicFramePr>
        <p:xfrm>
          <a:off x="1295400" y="2089784"/>
          <a:ext cx="4724400" cy="26172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2398">
                  <a:extLst>
                    <a:ext uri="{9D8B030D-6E8A-4147-A177-3AD203B41FA5}">
                      <a16:colId xmlns:a16="http://schemas.microsoft.com/office/drawing/2014/main" val="985946636"/>
                    </a:ext>
                  </a:extLst>
                </a:gridCol>
                <a:gridCol w="2382002">
                  <a:extLst>
                    <a:ext uri="{9D8B030D-6E8A-4147-A177-3AD203B41FA5}">
                      <a16:colId xmlns:a16="http://schemas.microsoft.com/office/drawing/2014/main" val="993565286"/>
                    </a:ext>
                  </a:extLst>
                </a:gridCol>
              </a:tblGrid>
              <a:tr h="666539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361650"/>
                  </a:ext>
                </a:extLst>
              </a:tr>
              <a:tr h="666539">
                <a:tc>
                  <a:txBody>
                    <a:bodyPr/>
                    <a:lstStyle/>
                    <a:p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 робота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Охоплює всі групи результатів навчання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227767"/>
                  </a:ext>
                </a:extLst>
              </a:tr>
              <a:tr h="666539">
                <a:tc>
                  <a:txBody>
                    <a:bodyPr/>
                    <a:lstStyle/>
                    <a:p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Окремі роботи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кожної групи результатів окремо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94840"/>
                  </a:ext>
                </a:extLst>
              </a:tr>
            </a:tbl>
          </a:graphicData>
        </a:graphic>
      </p:graphicFrame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661FB15A-B8FD-4762-A068-762462BFC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2668" cy="4351338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здійснюється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групами результатів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відповідно до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 оцінювання за освітніми галузями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урахуванням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форм і видів навчальної діяльності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📌Важливо знати: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учень/учениця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пропустив(-ла)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підсумкову роботу, вчитель/-ка може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врахувати поточні оцінки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виставлені за відповідними групами результатів.</a:t>
            </a:r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2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21477</TotalTime>
  <Words>1474</Words>
  <Application>Microsoft Office PowerPoint</Application>
  <PresentationFormat>Широкоэкранный</PresentationFormat>
  <Paragraphs>217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Century Schoolbook</vt:lpstr>
      <vt:lpstr>Garamond</vt:lpstr>
      <vt:lpstr>Georgia</vt:lpstr>
      <vt:lpstr>Times New Roman</vt:lpstr>
      <vt:lpstr>Wingdings</vt:lpstr>
      <vt:lpstr>Тема Office</vt:lpstr>
      <vt:lpstr>Особливості оцінювання навчальних досягнень учнів. Фіксація результатів навчання. Оцінка по формулі: коли ШІ бачить більше, ніж просто відповідь</vt:lpstr>
      <vt:lpstr>«Я не можу нікого нічому навчити.  Я можу лише змусити їх думати» — Сократ</vt:lpstr>
      <vt:lpstr>Нормативна база оцінювання</vt:lpstr>
      <vt:lpstr>Оцінювання результатів навчання учнів 5-8 класів (математика )- здійснюється відповідно до обов’язкових результатів навчання, визначених у Державному стандарті математичної освітньої галузі.) </vt:lpstr>
      <vt:lpstr>Оцінювання результатів навчання учнів 5-8 класів (інформатика )-здійснюється відповідно до обов’язкових результатів навчання, визначених у Державному стандарті освітньої галузі «Інформатика». </vt:lpstr>
      <vt:lpstr>: 📘 Настільна книга педагога: Додаток до листа МОН №1/4895-25 (14.03.2025)</vt:lpstr>
      <vt:lpstr>Види оцінювання результатів навчання. 📌Основні види</vt:lpstr>
      <vt:lpstr>📊 Підсумкове оцінювання: логіка, гнучкість, відповідність стандарту</vt:lpstr>
      <vt:lpstr>🧩Формати підсумкових робіт</vt:lpstr>
      <vt:lpstr>📘Підсумкове та державне оцінювання: ключові положення</vt:lpstr>
      <vt:lpstr>Заповнення класного журналу</vt:lpstr>
      <vt:lpstr>📝Заповнення класного журналу: оцінювання результатів навчання</vt:lpstr>
      <vt:lpstr>Приклад заповнення класних журналів</vt:lpstr>
      <vt:lpstr>ЗАПОВНЕННЯ КЛАСНИХ ЖУРНАЛІВ</vt:lpstr>
      <vt:lpstr>Заповнення класних журналів</vt:lpstr>
      <vt:lpstr>Заповнення класних журналів</vt:lpstr>
      <vt:lpstr>ЗАПОВНЕННЯ КЛАСНИХ ЖУРНАЛІВ</vt:lpstr>
      <vt:lpstr>Презентация PowerPoint</vt:lpstr>
      <vt:lpstr>Чому штучний інтелект важливий у викладанні математики і не тільки? </vt:lpstr>
      <vt:lpstr>Знайомтесь!         </vt:lpstr>
      <vt:lpstr>Оцінка по формулі: коли ШІ бачить більше, ніж просто відповідь </vt:lpstr>
      <vt:lpstr>💡 Magic School AI у дії/ AI як партнер у формуванні зворотного зв’язку</vt:lpstr>
      <vt:lpstr>💡 Magic School AI у дії/ «Викторина + аналіз»</vt:lpstr>
      <vt:lpstr>🔍 Далі — у дії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301</cp:revision>
  <dcterms:created xsi:type="dcterms:W3CDTF">2021-07-20T13:09:20Z</dcterms:created>
  <dcterms:modified xsi:type="dcterms:W3CDTF">2025-09-01T09:14:41Z</dcterms:modified>
</cp:coreProperties>
</file>