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4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x8itPKb7DS4" TargetMode="External"/><Relationship Id="rId2" Type="http://schemas.openxmlformats.org/officeDocument/2006/relationships/hyperlink" Target="https://www.youtube.com/watch?v=x8itPKb7DS4" TargetMode="External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lms.e-school.net.ua/" TargetMode="External"/><Relationship Id="rId2" Type="http://schemas.openxmlformats.org/officeDocument/2006/relationships/hyperlink" Target="https://lms.e-school.net.ua/" TargetMode="External"/><Relationship Id="rId3" Type="http://schemas.openxmlformats.org/officeDocument/2006/relationships/hyperlink" Target="https://jonathan-academia.online/" TargetMode="External"/><Relationship Id="rId4" Type="http://schemas.openxmlformats.org/officeDocument/2006/relationships/hyperlink" Target="https://jonathan-academia.online/" TargetMode="External"/><Relationship Id="rId5" Type="http://schemas.openxmlformats.org/officeDocument/2006/relationships/hyperlink" Target="https://kliuch-do-slova.github.io/" TargetMode="External"/><Relationship Id="rId6" Type="http://schemas.openxmlformats.org/officeDocument/2006/relationships/hyperlink" Target="https://kliuch-do-slova.github.io/" TargetMode="External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hyperlink" Target="https://padlet.com/ivanovaliliyai/padlet-4bx6no5rctt8hhdb" TargetMode="External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jonathan-academia.online/" TargetMode="Externa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drive.google.com/drive/folders/1vPAs20RWmHo0WCASlsLMTfKJeajg5SLd" TargetMode="External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xtiles.app/64be4a24fbb4ee53333b52a8?fbclid=IwY2xjawMblE1leHRuA2FlbQIxMABicmlkETE1Wk8yM3dCb0wyMkhhSDhsAR6gdmoU0AXW7MkVTjUTlpPeLQZjXeXQGOYTPoYDJ6SH2v-NawwukcqoSlWODw_aem_a7NFcAoI9IM4nBK1QOXcGQ" TargetMode="External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drive.google.com/drive/folders/1-yNFy7XCxl5XrdVNs0gqRAwM3PYOX_U8?fbclid=IwY2xjawMblSdleHRuA2FlbQIxMABicmlkETE1Wk8yM3dCb0wyMkhhSDhsAR4SmYdZbsbimFOtaMR9gWPaAVSgYMi44SeZ_Y7X8-0H5wRrVnlo2UDILHz0XQ_aem_jW0z5cbUYcM8fdZ5Nh8JGQ" TargetMode="Externa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padlet.com/isuhinina/padlet-f9539u3n58gp52px" TargetMode="External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surl.li/pxnxub" TargetMode="External"/><Relationship Id="rId2" Type="http://schemas.openxmlformats.org/officeDocument/2006/relationships/hyperlink" Target="https://surl.li/pxnxub" TargetMode="External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498320" y="540000"/>
            <a:ext cx="9143280" cy="428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98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uk-UA" sz="6000" spc="-1" strike="noStrike">
                <a:solidFill>
                  <a:srgbClr val="002060"/>
                </a:solidFill>
                <a:latin typeface="Georgia"/>
                <a:ea typeface="Georgia"/>
              </a:rPr>
              <a:t>Методичне забезпечення викладання </a:t>
            </a:r>
            <a:br/>
            <a:r>
              <a:rPr b="1" lang="uk-UA" sz="6000" spc="-1" strike="noStrike">
                <a:solidFill>
                  <a:srgbClr val="002060"/>
                </a:solidFill>
                <a:latin typeface="Georgia"/>
                <a:ea typeface="Georgia"/>
              </a:rPr>
              <a:t>зарубіжної літератури </a:t>
            </a:r>
            <a:br/>
            <a:r>
              <a:rPr b="1" lang="uk-UA" sz="6000" spc="-1" strike="noStrike">
                <a:solidFill>
                  <a:srgbClr val="002060"/>
                </a:solidFill>
                <a:latin typeface="Georgia"/>
                <a:ea typeface="Georgia"/>
              </a:rPr>
              <a:t>в 2025-2026 н.р.</a:t>
            </a:r>
            <a:endParaRPr b="0" lang="uk-UA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34;g37757d25581_0_15" descr=""/>
          <p:cNvPicPr/>
          <p:nvPr/>
        </p:nvPicPr>
        <p:blipFill>
          <a:blip r:embed="rId1"/>
          <a:stretch/>
        </p:blipFill>
        <p:spPr>
          <a:xfrm>
            <a:off x="569880" y="0"/>
            <a:ext cx="5239800" cy="6857640"/>
          </a:xfrm>
          <a:prstGeom prst="rect">
            <a:avLst/>
          </a:prstGeom>
          <a:ln w="0">
            <a:noFill/>
          </a:ln>
        </p:spPr>
      </p:pic>
      <p:pic>
        <p:nvPicPr>
          <p:cNvPr id="130" name="Google Shape;135;g37757d25581_0_15" descr=""/>
          <p:cNvPicPr/>
          <p:nvPr/>
        </p:nvPicPr>
        <p:blipFill>
          <a:blip r:embed="rId2"/>
          <a:stretch/>
        </p:blipFill>
        <p:spPr>
          <a:xfrm>
            <a:off x="6050520" y="0"/>
            <a:ext cx="5430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40;g37757d25581_0_18" descr=""/>
          <p:cNvPicPr/>
          <p:nvPr/>
        </p:nvPicPr>
        <p:blipFill>
          <a:blip r:embed="rId1"/>
          <a:stretch/>
        </p:blipFill>
        <p:spPr>
          <a:xfrm>
            <a:off x="460080" y="0"/>
            <a:ext cx="5151960" cy="6857640"/>
          </a:xfrm>
          <a:prstGeom prst="rect">
            <a:avLst/>
          </a:prstGeom>
          <a:ln w="0">
            <a:noFill/>
          </a:ln>
        </p:spPr>
      </p:pic>
      <p:pic>
        <p:nvPicPr>
          <p:cNvPr id="132" name="Google Shape;141;g37757d25581_0_18" descr=""/>
          <p:cNvPicPr/>
          <p:nvPr/>
        </p:nvPicPr>
        <p:blipFill>
          <a:blip r:embed="rId2"/>
          <a:stretch/>
        </p:blipFill>
        <p:spPr>
          <a:xfrm>
            <a:off x="5874840" y="0"/>
            <a:ext cx="5540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46;g37757d25581_0_21" descr=""/>
          <p:cNvPicPr/>
          <p:nvPr/>
        </p:nvPicPr>
        <p:blipFill>
          <a:blip r:embed="rId1"/>
          <a:stretch/>
        </p:blipFill>
        <p:spPr>
          <a:xfrm>
            <a:off x="328320" y="0"/>
            <a:ext cx="5349600" cy="685764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147;g37757d25581_0_21" descr=""/>
          <p:cNvPicPr/>
          <p:nvPr/>
        </p:nvPicPr>
        <p:blipFill>
          <a:blip r:embed="rId2"/>
          <a:stretch/>
        </p:blipFill>
        <p:spPr>
          <a:xfrm>
            <a:off x="6028560" y="0"/>
            <a:ext cx="5540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52;g37757d25581_0_24" descr=""/>
          <p:cNvPicPr/>
          <p:nvPr/>
        </p:nvPicPr>
        <p:blipFill>
          <a:blip r:embed="rId1"/>
          <a:stretch/>
        </p:blipFill>
        <p:spPr>
          <a:xfrm>
            <a:off x="525960" y="0"/>
            <a:ext cx="5437800" cy="6857640"/>
          </a:xfrm>
          <a:prstGeom prst="rect">
            <a:avLst/>
          </a:prstGeom>
          <a:ln w="0">
            <a:noFill/>
          </a:ln>
        </p:spPr>
      </p:pic>
      <p:pic>
        <p:nvPicPr>
          <p:cNvPr id="136" name="Google Shape;153;g37757d25581_0_24" descr=""/>
          <p:cNvPicPr/>
          <p:nvPr/>
        </p:nvPicPr>
        <p:blipFill>
          <a:blip r:embed="rId2"/>
          <a:stretch/>
        </p:blipFill>
        <p:spPr>
          <a:xfrm>
            <a:off x="6160680" y="0"/>
            <a:ext cx="5437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58;g37757d25581_0_36" descr=""/>
          <p:cNvPicPr/>
          <p:nvPr/>
        </p:nvPicPr>
        <p:blipFill>
          <a:blip r:embed="rId1"/>
          <a:stretch/>
        </p:blipFill>
        <p:spPr>
          <a:xfrm>
            <a:off x="394200" y="0"/>
            <a:ext cx="5305680" cy="6857640"/>
          </a:xfrm>
          <a:prstGeom prst="rect">
            <a:avLst/>
          </a:prstGeom>
          <a:ln w="0">
            <a:noFill/>
          </a:ln>
        </p:spPr>
      </p:pic>
      <p:pic>
        <p:nvPicPr>
          <p:cNvPr id="138" name="Google Shape;159;g37757d25581_0_36" descr=""/>
          <p:cNvPicPr/>
          <p:nvPr/>
        </p:nvPicPr>
        <p:blipFill>
          <a:blip r:embed="rId2"/>
          <a:stretch/>
        </p:blipFill>
        <p:spPr>
          <a:xfrm>
            <a:off x="5962680" y="0"/>
            <a:ext cx="54741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64;g37757d25581_0_39" descr=""/>
          <p:cNvPicPr/>
          <p:nvPr/>
        </p:nvPicPr>
        <p:blipFill>
          <a:blip r:embed="rId1"/>
          <a:stretch/>
        </p:blipFill>
        <p:spPr>
          <a:xfrm>
            <a:off x="438120" y="0"/>
            <a:ext cx="5569560" cy="6857640"/>
          </a:xfrm>
          <a:prstGeom prst="rect">
            <a:avLst/>
          </a:prstGeom>
          <a:ln w="0">
            <a:noFill/>
          </a:ln>
        </p:spPr>
      </p:pic>
      <p:pic>
        <p:nvPicPr>
          <p:cNvPr id="140" name="Google Shape;165;g37757d25581_0_39" descr=""/>
          <p:cNvPicPr/>
          <p:nvPr/>
        </p:nvPicPr>
        <p:blipFill>
          <a:blip r:embed="rId2"/>
          <a:stretch/>
        </p:blipFill>
        <p:spPr>
          <a:xfrm>
            <a:off x="6182280" y="0"/>
            <a:ext cx="55695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70;g37757d25581_0_47" descr=""/>
          <p:cNvPicPr/>
          <p:nvPr/>
        </p:nvPicPr>
        <p:blipFill>
          <a:blip r:embed="rId1"/>
          <a:stretch/>
        </p:blipFill>
        <p:spPr>
          <a:xfrm>
            <a:off x="350280" y="0"/>
            <a:ext cx="5393880" cy="6857640"/>
          </a:xfrm>
          <a:prstGeom prst="rect">
            <a:avLst/>
          </a:prstGeom>
          <a:ln w="0">
            <a:noFill/>
          </a:ln>
        </p:spPr>
      </p:pic>
      <p:pic>
        <p:nvPicPr>
          <p:cNvPr id="142" name="Google Shape;171;g37757d25581_0_47" descr=""/>
          <p:cNvPicPr/>
          <p:nvPr/>
        </p:nvPicPr>
        <p:blipFill>
          <a:blip r:embed="rId2"/>
          <a:stretch/>
        </p:blipFill>
        <p:spPr>
          <a:xfrm>
            <a:off x="6204600" y="0"/>
            <a:ext cx="53938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1"/>
          <p:cNvSpPr/>
          <p:nvPr/>
        </p:nvSpPr>
        <p:spPr>
          <a:xfrm>
            <a:off x="1081800" y="5472360"/>
            <a:ext cx="101800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uk-UA" sz="3600" spc="-1" strike="noStrike" u="sng">
                <a:solidFill>
                  <a:srgbClr val="0563c1"/>
                </a:solidFill>
                <a:uFillTx/>
                <a:latin typeface="Arial"/>
                <a:ea typeface="Arial"/>
                <a:hlinkClick r:id="rId1"/>
              </a:rPr>
              <a:t>https://</a:t>
            </a:r>
            <a:r>
              <a:rPr b="0" lang="uk-UA" sz="3600" spc="-1" strike="noStrike" u="sng">
                <a:solidFill>
                  <a:srgbClr val="0563c1"/>
                </a:solidFill>
                <a:uFillTx/>
                <a:latin typeface="Arial"/>
                <a:ea typeface="Arial"/>
                <a:hlinkClick r:id="rId2"/>
              </a:rPr>
              <a:t>www.youtube.com/watch?v=x8itPKb7DS4</a:t>
            </a:r>
            <a:r>
              <a:rPr b="0" lang="uk-UA" sz="3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144" name="Рисунок 2" descr=""/>
          <p:cNvPicPr/>
          <p:nvPr/>
        </p:nvPicPr>
        <p:blipFill>
          <a:blip r:embed="rId3"/>
          <a:stretch/>
        </p:blipFill>
        <p:spPr>
          <a:xfrm>
            <a:off x="1598400" y="116640"/>
            <a:ext cx="9146520" cy="513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"/>
          <p:cNvSpPr/>
          <p:nvPr/>
        </p:nvSpPr>
        <p:spPr>
          <a:xfrm>
            <a:off x="1064520" y="0"/>
            <a:ext cx="10276560" cy="55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Пропонуємо вчителям під час підготовки до уроків звернути увагу на наступні матеріали та ресурси: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• 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державна вебплатформа «Всеукраїнська школа онлайн» (ВШО): 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1"/>
              </a:rPr>
              <a:t>https://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2"/>
              </a:rPr>
              <a:t>lms.e-school.net.ua/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 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• 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«Джонатан» – онлайн-платформа до підручника «Зарубіжна література. 8 клас» авторського колективу під керівництвом О. Ніколенко (Київ, ВЦ «Академія», 2025): 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3"/>
              </a:rPr>
              <a:t>https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4"/>
              </a:rPr>
              <a:t>://jonathan-academia.online/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 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• 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електронний додаток для підручника «Зарубіжна література. 8 клас НУШ» (авт. І. Горобченко, В. Снєгірьова, О. Каєнко, О. Бушакова; 2025): 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5"/>
              </a:rPr>
              <a:t>https://</a:t>
            </a:r>
            <a:r>
              <a:rPr b="0" lang="uk-UA" sz="24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6"/>
              </a:rPr>
              <a:t>kliuch-do-slova.github.io/</a:t>
            </a:r>
            <a:r>
              <a:rPr b="0" lang="uk-UA" sz="2400" spc="-1" strike="noStrike">
                <a:solidFill>
                  <a:srgbClr val="000000"/>
                </a:solidFill>
                <a:latin typeface="Georgia"/>
                <a:ea typeface="Arial"/>
              </a:rPr>
              <a:t> 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1" descr=""/>
          <p:cNvPicPr/>
          <p:nvPr/>
        </p:nvPicPr>
        <p:blipFill>
          <a:blip r:embed="rId1"/>
          <a:stretch/>
        </p:blipFill>
        <p:spPr>
          <a:xfrm>
            <a:off x="183600" y="1409040"/>
            <a:ext cx="11878920" cy="5267880"/>
          </a:xfrm>
          <a:prstGeom prst="rect">
            <a:avLst/>
          </a:prstGeom>
          <a:ln w="0">
            <a:noFill/>
          </a:ln>
        </p:spPr>
      </p:pic>
      <p:sp>
        <p:nvSpPr>
          <p:cNvPr id="147" name="Прямоугольник 2"/>
          <p:cNvSpPr/>
          <p:nvPr/>
        </p:nvSpPr>
        <p:spPr>
          <a:xfrm>
            <a:off x="1200960" y="0"/>
            <a:ext cx="974412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Georgia"/>
                <a:ea typeface="Arial"/>
              </a:rPr>
              <a:t>Інформаційний сайт Інституту післядипломної педагогічної освіти Чернівецької області: </a:t>
            </a:r>
            <a:r>
              <a:rPr b="0" lang="uk-UA" sz="28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2"/>
              </a:rPr>
              <a:t>https://padlet.com/ivanovaliliyai/padlet-4bx6no5rctt8hhdb</a:t>
            </a:r>
            <a:r>
              <a:rPr b="0" lang="uk-UA" sz="2800" spc="-1" strike="noStrike">
                <a:solidFill>
                  <a:srgbClr val="000000"/>
                </a:solidFill>
                <a:latin typeface="Georgia"/>
                <a:ea typeface="Arial"/>
              </a:rPr>
              <a:t> 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"/>
          <p:cNvSpPr/>
          <p:nvPr/>
        </p:nvSpPr>
        <p:spPr>
          <a:xfrm>
            <a:off x="873360" y="0"/>
            <a:ext cx="10658520" cy="630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3400" spc="-1" strike="noStrike">
                <a:solidFill>
                  <a:srgbClr val="002060"/>
                </a:solidFill>
                <a:latin typeface="Georgia"/>
                <a:ea typeface="Arial"/>
              </a:rPr>
              <a:t>Освітній процес реалізується відповідно до Державних стандартів повної загальної середньої освіти:</a:t>
            </a:r>
            <a:endParaRPr b="0" lang="uk-UA" sz="3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3400" spc="-1" strike="noStrike">
                <a:solidFill>
                  <a:srgbClr val="002060"/>
                </a:solidFill>
                <a:latin typeface="Georgia"/>
                <a:ea typeface="Arial"/>
              </a:rPr>
              <a:t>- у 5-8 класах – згідно з Державним стандартом базової середньої освіти (постанова КМУ від 30.09.2020  No898);</a:t>
            </a:r>
            <a:endParaRPr b="0" lang="uk-UA" sz="3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3400" spc="-1" strike="noStrike">
                <a:solidFill>
                  <a:srgbClr val="002060"/>
                </a:solidFill>
                <a:latin typeface="Georgia"/>
                <a:ea typeface="Arial"/>
              </a:rPr>
              <a:t>- у 9 класах – за Державним стандартом базової та повної загальної середньої освіти (постанова КМУ від 23.11.2011  No1392);</a:t>
            </a:r>
            <a:endParaRPr b="0" lang="uk-UA" sz="3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3400" spc="-1" strike="noStrike">
                <a:solidFill>
                  <a:srgbClr val="002060"/>
                </a:solidFill>
                <a:latin typeface="Georgia"/>
                <a:ea typeface="Arial"/>
              </a:rPr>
              <a:t>- у 10-11/12 класах – відповідно до того ж стандарту (постанова КМУ від 23.11.2011 No1392)</a:t>
            </a:r>
            <a:endParaRPr b="0" lang="uk-UA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204;p7"/>
          <p:cNvSpPr/>
          <p:nvPr/>
        </p:nvSpPr>
        <p:spPr>
          <a:xfrm>
            <a:off x="1721520" y="137160"/>
            <a:ext cx="899316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2800" spc="-1" strike="noStrike">
                <a:solidFill>
                  <a:srgbClr val="002060"/>
                </a:solidFill>
                <a:latin typeface="Georgia"/>
                <a:ea typeface="Georgia"/>
              </a:rPr>
              <a:t>До підручника О. Ніколенко створено електронний додаток – онлайн-платформу «Джонатан». Ви можете знайти її у вільному доступі за покликанням:</a:t>
            </a:r>
            <a:endParaRPr b="0" lang="uk-UA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uk-UA" sz="2800" spc="-1" strike="noStrike" u="sng">
                <a:solidFill>
                  <a:srgbClr val="0563c1"/>
                </a:solidFill>
                <a:uFillTx/>
                <a:latin typeface="Georgia"/>
                <a:ea typeface="Georgia"/>
                <a:hlinkClick r:id="rId1"/>
              </a:rPr>
              <a:t>https://jonathan-academia.online</a:t>
            </a:r>
            <a:r>
              <a:rPr b="1" lang="uk-UA" sz="2800" spc="-1" strike="noStrike" u="sng">
                <a:solidFill>
                  <a:srgbClr val="002060"/>
                </a:solidFill>
                <a:uFillTx/>
                <a:latin typeface="Georgia"/>
                <a:ea typeface="Georgia"/>
              </a:rPr>
              <a:t> 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149" name="Google Shape;205;p7" descr=""/>
          <p:cNvPicPr/>
          <p:nvPr/>
        </p:nvPicPr>
        <p:blipFill>
          <a:blip r:embed="rId2"/>
          <a:stretch/>
        </p:blipFill>
        <p:spPr>
          <a:xfrm>
            <a:off x="2030760" y="2602800"/>
            <a:ext cx="8374680" cy="371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210;p8" descr=""/>
          <p:cNvPicPr/>
          <p:nvPr/>
        </p:nvPicPr>
        <p:blipFill>
          <a:blip r:embed="rId1"/>
          <a:stretch/>
        </p:blipFill>
        <p:spPr>
          <a:xfrm>
            <a:off x="284760" y="328680"/>
            <a:ext cx="11364120" cy="532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222;p10"/>
          <p:cNvSpPr/>
          <p:nvPr/>
        </p:nvSpPr>
        <p:spPr>
          <a:xfrm>
            <a:off x="1500120" y="348840"/>
            <a:ext cx="99460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 u="sng">
                <a:solidFill>
                  <a:srgbClr val="0563c1"/>
                </a:solidFill>
                <a:uFillTx/>
                <a:latin typeface="Calibri"/>
                <a:ea typeface="Calibri"/>
                <a:hlinkClick r:id="rId1"/>
              </a:rPr>
              <a:t>https://drive.google.com/drive/folders/1vPAs20RWmHo0WCASlsLMTfKJeajg5SLd</a:t>
            </a:r>
            <a:r>
              <a:rPr b="1" lang="uk-UA" sz="32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152" name="Google Shape;223;p10"/>
          <p:cNvSpPr/>
          <p:nvPr/>
        </p:nvSpPr>
        <p:spPr>
          <a:xfrm>
            <a:off x="1175400" y="1718280"/>
            <a:ext cx="9813960" cy="252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Матеріали до уроків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(презентації, інтерактивні  робочі картки авторства Л. Вяльцевої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(за підручником Н. Міляновської /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за програмою О. Ніколенко)</a:t>
            </a:r>
            <a:endParaRPr b="0" lang="uk-U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"/>
          <p:cNvSpPr txBox="1"/>
          <p:nvPr/>
        </p:nvSpPr>
        <p:spPr>
          <a:xfrm>
            <a:off x="1260000" y="941400"/>
            <a:ext cx="10252800" cy="85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latin typeface="Arial"/>
                <a:hlinkClick r:id="rId1"/>
              </a:rPr>
              <a:t>https://xtiles.app/64be4a24fbb4ee53333b52a8?fbclid=IwY2xjawMblE1leHRuA2FlbQIxMABicmlkETE1Wk8yM3dCb0wyMkhhSDhsAR6gdmoU0AXW7MkVTjUTlpPeLQZjXeXQGOYTPoYDJ6SH2v-NawwukcqoSlWODw_aem_a7NFcAoI9IM4nBK1QOXcGQ</a:t>
            </a:r>
            <a:r>
              <a:rPr b="0" lang="uk-UA" sz="1800" spc="-1" strike="noStrike">
                <a:latin typeface="Arial"/>
              </a:rPr>
              <a:t> 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2665080" y="139680"/>
            <a:ext cx="7594920" cy="148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Календарне планування 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993960" y="1944000"/>
            <a:ext cx="10517040" cy="447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"/>
          <p:cNvSpPr txBox="1"/>
          <p:nvPr/>
        </p:nvSpPr>
        <p:spPr>
          <a:xfrm>
            <a:off x="1260000" y="941400"/>
            <a:ext cx="10252800" cy="85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latin typeface="Arial"/>
                <a:hlinkClick r:id="rId1"/>
              </a:rPr>
              <a:t>https://drive.google.com/drive/folders/1-yNFy7XCxl5XrdVNs0gqRAwM3PYOX_U8?fbclid=IwY2xjawMblSdleHRuA2FlbQIxMABicmlkETE1Wk8yM3dCb0wyMkhhSDhsAR4SmYdZbsbimFOtaMR9gWPaAVSgYMi44SeZ_Y7X8-0H5wRrVnlo2UDILHz0XQ_aem_jW0z5cbUYcM8fdZ5Nh8JGQ</a:t>
            </a:r>
            <a:r>
              <a:rPr b="0" lang="uk-UA" sz="1800" spc="-1" strike="noStrike">
                <a:latin typeface="Arial"/>
              </a:rPr>
              <a:t>   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57" name=""/>
          <p:cNvSpPr txBox="1"/>
          <p:nvPr/>
        </p:nvSpPr>
        <p:spPr>
          <a:xfrm>
            <a:off x="1620000" y="139680"/>
            <a:ext cx="8640000" cy="148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Календарне планування (Н. Галаган) 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540000" y="1941480"/>
            <a:ext cx="11178000" cy="417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"/>
          <p:cNvSpPr txBox="1"/>
          <p:nvPr/>
        </p:nvSpPr>
        <p:spPr>
          <a:xfrm>
            <a:off x="1260000" y="941400"/>
            <a:ext cx="10252800" cy="85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latin typeface="Arial"/>
                <a:hlinkClick r:id="rId1"/>
              </a:rPr>
              <a:t>https://padlet.com/isuhinina/padlet-f9539u3n58gp52px</a:t>
            </a:r>
            <a:r>
              <a:rPr b="0" lang="uk-UA" sz="1800" spc="-1" strike="noStrike">
                <a:latin typeface="Arial"/>
              </a:rPr>
              <a:t>    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160" name=""/>
          <p:cNvSpPr txBox="1"/>
          <p:nvPr/>
        </p:nvSpPr>
        <p:spPr>
          <a:xfrm>
            <a:off x="1620000" y="139680"/>
            <a:ext cx="8640000" cy="148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Georgia"/>
              </a:rPr>
              <a:t>Календарне планування (Н. Галаган) </a:t>
            </a:r>
            <a:endParaRPr b="0" lang="uk-UA" sz="32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2"/>
          <a:stretch/>
        </p:blipFill>
        <p:spPr>
          <a:xfrm>
            <a:off x="900000" y="1800000"/>
            <a:ext cx="10458000" cy="453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205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Прямоугольник 1"/>
          <p:cNvSpPr/>
          <p:nvPr/>
        </p:nvSpPr>
        <p:spPr>
          <a:xfrm>
            <a:off x="846000" y="1379520"/>
            <a:ext cx="10753920" cy="621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5–6 класи» для закладів загальної середньої освіти (авт. 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Н. І. Богданець-Білоскаленко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, В. В. Снєгірьова, О. Л. Фідкевич), рекомендовано наказом МОН України від 10.10.2023 No1226.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5–6 класи» для закладів загальної середньої освіти (авт. 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Волощук Є. В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.), рекомендовано наказом МОН України від 10.10.2023 No1226.</a:t>
            </a:r>
            <a:endParaRPr b="0" lang="uk-UA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5–9 класи» для закладів загальної середньої освіти (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авт. О. Ніколенко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, О. Ісаєва, Ж. Клименко, Л. Мацевко-Бекерська, Л. Юлдашева, Н. Рудніцька, В. Туряниця, С. Тіхоненко, М. Вітко, Т. Джангобекова), рекомендовано наказом МОН України від 10.10.2023 No1226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000" spc="-1" strike="noStrike">
                <a:solidFill>
                  <a:srgbClr val="002060"/>
                </a:solidFill>
                <a:latin typeface="Georgia"/>
                <a:ea typeface="Arial"/>
              </a:rPr>
              <a:t> 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117" name="Прямоугольник 2"/>
          <p:cNvSpPr/>
          <p:nvPr/>
        </p:nvSpPr>
        <p:spPr>
          <a:xfrm>
            <a:off x="1140480" y="163440"/>
            <a:ext cx="98319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Викладання зарубіжної літератури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 5-6 класах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Прямоугольник 1"/>
          <p:cNvSpPr/>
          <p:nvPr/>
        </p:nvSpPr>
        <p:spPr>
          <a:xfrm>
            <a:off x="791640" y="1200240"/>
            <a:ext cx="10549440" cy="521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5–9 класи» для закладів загальної середньої освіти (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авт. О. Ніколенко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, О. Ісаєва, Ж. Клименко, Л. Мацевко-Бекерська, Л. Юлдашева, Н. Рудніцька, В. Туряниця, С. Тіхоненко, М. Вітко, Т. Джангобекова), рекомендовано наказом МОН України від 10.10.2023 No1226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7–9 класи» для закладів загальної середньої освіти (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авт. Є. В. Волощук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, О. М. Слободянюк), рекомендовано наказом МОН України від 16.08.2023  No1001.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Модельна навчальна програма «Зарубіжна література. 7–9 класи» для закладів загальної середньої освіти (авт. </a:t>
            </a:r>
            <a:r>
              <a:rPr b="1" lang="uk-UA" sz="24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В. В. Снєгірьова</a:t>
            </a:r>
            <a:r>
              <a:rPr b="1" lang="uk-UA" sz="2400" spc="-1" strike="noStrike">
                <a:solidFill>
                  <a:srgbClr val="002060"/>
                </a:solidFill>
                <a:latin typeface="Georgia"/>
                <a:ea typeface="Arial"/>
              </a:rPr>
              <a:t>, О. В. Бушакова, І. В. Горобченко, О. В. Каєнко), рекомендовано наказом МОН України від 24.07.2023 No 883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19" name="Прямоугольник 2"/>
          <p:cNvSpPr/>
          <p:nvPr/>
        </p:nvSpPr>
        <p:spPr>
          <a:xfrm>
            <a:off x="1592280" y="0"/>
            <a:ext cx="90072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Викладання зарубіжної літератури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 7-8 класах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1"/>
          <p:cNvSpPr/>
          <p:nvPr/>
        </p:nvSpPr>
        <p:spPr>
          <a:xfrm>
            <a:off x="821160" y="1391400"/>
            <a:ext cx="10549440" cy="204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Навчальна програма для закладів загальної середньої освіти «Зарубіжна література. 6–9 класи», рекомендовано наказом МОН України від </a:t>
            </a:r>
            <a:r>
              <a:rPr b="1" lang="uk-UA" sz="32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03.08.2022</a:t>
            </a: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  N o698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121" name="Прямоугольник 2"/>
          <p:cNvSpPr/>
          <p:nvPr/>
        </p:nvSpPr>
        <p:spPr>
          <a:xfrm>
            <a:off x="1592280" y="0"/>
            <a:ext cx="90072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Викладання зарубіжної літератури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 9 класах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Прямоугольник 1"/>
          <p:cNvSpPr/>
          <p:nvPr/>
        </p:nvSpPr>
        <p:spPr>
          <a:xfrm>
            <a:off x="821160" y="1391400"/>
            <a:ext cx="10549440" cy="35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«Зарубіжна література. 10–11 класи (</a:t>
            </a:r>
            <a:r>
              <a:rPr b="1" lang="uk-UA" sz="32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рівень стандарту</a:t>
            </a: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)», рекомендовано наказом МОН України від </a:t>
            </a:r>
            <a:r>
              <a:rPr b="1" lang="uk-UA" sz="32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03.08.2022</a:t>
            </a: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  N o698  .</a:t>
            </a:r>
            <a:endParaRPr b="0" lang="uk-UA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32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«Зарубіжна література 10–11 класи (</a:t>
            </a:r>
            <a:r>
              <a:rPr b="1" lang="uk-UA" sz="32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профільний рівень</a:t>
            </a:r>
            <a:r>
              <a:rPr b="1" lang="uk-UA" sz="3200" spc="-1" strike="noStrike">
                <a:solidFill>
                  <a:srgbClr val="002060"/>
                </a:solidFill>
                <a:latin typeface="Georgia"/>
                <a:ea typeface="Arial"/>
              </a:rPr>
              <a:t>)», рекомендовано наказом МОН України від 03.08.2022  N o698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123" name="Прямоугольник 2"/>
          <p:cNvSpPr/>
          <p:nvPr/>
        </p:nvSpPr>
        <p:spPr>
          <a:xfrm>
            <a:off x="1592280" y="0"/>
            <a:ext cx="90072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Викладання зарубіжної літератури </a:t>
            </a:r>
            <a:endParaRPr b="0" lang="uk-UA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в 10-11 класах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124" name="Прямоугольник 3"/>
          <p:cNvSpPr/>
          <p:nvPr/>
        </p:nvSpPr>
        <p:spPr>
          <a:xfrm>
            <a:off x="1783440" y="4930920"/>
            <a:ext cx="93664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2800" spc="-1" strike="noStrike">
                <a:solidFill>
                  <a:srgbClr val="0070c0"/>
                </a:solidFill>
                <a:latin typeface="Georgia"/>
                <a:ea typeface="Arial"/>
              </a:rPr>
              <a:t>Усі програми розміщені на сайті МОН України в розділі «Освітні програми» за покликанням:</a:t>
            </a:r>
            <a:endParaRPr b="0" lang="uk-UA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uk-UA" sz="28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1"/>
              </a:rPr>
              <a:t>https://</a:t>
            </a:r>
            <a:r>
              <a:rPr b="1" lang="uk-UA" sz="2800" spc="-1" strike="noStrike" u="sng">
                <a:solidFill>
                  <a:srgbClr val="0563c1"/>
                </a:solidFill>
                <a:uFillTx/>
                <a:latin typeface="Georgia"/>
                <a:ea typeface="Arial"/>
                <a:hlinkClick r:id="rId2"/>
              </a:rPr>
              <a:t>surl.li/pxnxub</a:t>
            </a:r>
            <a:r>
              <a:rPr b="1" lang="uk-UA" sz="2800" spc="-1" strike="noStrike">
                <a:solidFill>
                  <a:srgbClr val="0070c0"/>
                </a:solidFill>
                <a:latin typeface="Georgia"/>
                <a:ea typeface="Arial"/>
              </a:rPr>
              <a:t> </a:t>
            </a:r>
            <a:endParaRPr b="0" lang="uk-U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1"/>
          <p:cNvSpPr/>
          <p:nvPr/>
        </p:nvSpPr>
        <p:spPr>
          <a:xfrm>
            <a:off x="1451160" y="147960"/>
            <a:ext cx="9180000" cy="61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З метою організації оцінювання результатів навчання учнів 5-9 класів закладів загальної середньої освіти, які здобувають освіту відповідно до нового Державного стандарту базової середньої освіти, затверджено </a:t>
            </a:r>
            <a:r>
              <a:rPr b="1" lang="uk-UA" sz="3600" spc="-1" strike="noStrike" u="sng">
                <a:solidFill>
                  <a:srgbClr val="002060"/>
                </a:solidFill>
                <a:uFillTx/>
                <a:latin typeface="Georgia"/>
                <a:ea typeface="Arial"/>
              </a:rPr>
              <a:t>рекомендації щодо оцінювання результатів навчання здобувачів освіти наказом Міністерства освіти і науки України N o1093  від  02.08.2024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"/>
          <p:cNvSpPr/>
          <p:nvPr/>
        </p:nvSpPr>
        <p:spPr>
          <a:xfrm>
            <a:off x="1669680" y="221040"/>
            <a:ext cx="8784360" cy="50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У системі оцінювання здобувачів освіти 5-9 класів мовно-літературної освітньої галузі запроваджено чотири групи результатів навчання:</a:t>
            </a:r>
            <a:endParaRPr b="0" lang="uk-UA" sz="3600" spc="-1" strike="noStrike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усно взаємодіє (Гр. 1), </a:t>
            </a:r>
            <a:endParaRPr b="0" lang="uk-UA" sz="3600" spc="-1" strike="noStrike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працює з текстом (Гр. 2),</a:t>
            </a:r>
            <a:endParaRPr b="0" lang="uk-UA" sz="3600" spc="-1" strike="noStrike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письмово взаємодіє (Гр. 3),</a:t>
            </a:r>
            <a:endParaRPr b="0" lang="uk-UA" sz="3600" spc="-1" strike="noStrike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1" lang="uk-UA" sz="3600" spc="-1" strike="noStrike">
                <a:solidFill>
                  <a:srgbClr val="002060"/>
                </a:solidFill>
                <a:latin typeface="Georgia"/>
                <a:ea typeface="Arial"/>
              </a:rPr>
              <a:t>досліджує мовлення (Гр. 4).</a:t>
            </a:r>
            <a:endParaRPr b="0" lang="uk-U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8;g37757d25581_0_0" descr=""/>
          <p:cNvPicPr/>
          <p:nvPr/>
        </p:nvPicPr>
        <p:blipFill>
          <a:blip r:embed="rId1"/>
          <a:stretch/>
        </p:blipFill>
        <p:spPr>
          <a:xfrm>
            <a:off x="284400" y="0"/>
            <a:ext cx="5547600" cy="6857640"/>
          </a:xfrm>
          <a:prstGeom prst="rect">
            <a:avLst/>
          </a:prstGeom>
          <a:ln w="0">
            <a:noFill/>
          </a:ln>
        </p:spPr>
      </p:pic>
      <p:pic>
        <p:nvPicPr>
          <p:cNvPr id="128" name="Google Shape;129;g37757d25581_0_0" descr=""/>
          <p:cNvPicPr/>
          <p:nvPr/>
        </p:nvPicPr>
        <p:blipFill>
          <a:blip r:embed="rId2"/>
          <a:stretch/>
        </p:blipFill>
        <p:spPr>
          <a:xfrm>
            <a:off x="6469200" y="0"/>
            <a:ext cx="54291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Application>LibreOffice/7.2.2.2$Windows_X86_64 LibreOffice_project/02b2acce88a210515b4a5bb2e46cbfb63fe97d56</Application>
  <AppVersion>15.0000</AppVersion>
  <Words>714</Words>
  <Paragraphs>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2025-03-17T18:26:28Z</dcterms:created>
  <dc:creator>1</dc:creator>
  <dc:description/>
  <dc:language>uk-UA</dc:language>
  <cp:lastModifiedBy/>
  <dcterms:modified xsi:type="dcterms:W3CDTF">2025-08-27T13:01:46Z</dcterms:modified>
  <cp:revision>8</cp:revision>
  <dc:subject/>
  <dc:title>Методичне забезпечення викладання  зарубіжної літератури  в 2025-2026 н.р.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23</vt:i4>
  </property>
</Properties>
</file>