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2"/>
  </p:notesMasterIdLst>
  <p:sldIdLst>
    <p:sldId id="256" r:id="rId2"/>
    <p:sldId id="264" r:id="rId3"/>
    <p:sldId id="257" r:id="rId4"/>
    <p:sldId id="258" r:id="rId5"/>
    <p:sldId id="265" r:id="rId6"/>
    <p:sldId id="259" r:id="rId7"/>
    <p:sldId id="266" r:id="rId8"/>
    <p:sldId id="260" r:id="rId9"/>
    <p:sldId id="268" r:id="rId10"/>
    <p:sldId id="263"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1481F-A693-4218-9611-70743F3A301F}" type="datetimeFigureOut">
              <a:rPr lang="ru-RU" smtClean="0"/>
              <a:pPr/>
              <a:t>05.12.2022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641F1-AFBA-4EC6-AEB8-11F7FCBF550D}" type="slidenum">
              <a:rPr lang="ru-RU" smtClean="0"/>
              <a:pPr/>
              <a:t>‹#›</a:t>
            </a:fld>
            <a:endParaRPr lang="ru-RU"/>
          </a:p>
        </p:txBody>
      </p:sp>
    </p:spTree>
    <p:extLst>
      <p:ext uri="{BB962C8B-B14F-4D97-AF65-F5344CB8AC3E}">
        <p14:creationId xmlns:p14="http://schemas.microsoft.com/office/powerpoint/2010/main" val="327079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4AC327A7-862A-405E-B535-3052F089BAC5}" type="datetimeFigureOut">
              <a:rPr lang="ru-RU" smtClean="0"/>
              <a:pPr>
                <a:defRPr/>
              </a:pPr>
              <a:t>05.12.2022</a:t>
            </a:fld>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B944B0CD-FB61-48EF-9B26-0BBBA59E0477}"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F5308F1-25C2-471E-86BE-9C53EE5F8A1D}" type="datetimeFigureOut">
              <a:rPr lang="ru-RU" smtClean="0"/>
              <a:pPr>
                <a:defRPr/>
              </a:pPr>
              <a:t>05.12.2022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4D8B87E-6FC5-4288-9326-335217975DC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E8F6C3D-1D92-4E39-9EEC-8D6519DB5B27}" type="datetimeFigureOut">
              <a:rPr lang="ru-RU" smtClean="0"/>
              <a:pPr>
                <a:defRPr/>
              </a:pPr>
              <a:t>05.12.2022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049B228-915F-4F49-BCEA-07455936B5F4}"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53411EA-4CF2-47EC-9A28-EEF2FC41EDEA}" type="datetimeFigureOut">
              <a:rPr lang="ru-RU" smtClean="0"/>
              <a:pPr>
                <a:defRPr/>
              </a:pPr>
              <a:t>05.12.2022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1E3C149-B150-41A2-9154-D192D1BF3B3C}"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D071A969-3C42-43CF-90BB-4F7167EE8082}" type="datetimeFigureOut">
              <a:rPr lang="ru-RU" smtClean="0"/>
              <a:pPr>
                <a:defRPr/>
              </a:pPr>
              <a:t>05.12.2022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84DE8713-6CAB-4CAB-B2F8-27C0D141CD7C}"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8E52E46C-ED01-44D4-9F2F-81785DA30BB9}" type="datetimeFigureOut">
              <a:rPr lang="ru-RU" smtClean="0"/>
              <a:pPr>
                <a:defRPr/>
              </a:pPr>
              <a:t>05.12.2022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BAE8275-507B-471E-8214-986312E2BD5D}"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54878D7B-1DA7-4EB5-AB5C-64C79C1ABBDF}" type="datetimeFigureOut">
              <a:rPr lang="ru-RU" smtClean="0"/>
              <a:pPr>
                <a:defRPr/>
              </a:pPr>
              <a:t>05.12.2022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A8164EE4-C03C-471A-A1D2-B7EA924961B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187E2366-DAB3-4F2A-81C3-0F004FAE149C}" type="datetimeFigureOut">
              <a:rPr lang="ru-RU" smtClean="0"/>
              <a:pPr>
                <a:defRPr/>
              </a:pPr>
              <a:t>05.12.2022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6277FE8E-A934-4B3F-9ACB-57BAE44731F0}"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4926C786-D137-42B7-84A0-46D7DB7631CC}" type="datetimeFigureOut">
              <a:rPr lang="ru-RU" smtClean="0"/>
              <a:pPr>
                <a:defRPr/>
              </a:pPr>
              <a:t>05.12.2022</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33E075F0-D331-466C-83F5-4E078E9B610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4260BB-7CB0-4398-AE4A-9AE5E85F5968}" type="datetimeFigureOut">
              <a:rPr lang="ru-RU" smtClean="0"/>
              <a:pPr>
                <a:defRPr/>
              </a:pPr>
              <a:t>05.12.2022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972970E-FE2C-4264-8B03-42141F29BC30}"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57E2FA08-47CB-4286-AD1B-71033A3E6F1E}" type="datetimeFigureOut">
              <a:rPr lang="ru-RU" smtClean="0"/>
              <a:pPr>
                <a:defRPr/>
              </a:pPr>
              <a:t>05.12.2022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8A4D1F9-3B38-4AD4-93EE-EDD5B9E2CAB5}"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D5823B83-E23F-4F6E-9B60-9A4B523BA4FB}" type="datetimeFigureOut">
              <a:rPr lang="ru-RU" smtClean="0"/>
              <a:pPr>
                <a:defRPr/>
              </a:pPr>
              <a:t>05.12.2022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35724ABE-29D6-47A7-A005-B7BC60020A10}"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027553"/>
            <a:ext cx="5832648" cy="3744416"/>
          </a:xfrm>
        </p:spPr>
        <p:txBody>
          <a:bodyPr rtlCol="0">
            <a:noAutofit/>
          </a:bodyPr>
          <a:lstStyle/>
          <a:p>
            <a:pPr fontAlgn="auto">
              <a:spcAft>
                <a:spcPts val="0"/>
              </a:spcAft>
              <a:defRPr/>
            </a:pPr>
            <a:r>
              <a:rPr lang="ru-RU" dirty="0" err="1">
                <a:solidFill>
                  <a:srgbClr val="FFFF00"/>
                </a:solidFill>
              </a:rPr>
              <a:t>Значення</a:t>
            </a:r>
            <a:r>
              <a:rPr lang="ru-RU" dirty="0">
                <a:solidFill>
                  <a:srgbClr val="FFFF00"/>
                </a:solidFill>
              </a:rPr>
              <a:t> притч </a:t>
            </a:r>
            <a:r>
              <a:rPr lang="ru-RU" dirty="0" err="1">
                <a:solidFill>
                  <a:srgbClr val="FFFF00"/>
                </a:solidFill>
              </a:rPr>
              <a:t>Г.Сковороди</a:t>
            </a:r>
            <a:r>
              <a:rPr lang="ru-RU" dirty="0">
                <a:solidFill>
                  <a:srgbClr val="FFFF00"/>
                </a:solidFill>
              </a:rPr>
              <a:t> </a:t>
            </a:r>
            <a:r>
              <a:rPr lang="ru-RU" dirty="0" smtClean="0">
                <a:solidFill>
                  <a:srgbClr val="FFFF00"/>
                </a:solidFill>
              </a:rPr>
              <a:t>«</a:t>
            </a:r>
            <a:r>
              <a:rPr lang="ru-RU" dirty="0" err="1" smtClean="0">
                <a:solidFill>
                  <a:srgbClr val="FFFF00"/>
                </a:solidFill>
              </a:rPr>
              <a:t>Вдячний</a:t>
            </a:r>
            <a:r>
              <a:rPr lang="ru-RU" dirty="0" smtClean="0">
                <a:solidFill>
                  <a:srgbClr val="FFFF00"/>
                </a:solidFill>
              </a:rPr>
              <a:t> </a:t>
            </a:r>
            <a:r>
              <a:rPr lang="ru-RU" dirty="0" err="1" smtClean="0">
                <a:solidFill>
                  <a:srgbClr val="FFFF00"/>
                </a:solidFill>
              </a:rPr>
              <a:t>Еродій</a:t>
            </a:r>
            <a:r>
              <a:rPr lang="ru-RU" dirty="0" smtClean="0">
                <a:solidFill>
                  <a:srgbClr val="FFFF00"/>
                </a:solidFill>
              </a:rPr>
              <a:t>»,</a:t>
            </a:r>
            <a:br>
              <a:rPr lang="ru-RU" dirty="0" smtClean="0">
                <a:solidFill>
                  <a:srgbClr val="FFFF00"/>
                </a:solidFill>
              </a:rPr>
            </a:br>
            <a:r>
              <a:rPr lang="ru-RU" dirty="0" smtClean="0">
                <a:solidFill>
                  <a:srgbClr val="FFFF00"/>
                </a:solidFill>
              </a:rPr>
              <a:t> </a:t>
            </a:r>
            <a:r>
              <a:rPr lang="ru-RU" dirty="0">
                <a:solidFill>
                  <a:srgbClr val="FFFF00"/>
                </a:solidFill>
              </a:rPr>
              <a:t>"</a:t>
            </a:r>
            <a:r>
              <a:rPr lang="ru-RU" dirty="0" err="1">
                <a:solidFill>
                  <a:srgbClr val="FFFF00"/>
                </a:solidFill>
              </a:rPr>
              <a:t>Вбогий</a:t>
            </a:r>
            <a:r>
              <a:rPr lang="ru-RU" dirty="0">
                <a:solidFill>
                  <a:srgbClr val="FFFF00"/>
                </a:solidFill>
              </a:rPr>
              <a:t> </a:t>
            </a:r>
            <a:r>
              <a:rPr lang="ru-RU" dirty="0" err="1" smtClean="0">
                <a:solidFill>
                  <a:srgbClr val="FFFF00"/>
                </a:solidFill>
              </a:rPr>
              <a:t>Жайворонок</a:t>
            </a:r>
            <a:r>
              <a:rPr lang="ru-RU" dirty="0" smtClean="0">
                <a:solidFill>
                  <a:srgbClr val="FFFF00"/>
                </a:solidFill>
              </a:rPr>
              <a:t>"</a:t>
            </a:r>
            <a:endParaRPr lang="uk-UA" dirty="0">
              <a:solidFill>
                <a:srgbClr val="FFFF00"/>
              </a:solidFill>
            </a:endParaRPr>
          </a:p>
        </p:txBody>
      </p:sp>
      <p:sp>
        <p:nvSpPr>
          <p:cNvPr id="3" name="Подзаголовок 2"/>
          <p:cNvSpPr>
            <a:spLocks noGrp="1"/>
          </p:cNvSpPr>
          <p:nvPr>
            <p:ph type="subTitle" idx="1"/>
          </p:nvPr>
        </p:nvSpPr>
        <p:spPr>
          <a:xfrm>
            <a:off x="3276600" y="4941888"/>
            <a:ext cx="4495800" cy="577850"/>
          </a:xfrm>
        </p:spPr>
        <p:txBody>
          <a:bodyPr rtlCol="0">
            <a:normAutofit/>
          </a:bodyPr>
          <a:lstStyle/>
          <a:p>
            <a:pPr fontAlgn="auto">
              <a:spcAft>
                <a:spcPts val="0"/>
              </a:spcAft>
              <a:defRPr/>
            </a:pPr>
            <a:r>
              <a:rPr lang="uk-UA" dirty="0" smtClean="0"/>
              <a:t>   </a:t>
            </a:r>
            <a:endParaRPr lang="uk-UA" dirty="0"/>
          </a:p>
        </p:txBody>
      </p:sp>
      <p:pic>
        <p:nvPicPr>
          <p:cNvPr id="9218" name="Picture 2"/>
          <p:cNvPicPr>
            <a:picLocks noChangeAspect="1" noChangeArrowheads="1"/>
          </p:cNvPicPr>
          <p:nvPr/>
        </p:nvPicPr>
        <p:blipFill>
          <a:blip r:embed="rId2"/>
          <a:srcRect/>
          <a:stretch>
            <a:fillRect/>
          </a:stretch>
        </p:blipFill>
        <p:spPr bwMode="auto">
          <a:xfrm>
            <a:off x="5954107" y="2564904"/>
            <a:ext cx="2901950" cy="3816350"/>
          </a:xfrm>
          <a:prstGeom prst="rect">
            <a:avLst/>
          </a:prstGeom>
          <a:noFill/>
          <a:ln w="9525">
            <a:noFill/>
            <a:miter lim="800000"/>
            <a:headEnd/>
            <a:tailEnd/>
          </a:ln>
        </p:spPr>
      </p:pic>
      <p:sp>
        <p:nvSpPr>
          <p:cNvPr id="4" name="TextBox 3"/>
          <p:cNvSpPr txBox="1"/>
          <p:nvPr/>
        </p:nvSpPr>
        <p:spPr>
          <a:xfrm>
            <a:off x="395536" y="5301208"/>
            <a:ext cx="4968552" cy="923330"/>
          </a:xfrm>
          <a:prstGeom prst="rect">
            <a:avLst/>
          </a:prstGeom>
          <a:noFill/>
        </p:spPr>
        <p:txBody>
          <a:bodyPr wrap="square" rtlCol="0">
            <a:spAutoFit/>
          </a:bodyPr>
          <a:lstStyle/>
          <a:p>
            <a:r>
              <a:rPr lang="uk-UA" dirty="0" smtClean="0"/>
              <a:t>Презентацію підготувала вчитель української мови та літератури ОЗОШ № 33 І-ІІІ ступенів </a:t>
            </a:r>
            <a:r>
              <a:rPr lang="uk-UA" dirty="0" err="1" smtClean="0"/>
              <a:t>Каргіна</a:t>
            </a:r>
            <a:r>
              <a:rPr lang="uk-UA" dirty="0" smtClean="0"/>
              <a:t> Наталія Вікторівна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2"/>
          <p:cNvSpPr>
            <a:spLocks noGrp="1"/>
          </p:cNvSpPr>
          <p:nvPr>
            <p:ph type="title"/>
          </p:nvPr>
        </p:nvSpPr>
        <p:spPr/>
        <p:txBody>
          <a:bodyPr/>
          <a:lstStyle/>
          <a:p>
            <a:r>
              <a:rPr lang="uk-UA" dirty="0" smtClean="0"/>
              <a:t> </a:t>
            </a:r>
          </a:p>
        </p:txBody>
      </p:sp>
      <p:sp>
        <p:nvSpPr>
          <p:cNvPr id="2" name="Объект 1"/>
          <p:cNvSpPr>
            <a:spLocks noGrp="1"/>
          </p:cNvSpPr>
          <p:nvPr>
            <p:ph idx="1"/>
          </p:nvPr>
        </p:nvSpPr>
        <p:spPr>
          <a:xfrm>
            <a:off x="699247" y="764705"/>
            <a:ext cx="7745505" cy="5361458"/>
          </a:xfrm>
        </p:spPr>
        <p:txBody>
          <a:bodyPr rtlCol="0">
            <a:normAutofit fontScale="92500" lnSpcReduction="20000"/>
          </a:bodyPr>
          <a:lstStyle/>
          <a:p>
            <a:pPr marL="365760" indent="-365760" algn="ctr" fontAlgn="auto">
              <a:spcAft>
                <a:spcPts val="0"/>
              </a:spcAft>
              <a:defRPr/>
            </a:pPr>
            <a:r>
              <a:rPr lang="uk-UA" b="1" i="1" dirty="0" smtClean="0">
                <a:ln w="10541" cmpd="sng">
                  <a:solidFill>
                    <a:schemeClr val="accent1">
                      <a:shade val="88000"/>
                      <a:satMod val="110000"/>
                    </a:schemeClr>
                  </a:solidFill>
                  <a:prstDash val="solid"/>
                </a:ln>
                <a:solidFill>
                  <a:srgbClr val="FFFF00"/>
                </a:solidFill>
              </a:rPr>
              <a:t>Завдання </a:t>
            </a:r>
            <a:r>
              <a:rPr lang="uk-UA" b="1" i="1" dirty="0">
                <a:ln w="10541" cmpd="sng">
                  <a:solidFill>
                    <a:schemeClr val="accent1">
                      <a:shade val="88000"/>
                      <a:satMod val="110000"/>
                    </a:schemeClr>
                  </a:solidFill>
                  <a:prstDash val="solid"/>
                </a:ln>
                <a:solidFill>
                  <a:srgbClr val="FFFF00"/>
                </a:solidFill>
              </a:rPr>
              <a:t>педагогіки, за Григорієм Сковородою, полягає в тому, щоб навчити дитину орієнтуватися в бурхливому морі життя, допомогти їй відкрити в собі кращі природні задатки та розвинути їх у здібності. Метою всіх виховних дій повинна бути побудова в душі дитини храму, в якому б перебувала Істина. Григорій Сковорода довів, що перевага має надаватися вихованню духовних потреб, яке спирається на природні задатки особистості, закладені ще при народженні. Як істинний ідеаліст, він вірив, що кожна людина народжується на добро, оскільки в кожного є невидима натура, яка є істинна, і тільки неправильне виховання, підміна істинних ідеалів, вірувань псує особистість.</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60648"/>
            <a:ext cx="8172400" cy="1363758"/>
          </a:xfrm>
        </p:spPr>
        <p:txBody>
          <a:bodyPr rtlCol="0">
            <a:noAutofit/>
          </a:bodyPr>
          <a:lstStyle/>
          <a:p>
            <a:pPr fontAlgn="auto">
              <a:spcAft>
                <a:spcPts val="0"/>
              </a:spcAft>
              <a:defRPr/>
            </a:pPr>
            <a:r>
              <a:rPr lang="vi-VN" b="1" dirty="0">
                <a:ln w="10541" cmpd="sng">
                  <a:solidFill>
                    <a:schemeClr val="accent1">
                      <a:shade val="88000"/>
                      <a:satMod val="110000"/>
                    </a:schemeClr>
                  </a:solidFill>
                  <a:prstDash val="solid"/>
                </a:ln>
                <a:solidFill>
                  <a:schemeClr val="accent1"/>
                </a:solidFill>
              </a:rPr>
              <a:t>Григо́рій Са́вич Сковорода́ </a:t>
            </a:r>
            <a:endParaRPr lang="uk-UA" b="1" dirty="0">
              <a:ln w="10541" cmpd="sng">
                <a:solidFill>
                  <a:schemeClr val="accent1">
                    <a:shade val="88000"/>
                    <a:satMod val="110000"/>
                  </a:schemeClr>
                </a:solidFill>
                <a:prstDash val="solid"/>
              </a:ln>
              <a:solidFill>
                <a:schemeClr val="accent1"/>
              </a:solidFill>
            </a:endParaRPr>
          </a:p>
        </p:txBody>
      </p:sp>
      <p:sp>
        <p:nvSpPr>
          <p:cNvPr id="2" name="Объект 1"/>
          <p:cNvSpPr>
            <a:spLocks noGrp="1"/>
          </p:cNvSpPr>
          <p:nvPr>
            <p:ph idx="1"/>
          </p:nvPr>
        </p:nvSpPr>
        <p:spPr>
          <a:xfrm>
            <a:off x="251521" y="1988839"/>
            <a:ext cx="5544615" cy="4752529"/>
          </a:xfrm>
        </p:spPr>
        <p:txBody>
          <a:bodyPr rtlCol="0">
            <a:normAutofit fontScale="92500" lnSpcReduction="20000"/>
          </a:bodyPr>
          <a:lstStyle/>
          <a:p>
            <a:pPr marL="365760" indent="-365760" fontAlgn="auto">
              <a:spcAft>
                <a:spcPts val="0"/>
              </a:spcAft>
              <a:defRPr/>
            </a:pPr>
            <a:r>
              <a:rPr lang="vi-VN" b="1" dirty="0">
                <a:ln w="10541" cmpd="sng">
                  <a:solidFill>
                    <a:schemeClr val="accent1">
                      <a:shade val="88000"/>
                      <a:satMod val="110000"/>
                    </a:schemeClr>
                  </a:solidFill>
                  <a:prstDash val="solid"/>
                </a:ln>
                <a:solidFill>
                  <a:srgbClr val="FFFF00"/>
                </a:solidFill>
              </a:rPr>
              <a:t>Григо́рій Са́вич Сковорода́ </a:t>
            </a:r>
            <a:r>
              <a:rPr lang="vi-VN" b="1" dirty="0" smtClean="0">
                <a:ln w="10541" cmpd="sng">
                  <a:solidFill>
                    <a:schemeClr val="accent1">
                      <a:shade val="88000"/>
                      <a:satMod val="110000"/>
                    </a:schemeClr>
                  </a:solidFill>
                  <a:prstDash val="solid"/>
                </a:ln>
                <a:solidFill>
                  <a:srgbClr val="FFFF00"/>
                </a:solidFill>
              </a:rPr>
              <a:t>український </a:t>
            </a:r>
            <a:r>
              <a:rPr lang="vi-VN" b="1" dirty="0">
                <a:ln w="10541" cmpd="sng">
                  <a:solidFill>
                    <a:schemeClr val="accent1">
                      <a:shade val="88000"/>
                      <a:satMod val="110000"/>
                    </a:schemeClr>
                  </a:solidFill>
                  <a:prstDash val="solid"/>
                </a:ln>
                <a:solidFill>
                  <a:srgbClr val="FFFF00"/>
                </a:solidFill>
              </a:rPr>
              <a:t>просвітитель-гуманіст, філософ, поет, педагог</a:t>
            </a:r>
            <a:r>
              <a:rPr lang="vi-VN" b="1" dirty="0" smtClean="0">
                <a:ln w="10541" cmpd="sng">
                  <a:solidFill>
                    <a:schemeClr val="accent1">
                      <a:shade val="88000"/>
                      <a:satMod val="110000"/>
                    </a:schemeClr>
                  </a:solidFill>
                  <a:prstDash val="solid"/>
                </a:ln>
                <a:solidFill>
                  <a:srgbClr val="FFFF00"/>
                </a:solidFill>
              </a:rPr>
              <a:t>.</a:t>
            </a:r>
            <a:endParaRPr lang="uk-UA" b="1" dirty="0" smtClean="0">
              <a:ln w="10541" cmpd="sng">
                <a:solidFill>
                  <a:schemeClr val="accent1">
                    <a:shade val="88000"/>
                    <a:satMod val="110000"/>
                  </a:schemeClr>
                </a:solidFill>
                <a:prstDash val="solid"/>
              </a:ln>
              <a:solidFill>
                <a:srgbClr val="FFFF00"/>
              </a:solidFill>
            </a:endParaRPr>
          </a:p>
          <a:p>
            <a:pPr marL="365760" indent="-365760" fontAlgn="auto">
              <a:spcAft>
                <a:spcPts val="0"/>
              </a:spcAft>
              <a:defRPr/>
            </a:pPr>
            <a:r>
              <a:rPr lang="ru-RU" b="1" dirty="0" err="1">
                <a:ln w="10541" cmpd="sng">
                  <a:solidFill>
                    <a:schemeClr val="accent1">
                      <a:shade val="88000"/>
                      <a:satMod val="110000"/>
                    </a:schemeClr>
                  </a:solidFill>
                  <a:prstDash val="solid"/>
                </a:ln>
                <a:solidFill>
                  <a:srgbClr val="FFFF00"/>
                </a:solidFill>
              </a:rPr>
              <a:t>Григорій</a:t>
            </a:r>
            <a:r>
              <a:rPr lang="ru-RU" b="1" dirty="0">
                <a:ln w="10541" cmpd="sng">
                  <a:solidFill>
                    <a:schemeClr val="accent1">
                      <a:shade val="88000"/>
                      <a:satMod val="110000"/>
                    </a:schemeClr>
                  </a:solidFill>
                  <a:prstDash val="solid"/>
                </a:ln>
                <a:solidFill>
                  <a:srgbClr val="FFFF00"/>
                </a:solidFill>
              </a:rPr>
              <a:t> Сковорода </a:t>
            </a:r>
            <a:r>
              <a:rPr lang="ru-RU" b="1" dirty="0" err="1">
                <a:ln w="10541" cmpd="sng">
                  <a:solidFill>
                    <a:schemeClr val="accent1">
                      <a:shade val="88000"/>
                      <a:satMod val="110000"/>
                    </a:schemeClr>
                  </a:solidFill>
                  <a:prstDash val="solid"/>
                </a:ln>
                <a:solidFill>
                  <a:srgbClr val="FFFF00"/>
                </a:solidFill>
              </a:rPr>
              <a:t>мав</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величезний</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вплив</a:t>
            </a:r>
            <a:r>
              <a:rPr lang="ru-RU" b="1" dirty="0">
                <a:ln w="10541" cmpd="sng">
                  <a:solidFill>
                    <a:schemeClr val="accent1">
                      <a:shade val="88000"/>
                      <a:satMod val="110000"/>
                    </a:schemeClr>
                  </a:solidFill>
                  <a:prstDash val="solid"/>
                </a:ln>
                <a:solidFill>
                  <a:srgbClr val="FFFF00"/>
                </a:solidFill>
              </a:rPr>
              <a:t> на </a:t>
            </a:r>
            <a:r>
              <a:rPr lang="ru-RU" b="1" dirty="0" err="1">
                <a:ln w="10541" cmpd="sng">
                  <a:solidFill>
                    <a:schemeClr val="accent1">
                      <a:shade val="88000"/>
                      <a:satMod val="110000"/>
                    </a:schemeClr>
                  </a:solidFill>
                  <a:prstDash val="solid"/>
                </a:ln>
                <a:solidFill>
                  <a:srgbClr val="FFFF00"/>
                </a:solidFill>
              </a:rPr>
              <a:t>своїх</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сучасників</a:t>
            </a:r>
            <a:r>
              <a:rPr lang="ru-RU" b="1" dirty="0">
                <a:ln w="10541" cmpd="sng">
                  <a:solidFill>
                    <a:schemeClr val="accent1">
                      <a:shade val="88000"/>
                      <a:satMod val="110000"/>
                    </a:schemeClr>
                  </a:solidFill>
                  <a:prstDash val="solid"/>
                </a:ln>
                <a:solidFill>
                  <a:srgbClr val="FFFF00"/>
                </a:solidFill>
              </a:rPr>
              <a:t> і на дальше </a:t>
            </a:r>
            <a:r>
              <a:rPr lang="ru-RU" b="1" dirty="0" err="1">
                <a:ln w="10541" cmpd="sng">
                  <a:solidFill>
                    <a:schemeClr val="accent1">
                      <a:shade val="88000"/>
                      <a:satMod val="110000"/>
                    </a:schemeClr>
                  </a:solidFill>
                  <a:prstDash val="solid"/>
                </a:ln>
                <a:solidFill>
                  <a:srgbClr val="FFFF00"/>
                </a:solidFill>
              </a:rPr>
              <a:t>українське</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громадянство</a:t>
            </a:r>
            <a:r>
              <a:rPr lang="ru-RU" b="1" dirty="0">
                <a:ln w="10541" cmpd="sng">
                  <a:solidFill>
                    <a:schemeClr val="accent1">
                      <a:shade val="88000"/>
                      <a:satMod val="110000"/>
                    </a:schemeClr>
                  </a:solidFill>
                  <a:prstDash val="solid"/>
                </a:ln>
                <a:solidFill>
                  <a:srgbClr val="FFFF00"/>
                </a:solidFill>
              </a:rPr>
              <a:t>, і то не </a:t>
            </a:r>
            <a:r>
              <a:rPr lang="ru-RU" b="1" dirty="0" err="1">
                <a:ln w="10541" cmpd="sng">
                  <a:solidFill>
                    <a:schemeClr val="accent1">
                      <a:shade val="88000"/>
                      <a:satMod val="110000"/>
                    </a:schemeClr>
                  </a:solidFill>
                  <a:prstDash val="solid"/>
                </a:ln>
                <a:solidFill>
                  <a:srgbClr val="FFFF00"/>
                </a:solidFill>
              </a:rPr>
              <a:t>лише</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своєю</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етичною</a:t>
            </a:r>
            <a:r>
              <a:rPr lang="ru-RU" b="1" dirty="0">
                <a:ln w="10541" cmpd="sng">
                  <a:solidFill>
                    <a:schemeClr val="accent1">
                      <a:shade val="88000"/>
                      <a:satMod val="110000"/>
                    </a:schemeClr>
                  </a:solidFill>
                  <a:prstDash val="solid"/>
                </a:ln>
                <a:solidFill>
                  <a:srgbClr val="FFFF00"/>
                </a:solidFill>
              </a:rPr>
              <a:t> наукою, а </a:t>
            </a:r>
            <a:r>
              <a:rPr lang="ru-RU" b="1" dirty="0" err="1">
                <a:ln w="10541" cmpd="sng">
                  <a:solidFill>
                    <a:schemeClr val="accent1">
                      <a:shade val="88000"/>
                      <a:satMod val="110000"/>
                    </a:schemeClr>
                  </a:solidFill>
                  <a:prstDash val="solid"/>
                </a:ln>
                <a:solidFill>
                  <a:srgbClr val="FFFF00"/>
                </a:solidFill>
              </a:rPr>
              <a:t>головним</a:t>
            </a:r>
            <a:r>
              <a:rPr lang="ru-RU" b="1" dirty="0">
                <a:ln w="10541" cmpd="sng">
                  <a:solidFill>
                    <a:schemeClr val="accent1">
                      <a:shade val="88000"/>
                      <a:satMod val="110000"/>
                    </a:schemeClr>
                  </a:solidFill>
                  <a:prstDash val="solid"/>
                </a:ln>
                <a:solidFill>
                  <a:srgbClr val="FFFF00"/>
                </a:solidFill>
              </a:rPr>
              <a:t> чином </a:t>
            </a:r>
            <a:r>
              <a:rPr lang="ru-RU" b="1" dirty="0" err="1">
                <a:ln w="10541" cmpd="sng">
                  <a:solidFill>
                    <a:schemeClr val="accent1">
                      <a:shade val="88000"/>
                      <a:satMod val="110000"/>
                    </a:schemeClr>
                  </a:solidFill>
                  <a:prstDash val="solid"/>
                </a:ln>
                <a:solidFill>
                  <a:srgbClr val="FFFF00"/>
                </a:solidFill>
              </a:rPr>
              <a:t>своїм</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життям</a:t>
            </a:r>
            <a:r>
              <a:rPr lang="ru-RU" b="1" dirty="0">
                <a:ln w="10541" cmpd="sng">
                  <a:solidFill>
                    <a:schemeClr val="accent1">
                      <a:shade val="88000"/>
                      <a:satMod val="110000"/>
                    </a:schemeClr>
                  </a:solidFill>
                  <a:prstDash val="solid"/>
                </a:ln>
                <a:solidFill>
                  <a:srgbClr val="FFFF00"/>
                </a:solidFill>
              </a:rPr>
              <a:t>, в </a:t>
            </a:r>
            <a:r>
              <a:rPr lang="ru-RU" b="1" dirty="0" err="1">
                <a:ln w="10541" cmpd="sng">
                  <a:solidFill>
                    <a:schemeClr val="accent1">
                      <a:shade val="88000"/>
                      <a:satMod val="110000"/>
                    </a:schemeClr>
                  </a:solidFill>
                  <a:prstDash val="solid"/>
                </a:ln>
                <a:solidFill>
                  <a:srgbClr val="FFFF00"/>
                </a:solidFill>
              </a:rPr>
              <a:t>якому</a:t>
            </a:r>
            <a:r>
              <a:rPr lang="ru-RU" b="1" dirty="0">
                <a:ln w="10541" cmpd="sng">
                  <a:solidFill>
                    <a:schemeClr val="accent1">
                      <a:shade val="88000"/>
                      <a:satMod val="110000"/>
                    </a:schemeClr>
                  </a:solidFill>
                  <a:prstDash val="solid"/>
                </a:ln>
                <a:solidFill>
                  <a:srgbClr val="FFFF00"/>
                </a:solidFill>
              </a:rPr>
              <a:t> слово </a:t>
            </a:r>
            <a:r>
              <a:rPr lang="ru-RU" b="1" dirty="0" err="1">
                <a:ln w="10541" cmpd="sng">
                  <a:solidFill>
                    <a:schemeClr val="accent1">
                      <a:shade val="88000"/>
                      <a:satMod val="110000"/>
                    </a:schemeClr>
                  </a:solidFill>
                  <a:prstDash val="solid"/>
                </a:ln>
                <a:solidFill>
                  <a:srgbClr val="FFFF00"/>
                </a:solidFill>
              </a:rPr>
              <a:t>ніколи</a:t>
            </a:r>
            <a:r>
              <a:rPr lang="ru-RU" b="1" dirty="0">
                <a:ln w="10541" cmpd="sng">
                  <a:solidFill>
                    <a:schemeClr val="accent1">
                      <a:shade val="88000"/>
                      <a:satMod val="110000"/>
                    </a:schemeClr>
                  </a:solidFill>
                  <a:prstDash val="solid"/>
                </a:ln>
                <a:solidFill>
                  <a:srgbClr val="FFFF00"/>
                </a:solidFill>
              </a:rPr>
              <a:t> не </a:t>
            </a:r>
            <a:r>
              <a:rPr lang="ru-RU" b="1" dirty="0" err="1">
                <a:ln w="10541" cmpd="sng">
                  <a:solidFill>
                    <a:schemeClr val="accent1">
                      <a:shade val="88000"/>
                      <a:satMod val="110000"/>
                    </a:schemeClr>
                  </a:solidFill>
                  <a:prstDash val="solid"/>
                </a:ln>
                <a:solidFill>
                  <a:srgbClr val="FFFF00"/>
                </a:solidFill>
              </a:rPr>
              <a:t>розходилося</a:t>
            </a:r>
            <a:r>
              <a:rPr lang="ru-RU" b="1" dirty="0">
                <a:ln w="10541" cmpd="sng">
                  <a:solidFill>
                    <a:schemeClr val="accent1">
                      <a:shade val="88000"/>
                      <a:satMod val="110000"/>
                    </a:schemeClr>
                  </a:solidFill>
                  <a:prstDash val="solid"/>
                </a:ln>
                <a:solidFill>
                  <a:srgbClr val="FFFF00"/>
                </a:solidFill>
              </a:rPr>
              <a:t> з </a:t>
            </a:r>
            <a:r>
              <a:rPr lang="ru-RU" b="1" dirty="0" err="1">
                <a:ln w="10541" cmpd="sng">
                  <a:solidFill>
                    <a:schemeClr val="accent1">
                      <a:shade val="88000"/>
                      <a:satMod val="110000"/>
                    </a:schemeClr>
                  </a:solidFill>
                  <a:prstDash val="solid"/>
                </a:ln>
                <a:solidFill>
                  <a:srgbClr val="FFFF00"/>
                </a:solidFill>
              </a:rPr>
              <a:t>ділом</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його</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вчення</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було</a:t>
            </a:r>
            <a:r>
              <a:rPr lang="ru-RU" b="1" dirty="0">
                <a:ln w="10541" cmpd="sng">
                  <a:solidFill>
                    <a:schemeClr val="accent1">
                      <a:shade val="88000"/>
                      <a:satMod val="110000"/>
                    </a:schemeClr>
                  </a:solidFill>
                  <a:prstDash val="solid"/>
                </a:ln>
                <a:solidFill>
                  <a:srgbClr val="FFFF00"/>
                </a:solidFill>
              </a:rPr>
              <a:t> в </a:t>
            </a:r>
            <a:r>
              <a:rPr lang="ru-RU" b="1" dirty="0" err="1">
                <a:ln w="10541" cmpd="sng">
                  <a:solidFill>
                    <a:schemeClr val="accent1">
                      <a:shade val="88000"/>
                      <a:satMod val="110000"/>
                    </a:schemeClr>
                  </a:solidFill>
                  <a:prstDash val="solid"/>
                </a:ln>
                <a:solidFill>
                  <a:srgbClr val="FFFF00"/>
                </a:solidFill>
              </a:rPr>
              <a:t>повній</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згоді</a:t>
            </a:r>
            <a:r>
              <a:rPr lang="ru-RU" b="1" dirty="0">
                <a:ln w="10541" cmpd="sng">
                  <a:solidFill>
                    <a:schemeClr val="accent1">
                      <a:shade val="88000"/>
                      <a:satMod val="110000"/>
                    </a:schemeClr>
                  </a:solidFill>
                  <a:prstDash val="solid"/>
                </a:ln>
                <a:solidFill>
                  <a:srgbClr val="FFFF00"/>
                </a:solidFill>
              </a:rPr>
              <a:t> з </a:t>
            </a:r>
            <a:r>
              <a:rPr lang="ru-RU" b="1" dirty="0" err="1">
                <a:ln w="10541" cmpd="sng">
                  <a:solidFill>
                    <a:schemeClr val="accent1">
                      <a:shade val="88000"/>
                      <a:satMod val="110000"/>
                    </a:schemeClr>
                  </a:solidFill>
                  <a:prstDash val="solid"/>
                </a:ln>
                <a:solidFill>
                  <a:srgbClr val="FFFF00"/>
                </a:solidFill>
              </a:rPr>
              <a:t>його</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життям</a:t>
            </a:r>
            <a:r>
              <a:rPr lang="ru-RU" b="1" dirty="0">
                <a:ln w="10541" cmpd="sng">
                  <a:solidFill>
                    <a:schemeClr val="accent1">
                      <a:shade val="88000"/>
                      <a:satMod val="110000"/>
                    </a:schemeClr>
                  </a:solidFill>
                  <a:prstDash val="solid"/>
                </a:ln>
                <a:solidFill>
                  <a:srgbClr val="FFFF00"/>
                </a:solidFill>
              </a:rPr>
              <a:t>. </a:t>
            </a:r>
            <a:endParaRPr lang="uk-UA" b="1" dirty="0">
              <a:ln w="10541" cmpd="sng">
                <a:solidFill>
                  <a:schemeClr val="accent1">
                    <a:shade val="88000"/>
                    <a:satMod val="110000"/>
                  </a:schemeClr>
                </a:solidFill>
                <a:prstDash val="solid"/>
              </a:ln>
              <a:solidFill>
                <a:srgbClr val="FFFF00"/>
              </a:solidFill>
            </a:endParaRPr>
          </a:p>
        </p:txBody>
      </p:sp>
      <p:pic>
        <p:nvPicPr>
          <p:cNvPr id="1026" name="Picture 2"/>
          <p:cNvPicPr>
            <a:picLocks noChangeAspect="1" noChangeArrowheads="1"/>
          </p:cNvPicPr>
          <p:nvPr/>
        </p:nvPicPr>
        <p:blipFill>
          <a:blip r:embed="rId2"/>
          <a:srcRect/>
          <a:stretch>
            <a:fillRect/>
          </a:stretch>
        </p:blipFill>
        <p:spPr bwMode="auto">
          <a:xfrm>
            <a:off x="5795963" y="1989138"/>
            <a:ext cx="2928937" cy="460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uk-UA" dirty="0" smtClean="0"/>
              <a:t>  </a:t>
            </a:r>
          </a:p>
        </p:txBody>
      </p:sp>
      <p:sp>
        <p:nvSpPr>
          <p:cNvPr id="3" name="Объект 2"/>
          <p:cNvSpPr>
            <a:spLocks noGrp="1"/>
          </p:cNvSpPr>
          <p:nvPr>
            <p:ph idx="1"/>
          </p:nvPr>
        </p:nvSpPr>
        <p:spPr>
          <a:xfrm>
            <a:off x="323529" y="260648"/>
            <a:ext cx="8121224" cy="5865515"/>
          </a:xfrm>
        </p:spPr>
        <p:txBody>
          <a:bodyPr rtlCol="0">
            <a:normAutofit/>
          </a:bodyPr>
          <a:lstStyle/>
          <a:p>
            <a:pPr marL="365760" indent="-365760" algn="ctr" fontAlgn="auto">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800" b="1" dirty="0">
                <a:ln w="10541" cmpd="sng">
                  <a:solidFill>
                    <a:schemeClr val="accent1">
                      <a:shade val="88000"/>
                      <a:satMod val="110000"/>
                    </a:schemeClr>
                  </a:solidFill>
                  <a:prstDash val="solid"/>
                </a:ln>
                <a:solidFill>
                  <a:srgbClr val="FFFF00"/>
                </a:solidFill>
              </a:rPr>
              <a:t>Г. </a:t>
            </a:r>
            <a:r>
              <a:rPr lang="ru-RU" sz="2800" b="1" dirty="0" smtClean="0">
                <a:ln w="10541" cmpd="sng">
                  <a:solidFill>
                    <a:schemeClr val="accent1">
                      <a:shade val="88000"/>
                      <a:satMod val="110000"/>
                    </a:schemeClr>
                  </a:solidFill>
                  <a:prstDash val="solid"/>
                </a:ln>
                <a:solidFill>
                  <a:srgbClr val="FFFF00"/>
                </a:solidFill>
              </a:rPr>
              <a:t>С. Сковорода </a:t>
            </a:r>
            <a:r>
              <a:rPr lang="ru-RU" sz="2800" b="1" dirty="0">
                <a:ln w="10541" cmpd="sng">
                  <a:solidFill>
                    <a:schemeClr val="accent1">
                      <a:shade val="88000"/>
                      <a:satMod val="110000"/>
                    </a:schemeClr>
                  </a:solidFill>
                  <a:prstDash val="solid"/>
                </a:ln>
                <a:solidFill>
                  <a:srgbClr val="FFFF00"/>
                </a:solidFill>
              </a:rPr>
              <a:t>є </a:t>
            </a:r>
            <a:r>
              <a:rPr lang="ru-RU" sz="2800" b="1" dirty="0" err="1">
                <a:ln w="10541" cmpd="sng">
                  <a:solidFill>
                    <a:schemeClr val="accent1">
                      <a:shade val="88000"/>
                      <a:satMod val="110000"/>
                    </a:schemeClr>
                  </a:solidFill>
                  <a:prstDash val="solid"/>
                </a:ln>
                <a:solidFill>
                  <a:srgbClr val="FFFF00"/>
                </a:solidFill>
              </a:rPr>
              <a:t>також</a:t>
            </a:r>
            <a:r>
              <a:rPr lang="ru-RU" sz="2800" b="1" dirty="0">
                <a:ln w="10541" cmpd="sng">
                  <a:solidFill>
                    <a:schemeClr val="accent1">
                      <a:shade val="88000"/>
                      <a:satMod val="110000"/>
                    </a:schemeClr>
                  </a:solidFill>
                  <a:prstDash val="solid"/>
                </a:ln>
                <a:solidFill>
                  <a:srgbClr val="FFFF00"/>
                </a:solidFill>
              </a:rPr>
              <a:t> автором ряду притч-</a:t>
            </a:r>
            <a:r>
              <a:rPr lang="ru-RU" sz="2800" b="1" dirty="0" err="1">
                <a:ln w="10541" cmpd="sng">
                  <a:solidFill>
                    <a:schemeClr val="accent1">
                      <a:shade val="88000"/>
                      <a:satMod val="110000"/>
                    </a:schemeClr>
                  </a:solidFill>
                  <a:prstDash val="solid"/>
                </a:ln>
                <a:solidFill>
                  <a:srgbClr val="FFFF00"/>
                </a:solidFill>
              </a:rPr>
              <a:t>оповідей</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алегорично-повчального</a:t>
            </a:r>
            <a:r>
              <a:rPr lang="ru-RU" sz="2800" b="1" dirty="0">
                <a:ln w="10541" cmpd="sng">
                  <a:solidFill>
                    <a:schemeClr val="accent1">
                      <a:shade val="88000"/>
                      <a:satMod val="110000"/>
                    </a:schemeClr>
                  </a:solidFill>
                  <a:prstDash val="solid"/>
                </a:ln>
                <a:solidFill>
                  <a:srgbClr val="FFFF00"/>
                </a:solidFill>
              </a:rPr>
              <a:t> характеру. У притчах Сковорода </a:t>
            </a:r>
            <a:r>
              <a:rPr lang="ru-RU" sz="2800" b="1" dirty="0" err="1">
                <a:ln w="10541" cmpd="sng">
                  <a:solidFill>
                    <a:schemeClr val="accent1">
                      <a:shade val="88000"/>
                      <a:satMod val="110000"/>
                    </a:schemeClr>
                  </a:solidFill>
                  <a:prstDash val="solid"/>
                </a:ln>
                <a:solidFill>
                  <a:srgbClr val="FFFF00"/>
                </a:solidFill>
              </a:rPr>
              <a:t>висловлював</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свої</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філософські</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естетичні</a:t>
            </a:r>
            <a:r>
              <a:rPr lang="ru-RU" sz="2800" b="1" dirty="0">
                <a:ln w="10541" cmpd="sng">
                  <a:solidFill>
                    <a:schemeClr val="accent1">
                      <a:shade val="88000"/>
                      <a:satMod val="110000"/>
                    </a:schemeClr>
                  </a:solidFill>
                  <a:prstDash val="solid"/>
                </a:ln>
                <a:solidFill>
                  <a:srgbClr val="FFFF00"/>
                </a:solidFill>
              </a:rPr>
              <a:t> і </a:t>
            </a:r>
            <a:r>
              <a:rPr lang="ru-RU" sz="2800" b="1" dirty="0" err="1">
                <a:ln w="10541" cmpd="sng">
                  <a:solidFill>
                    <a:schemeClr val="accent1">
                      <a:shade val="88000"/>
                      <a:satMod val="110000"/>
                    </a:schemeClr>
                  </a:solidFill>
                  <a:prstDash val="solid"/>
                </a:ln>
                <a:solidFill>
                  <a:srgbClr val="FFFF00"/>
                </a:solidFill>
              </a:rPr>
              <a:t>педагогічні</a:t>
            </a:r>
            <a:r>
              <a:rPr lang="ru-RU" sz="2800" b="1" dirty="0">
                <a:ln w="10541" cmpd="sng">
                  <a:solidFill>
                    <a:schemeClr val="accent1">
                      <a:shade val="88000"/>
                      <a:satMod val="110000"/>
                    </a:schemeClr>
                  </a:solidFill>
                  <a:prstDash val="solid"/>
                </a:ln>
                <a:solidFill>
                  <a:srgbClr val="FFFF00"/>
                </a:solidFill>
              </a:rPr>
              <a:t> погляди. </a:t>
            </a:r>
            <a:r>
              <a:rPr lang="ru-RU" sz="2800" b="1" dirty="0" err="1">
                <a:ln w="10541" cmpd="sng">
                  <a:solidFill>
                    <a:schemeClr val="accent1">
                      <a:shade val="88000"/>
                      <a:satMod val="110000"/>
                    </a:schemeClr>
                  </a:solidFill>
                  <a:prstDash val="solid"/>
                </a:ln>
                <a:solidFill>
                  <a:srgbClr val="FFFF00"/>
                </a:solidFill>
              </a:rPr>
              <a:t>Наприклад</a:t>
            </a:r>
            <a:r>
              <a:rPr lang="ru-RU" sz="2800" b="1" dirty="0">
                <a:ln w="10541" cmpd="sng">
                  <a:solidFill>
                    <a:schemeClr val="accent1">
                      <a:shade val="88000"/>
                      <a:satMod val="110000"/>
                    </a:schemeClr>
                  </a:solidFill>
                  <a:prstDash val="solid"/>
                </a:ln>
                <a:solidFill>
                  <a:srgbClr val="FFFF00"/>
                </a:solidFill>
              </a:rPr>
              <a:t>, у </a:t>
            </a:r>
            <a:r>
              <a:rPr lang="ru-RU" sz="2800" b="1" dirty="0" err="1">
                <a:ln w="10541" cmpd="sng">
                  <a:solidFill>
                    <a:schemeClr val="accent1">
                      <a:shade val="88000"/>
                      <a:satMod val="110000"/>
                    </a:schemeClr>
                  </a:solidFill>
                  <a:prstDash val="solid"/>
                </a:ln>
                <a:solidFill>
                  <a:srgbClr val="FFFF00"/>
                </a:solidFill>
              </a:rPr>
              <a:t>притчі</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Вдячний</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Еродій</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йдеться</a:t>
            </a:r>
            <a:r>
              <a:rPr lang="ru-RU" sz="2800" b="1" dirty="0">
                <a:ln w="10541" cmpd="sng">
                  <a:solidFill>
                    <a:schemeClr val="accent1">
                      <a:shade val="88000"/>
                      <a:satMod val="110000"/>
                    </a:schemeClr>
                  </a:solidFill>
                  <a:prstDash val="solid"/>
                </a:ln>
                <a:solidFill>
                  <a:srgbClr val="FFFF00"/>
                </a:solidFill>
              </a:rPr>
              <a:t> про </a:t>
            </a:r>
            <a:r>
              <a:rPr lang="ru-RU" sz="2800" b="1" dirty="0" err="1">
                <a:ln w="10541" cmpd="sng">
                  <a:solidFill>
                    <a:schemeClr val="accent1">
                      <a:shade val="88000"/>
                      <a:satMod val="110000"/>
                    </a:schemeClr>
                  </a:solidFill>
                  <a:prstDash val="solid"/>
                </a:ln>
                <a:solidFill>
                  <a:srgbClr val="FFFF00"/>
                </a:solidFill>
              </a:rPr>
              <a:t>велику</a:t>
            </a:r>
            <a:r>
              <a:rPr lang="ru-RU" sz="2800" b="1" dirty="0">
                <a:ln w="10541" cmpd="sng">
                  <a:solidFill>
                    <a:schemeClr val="accent1">
                      <a:shade val="88000"/>
                      <a:satMod val="110000"/>
                    </a:schemeClr>
                  </a:solidFill>
                  <a:prstDash val="solid"/>
                </a:ln>
                <a:solidFill>
                  <a:srgbClr val="FFFF00"/>
                </a:solidFill>
              </a:rPr>
              <a:t> роль </a:t>
            </a:r>
            <a:r>
              <a:rPr lang="ru-RU" sz="2800" b="1" dirty="0" err="1">
                <a:ln w="10541" cmpd="sng">
                  <a:solidFill>
                    <a:schemeClr val="accent1">
                      <a:shade val="88000"/>
                      <a:satMod val="110000"/>
                    </a:schemeClr>
                  </a:solidFill>
                  <a:prstDash val="solid"/>
                </a:ln>
                <a:solidFill>
                  <a:srgbClr val="FFFF00"/>
                </a:solidFill>
              </a:rPr>
              <a:t>природних</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нахилів</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людини</a:t>
            </a:r>
            <a:r>
              <a:rPr lang="ru-RU" sz="2800" b="1" dirty="0">
                <a:ln w="10541" cmpd="sng">
                  <a:solidFill>
                    <a:schemeClr val="accent1">
                      <a:shade val="88000"/>
                      <a:satMod val="110000"/>
                    </a:schemeClr>
                  </a:solidFill>
                  <a:prstDash val="solid"/>
                </a:ln>
                <a:solidFill>
                  <a:srgbClr val="FFFF00"/>
                </a:solidFill>
              </a:rPr>
              <a:t> у </a:t>
            </a:r>
            <a:r>
              <a:rPr lang="ru-RU" sz="2800" b="1" dirty="0" err="1">
                <a:ln w="10541" cmpd="sng">
                  <a:solidFill>
                    <a:schemeClr val="accent1">
                      <a:shade val="88000"/>
                      <a:satMod val="110000"/>
                    </a:schemeClr>
                  </a:solidFill>
                  <a:prstDash val="solid"/>
                </a:ln>
                <a:solidFill>
                  <a:srgbClr val="FFFF00"/>
                </a:solidFill>
              </a:rPr>
              <a:t>справі</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виховання</a:t>
            </a:r>
            <a:r>
              <a:rPr lang="ru-RU" sz="2800" b="1" dirty="0">
                <a:ln w="10541" cmpd="sng">
                  <a:solidFill>
                    <a:schemeClr val="accent1">
                      <a:shade val="88000"/>
                      <a:satMod val="110000"/>
                    </a:schemeClr>
                  </a:solidFill>
                  <a:prstDash val="solid"/>
                </a:ln>
                <a:solidFill>
                  <a:srgbClr val="FFFF00"/>
                </a:solidFill>
              </a:rPr>
              <a:t> і </a:t>
            </a:r>
            <a:r>
              <a:rPr lang="ru-RU" sz="2800" b="1" dirty="0" err="1">
                <a:ln w="10541" cmpd="sng">
                  <a:solidFill>
                    <a:schemeClr val="accent1">
                      <a:shade val="88000"/>
                      <a:satMod val="110000"/>
                    </a:schemeClr>
                  </a:solidFill>
                  <a:prstDash val="solid"/>
                </a:ln>
                <a:solidFill>
                  <a:srgbClr val="FFFF00"/>
                </a:solidFill>
              </a:rPr>
              <a:t>навчання</a:t>
            </a:r>
            <a:r>
              <a:rPr lang="ru-RU" sz="2800" b="1" dirty="0">
                <a:ln w="10541" cmpd="sng">
                  <a:solidFill>
                    <a:schemeClr val="accent1">
                      <a:shade val="88000"/>
                      <a:satMod val="110000"/>
                    </a:schemeClr>
                  </a:solidFill>
                  <a:prstDash val="solid"/>
                </a:ln>
                <a:solidFill>
                  <a:srgbClr val="FFFF00"/>
                </a:solidFill>
              </a:rPr>
              <a:t>. </a:t>
            </a:r>
            <a:endParaRPr lang="uk-UA" sz="2800" b="1" dirty="0">
              <a:ln w="10541" cmpd="sng">
                <a:solidFill>
                  <a:schemeClr val="accent1">
                    <a:shade val="88000"/>
                    <a:satMod val="110000"/>
                  </a:schemeClr>
                </a:solidFill>
                <a:prstDash val="solid"/>
              </a:ln>
              <a:solidFill>
                <a:srgbClr val="FFFF00"/>
              </a:solidFill>
            </a:endParaRPr>
          </a:p>
        </p:txBody>
      </p:sp>
      <p:pic>
        <p:nvPicPr>
          <p:cNvPr id="2050" name="Picture 2"/>
          <p:cNvPicPr>
            <a:picLocks noChangeAspect="1" noChangeArrowheads="1"/>
          </p:cNvPicPr>
          <p:nvPr/>
        </p:nvPicPr>
        <p:blipFill>
          <a:blip r:embed="rId2">
            <a:extLst/>
          </a:blip>
          <a:srcRect/>
          <a:stretch>
            <a:fillRect/>
          </a:stretch>
        </p:blipFill>
        <p:spPr bwMode="auto">
          <a:xfrm>
            <a:off x="1907704" y="3428999"/>
            <a:ext cx="5472608" cy="3236987"/>
          </a:xfrm>
          <a:prstGeom prst="rect">
            <a:avLst/>
          </a:prstGeom>
          <a:ln>
            <a:noFill/>
          </a:ln>
          <a:effectLst>
            <a:softEdge rad="112500"/>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fontAlgn="auto">
              <a:spcAft>
                <a:spcPts val="0"/>
              </a:spcAft>
              <a:defRPr/>
            </a:pPr>
            <a:r>
              <a:rPr lang="uk-UA" b="1" spc="300" dirty="0">
                <a:ln w="11430" cmpd="sng">
                  <a:solidFill>
                    <a:schemeClr val="accent1">
                      <a:tint val="10000"/>
                    </a:schemeClr>
                  </a:solidFill>
                  <a:prstDash val="solid"/>
                  <a:miter lim="800000"/>
                </a:ln>
                <a:solidFill>
                  <a:schemeClr val="accent1"/>
                </a:solidFill>
                <a:effectLst>
                  <a:glow rad="45500">
                    <a:schemeClr val="accent1">
                      <a:satMod val="220000"/>
                      <a:alpha val="35000"/>
                    </a:schemeClr>
                  </a:glow>
                </a:effectLst>
              </a:rPr>
              <a:t>"Вбогий Жайворонок"</a:t>
            </a:r>
          </a:p>
        </p:txBody>
      </p:sp>
      <p:sp>
        <p:nvSpPr>
          <p:cNvPr id="3" name="Объект 2"/>
          <p:cNvSpPr>
            <a:spLocks noGrp="1"/>
          </p:cNvSpPr>
          <p:nvPr>
            <p:ph idx="1"/>
          </p:nvPr>
        </p:nvSpPr>
        <p:spPr/>
        <p:txBody>
          <a:bodyPr rtlCol="0">
            <a:normAutofit/>
          </a:bodyPr>
          <a:lstStyle/>
          <a:p>
            <a:pPr marL="365760" indent="-365760" fontAlgn="auto">
              <a:spcAft>
                <a:spcPts val="0"/>
              </a:spcAft>
              <a:defRPr/>
            </a:pPr>
            <a:r>
              <a:rPr lang="ru-RU" b="1" dirty="0">
                <a:ln w="10541" cmpd="sng">
                  <a:solidFill>
                    <a:schemeClr val="accent1">
                      <a:shade val="88000"/>
                      <a:satMod val="110000"/>
                    </a:schemeClr>
                  </a:solidFill>
                  <a:prstDash val="solid"/>
                </a:ln>
                <a:solidFill>
                  <a:srgbClr val="FFFF00"/>
                </a:solidFill>
              </a:rPr>
              <a:t>Сковорода </a:t>
            </a:r>
            <a:r>
              <a:rPr lang="ru-RU" b="1" dirty="0" err="1">
                <a:ln w="10541" cmpd="sng">
                  <a:solidFill>
                    <a:schemeClr val="accent1">
                      <a:shade val="88000"/>
                      <a:satMod val="110000"/>
                    </a:schemeClr>
                  </a:solidFill>
                  <a:prstDash val="solid"/>
                </a:ln>
                <a:solidFill>
                  <a:srgbClr val="FFFF00"/>
                </a:solidFill>
              </a:rPr>
              <a:t>схвалює</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батьків</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котрі</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вчать</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дітей</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життєвої</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мудрості</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критикував</a:t>
            </a:r>
            <a:r>
              <a:rPr lang="ru-RU" b="1" dirty="0">
                <a:ln w="10541" cmpd="sng">
                  <a:solidFill>
                    <a:schemeClr val="accent1">
                      <a:shade val="88000"/>
                      <a:satMod val="110000"/>
                    </a:schemeClr>
                  </a:solidFill>
                  <a:prstDash val="solid"/>
                </a:ln>
                <a:solidFill>
                  <a:srgbClr val="FFFF00"/>
                </a:solidFill>
              </a:rPr>
              <a:t> тих, </a:t>
            </a:r>
            <a:r>
              <a:rPr lang="ru-RU" b="1" dirty="0" err="1">
                <a:ln w="10541" cmpd="sng">
                  <a:solidFill>
                    <a:schemeClr val="accent1">
                      <a:shade val="88000"/>
                      <a:satMod val="110000"/>
                    </a:schemeClr>
                  </a:solidFill>
                  <a:prstDash val="solid"/>
                </a:ln>
                <a:solidFill>
                  <a:srgbClr val="FFFF00"/>
                </a:solidFill>
              </a:rPr>
              <a:t>хто</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заохочує</a:t>
            </a:r>
            <a:r>
              <a:rPr lang="ru-RU" b="1" dirty="0">
                <a:ln w="10541" cmpd="sng">
                  <a:solidFill>
                    <a:schemeClr val="accent1">
                      <a:shade val="88000"/>
                      <a:satMod val="110000"/>
                    </a:schemeClr>
                  </a:solidFill>
                  <a:prstDash val="solid"/>
                </a:ln>
                <a:solidFill>
                  <a:srgbClr val="FFFF00"/>
                </a:solidFill>
              </a:rPr>
              <a:t> до </a:t>
            </a:r>
            <a:r>
              <a:rPr lang="ru-RU" b="1" dirty="0" err="1">
                <a:ln w="10541" cmpd="sng">
                  <a:solidFill>
                    <a:schemeClr val="accent1">
                      <a:shade val="88000"/>
                      <a:satMod val="110000"/>
                    </a:schemeClr>
                  </a:solidFill>
                  <a:prstDash val="solid"/>
                </a:ln>
                <a:solidFill>
                  <a:srgbClr val="FFFF00"/>
                </a:solidFill>
              </a:rPr>
              <a:t>чванливості</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егоїзму</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Вбогий</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Жайворонок</a:t>
            </a:r>
            <a:r>
              <a:rPr lang="ru-RU" b="1" dirty="0">
                <a:ln w="10541" cmpd="sng">
                  <a:solidFill>
                    <a:schemeClr val="accent1">
                      <a:shade val="88000"/>
                      <a:satMod val="110000"/>
                    </a:schemeClr>
                  </a:solidFill>
                  <a:prstDash val="solid"/>
                </a:ln>
                <a:solidFill>
                  <a:srgbClr val="FFFF00"/>
                </a:solidFill>
              </a:rPr>
              <a:t>”). Таких </a:t>
            </a:r>
            <a:r>
              <a:rPr lang="ru-RU" b="1" dirty="0" err="1">
                <a:ln w="10541" cmpd="sng">
                  <a:solidFill>
                    <a:schemeClr val="accent1">
                      <a:shade val="88000"/>
                      <a:satMod val="110000"/>
                    </a:schemeClr>
                  </a:solidFill>
                  <a:prstDash val="solid"/>
                </a:ln>
                <a:solidFill>
                  <a:srgbClr val="FFFF00"/>
                </a:solidFill>
              </a:rPr>
              <a:t>батьків</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хто</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передоручав</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виховання</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дітей</a:t>
            </a:r>
            <a:r>
              <a:rPr lang="ru-RU" b="1" dirty="0">
                <a:ln w="10541" cmpd="sng">
                  <a:solidFill>
                    <a:schemeClr val="accent1">
                      <a:shade val="88000"/>
                      <a:satMod val="110000"/>
                    </a:schemeClr>
                  </a:solidFill>
                  <a:prstDash val="solid"/>
                </a:ln>
                <a:solidFill>
                  <a:srgbClr val="FFFF00"/>
                </a:solidFill>
              </a:rPr>
              <a:t> нянькам, </a:t>
            </a:r>
            <a:r>
              <a:rPr lang="ru-RU" b="1" dirty="0" err="1">
                <a:ln w="10541" cmpd="sng">
                  <a:solidFill>
                    <a:schemeClr val="accent1">
                      <a:shade val="88000"/>
                      <a:satMod val="110000"/>
                    </a:schemeClr>
                  </a:solidFill>
                  <a:prstDash val="solid"/>
                </a:ln>
                <a:solidFill>
                  <a:srgbClr val="FFFF00"/>
                </a:solidFill>
              </a:rPr>
              <a:t>порівнював</a:t>
            </a:r>
            <a:r>
              <a:rPr lang="ru-RU" b="1" dirty="0">
                <a:ln w="10541" cmpd="sng">
                  <a:solidFill>
                    <a:schemeClr val="accent1">
                      <a:shade val="88000"/>
                      <a:satMod val="110000"/>
                    </a:schemeClr>
                  </a:solidFill>
                  <a:prstDash val="solid"/>
                </a:ln>
                <a:solidFill>
                  <a:srgbClr val="FFFF00"/>
                </a:solidFill>
              </a:rPr>
              <a:t> </a:t>
            </a:r>
            <a:r>
              <a:rPr lang="ru-RU" b="1" dirty="0" err="1">
                <a:ln w="10541" cmpd="sng">
                  <a:solidFill>
                    <a:schemeClr val="accent1">
                      <a:shade val="88000"/>
                      <a:satMod val="110000"/>
                    </a:schemeClr>
                  </a:solidFill>
                  <a:prstDash val="solid"/>
                </a:ln>
                <a:solidFill>
                  <a:srgbClr val="FFFF00"/>
                </a:solidFill>
              </a:rPr>
              <a:t>із</a:t>
            </a:r>
            <a:r>
              <a:rPr lang="ru-RU" b="1" dirty="0">
                <a:ln w="10541" cmpd="sng">
                  <a:solidFill>
                    <a:schemeClr val="accent1">
                      <a:shade val="88000"/>
                      <a:satMod val="110000"/>
                    </a:schemeClr>
                  </a:solidFill>
                  <a:prstDash val="solid"/>
                </a:ln>
                <a:solidFill>
                  <a:srgbClr val="FFFF00"/>
                </a:solidFill>
              </a:rPr>
              <a:t> зозулями.</a:t>
            </a:r>
          </a:p>
          <a:p>
            <a:pPr marL="365760" indent="-365760" fontAlgn="auto">
              <a:spcAft>
                <a:spcPts val="0"/>
              </a:spcAft>
              <a:defRPr/>
            </a:pPr>
            <a:endParaRPr lang="uk-UA" dirty="0">
              <a:solidFill>
                <a:schemeClr val="tx1">
                  <a:lumMod val="85000"/>
                  <a:lumOff val="15000"/>
                </a:schemeClr>
              </a:solidFill>
            </a:endParaRPr>
          </a:p>
        </p:txBody>
      </p:sp>
      <p:pic>
        <p:nvPicPr>
          <p:cNvPr id="4098" name="Picture 2"/>
          <p:cNvPicPr>
            <a:picLocks noChangeAspect="1" noChangeArrowheads="1"/>
          </p:cNvPicPr>
          <p:nvPr/>
        </p:nvPicPr>
        <p:blipFill>
          <a:blip r:embed="rId2"/>
          <a:srcRect/>
          <a:stretch>
            <a:fillRect/>
          </a:stretch>
        </p:blipFill>
        <p:spPr bwMode="auto">
          <a:xfrm>
            <a:off x="6948488" y="3860800"/>
            <a:ext cx="1655762" cy="280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2"/>
          <p:cNvSpPr>
            <a:spLocks noGrp="1"/>
          </p:cNvSpPr>
          <p:nvPr>
            <p:ph type="title"/>
          </p:nvPr>
        </p:nvSpPr>
        <p:spPr/>
        <p:txBody>
          <a:bodyPr/>
          <a:lstStyle/>
          <a:p>
            <a:r>
              <a:rPr lang="uk-UA" dirty="0" smtClean="0"/>
              <a:t> </a:t>
            </a:r>
          </a:p>
        </p:txBody>
      </p:sp>
      <p:sp>
        <p:nvSpPr>
          <p:cNvPr id="2" name="Объект 1"/>
          <p:cNvSpPr>
            <a:spLocks noGrp="1"/>
          </p:cNvSpPr>
          <p:nvPr>
            <p:ph idx="1"/>
          </p:nvPr>
        </p:nvSpPr>
        <p:spPr>
          <a:xfrm>
            <a:off x="251521" y="620688"/>
            <a:ext cx="6120680" cy="6552728"/>
          </a:xfrm>
        </p:spPr>
        <p:txBody>
          <a:bodyPr rtlCol="0">
            <a:normAutofit/>
          </a:bodyPr>
          <a:lstStyle/>
          <a:p>
            <a:pPr marL="365760" indent="-365760" fontAlgn="auto">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800" b="1" dirty="0">
                <a:ln w="10541" cmpd="sng">
                  <a:solidFill>
                    <a:schemeClr val="accent1">
                      <a:shade val="88000"/>
                      <a:satMod val="110000"/>
                    </a:schemeClr>
                  </a:solidFill>
                  <a:prstDash val="solid"/>
                </a:ln>
                <a:solidFill>
                  <a:srgbClr val="FFFF00"/>
                </a:solidFill>
              </a:rPr>
              <a:t>Притча “</a:t>
            </a:r>
            <a:r>
              <a:rPr lang="ru-RU" sz="2800" b="1" dirty="0" err="1">
                <a:ln w="10541" cmpd="sng">
                  <a:solidFill>
                    <a:schemeClr val="accent1">
                      <a:shade val="88000"/>
                      <a:satMod val="110000"/>
                    </a:schemeClr>
                  </a:solidFill>
                  <a:prstDash val="solid"/>
                </a:ln>
                <a:solidFill>
                  <a:srgbClr val="FFFF00"/>
                </a:solidFill>
              </a:rPr>
              <a:t>Вбогий</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Жайворонок</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навчає</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судити</a:t>
            </a:r>
            <a:r>
              <a:rPr lang="ru-RU" sz="2800" b="1" dirty="0">
                <a:ln w="10541" cmpd="sng">
                  <a:solidFill>
                    <a:schemeClr val="accent1">
                      <a:shade val="88000"/>
                      <a:satMod val="110000"/>
                    </a:schemeClr>
                  </a:solidFill>
                  <a:prstDash val="solid"/>
                </a:ln>
                <a:solidFill>
                  <a:srgbClr val="FFFF00"/>
                </a:solidFill>
              </a:rPr>
              <a:t> про </a:t>
            </a:r>
            <a:r>
              <a:rPr lang="ru-RU" sz="2800" b="1" dirty="0" err="1">
                <a:ln w="10541" cmpd="sng">
                  <a:solidFill>
                    <a:schemeClr val="accent1">
                      <a:shade val="88000"/>
                      <a:satMod val="110000"/>
                    </a:schemeClr>
                  </a:solidFill>
                  <a:prstDash val="solid"/>
                </a:ln>
                <a:solidFill>
                  <a:srgbClr val="FFFF00"/>
                </a:solidFill>
              </a:rPr>
              <a:t>людину</a:t>
            </a:r>
            <a:r>
              <a:rPr lang="ru-RU" sz="2800" b="1" dirty="0">
                <a:ln w="10541" cmpd="sng">
                  <a:solidFill>
                    <a:schemeClr val="accent1">
                      <a:shade val="88000"/>
                      <a:satMod val="110000"/>
                    </a:schemeClr>
                  </a:solidFill>
                  <a:prstDash val="solid"/>
                </a:ln>
                <a:solidFill>
                  <a:srgbClr val="FFFF00"/>
                </a:solidFill>
              </a:rPr>
              <a:t> не за </a:t>
            </a:r>
            <a:r>
              <a:rPr lang="ru-RU" sz="2800" b="1" dirty="0" err="1">
                <a:ln w="10541" cmpd="sng">
                  <a:solidFill>
                    <a:schemeClr val="accent1">
                      <a:shade val="88000"/>
                      <a:satMod val="110000"/>
                    </a:schemeClr>
                  </a:solidFill>
                  <a:prstDash val="solid"/>
                </a:ln>
                <a:solidFill>
                  <a:srgbClr val="FFFF00"/>
                </a:solidFill>
              </a:rPr>
              <a:t>обличчям</a:t>
            </a:r>
            <a:r>
              <a:rPr lang="ru-RU" sz="2800" b="1" dirty="0">
                <a:ln w="10541" cmpd="sng">
                  <a:solidFill>
                    <a:schemeClr val="accent1">
                      <a:shade val="88000"/>
                      <a:satMod val="110000"/>
                    </a:schemeClr>
                  </a:solidFill>
                  <a:prstDash val="solid"/>
                </a:ln>
                <a:solidFill>
                  <a:srgbClr val="FFFF00"/>
                </a:solidFill>
              </a:rPr>
              <a:t>, а за </a:t>
            </a:r>
            <a:r>
              <a:rPr lang="ru-RU" sz="2800" b="1" dirty="0" err="1">
                <a:ln w="10541" cmpd="sng">
                  <a:solidFill>
                    <a:schemeClr val="accent1">
                      <a:shade val="88000"/>
                      <a:satMod val="110000"/>
                    </a:schemeClr>
                  </a:solidFill>
                  <a:prstDash val="solid"/>
                </a:ln>
                <a:solidFill>
                  <a:srgbClr val="FFFF00"/>
                </a:solidFill>
              </a:rPr>
              <a:t>розумом</a:t>
            </a:r>
            <a:r>
              <a:rPr lang="ru-RU" sz="2800" b="1" dirty="0">
                <a:ln w="10541" cmpd="sng">
                  <a:solidFill>
                    <a:schemeClr val="accent1">
                      <a:shade val="88000"/>
                      <a:satMod val="110000"/>
                    </a:schemeClr>
                  </a:solidFill>
                  <a:prstDash val="solid"/>
                </a:ln>
                <a:solidFill>
                  <a:srgbClr val="FFFF00"/>
                </a:solidFill>
              </a:rPr>
              <a:t> і </a:t>
            </a:r>
            <a:r>
              <a:rPr lang="ru-RU" sz="2800" b="1" dirty="0" err="1">
                <a:ln w="10541" cmpd="sng">
                  <a:solidFill>
                    <a:schemeClr val="accent1">
                      <a:shade val="88000"/>
                      <a:satMod val="110000"/>
                    </a:schemeClr>
                  </a:solidFill>
                  <a:prstDash val="solid"/>
                </a:ln>
                <a:solidFill>
                  <a:srgbClr val="FFFF00"/>
                </a:solidFill>
              </a:rPr>
              <a:t>серцем</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Вістря</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твору</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спрямоване</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проти</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зажерливості</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панів</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їхнього</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паразитичного</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існування</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Жити</a:t>
            </a:r>
            <a:r>
              <a:rPr lang="ru-RU" sz="2800" b="1" dirty="0">
                <a:ln w="10541" cmpd="sng">
                  <a:solidFill>
                    <a:schemeClr val="accent1">
                      <a:shade val="88000"/>
                      <a:satMod val="110000"/>
                    </a:schemeClr>
                  </a:solidFill>
                  <a:prstDash val="solid"/>
                </a:ln>
                <a:solidFill>
                  <a:srgbClr val="FFFF00"/>
                </a:solidFill>
              </a:rPr>
              <a:t> треба </a:t>
            </a:r>
            <a:r>
              <a:rPr lang="ru-RU" sz="2800" b="1" dirty="0" err="1">
                <a:ln w="10541" cmpd="sng">
                  <a:solidFill>
                    <a:schemeClr val="accent1">
                      <a:shade val="88000"/>
                      <a:satMod val="110000"/>
                    </a:schemeClr>
                  </a:solidFill>
                  <a:prstDash val="solid"/>
                </a:ln>
                <a:solidFill>
                  <a:srgbClr val="FFFF00"/>
                </a:solidFill>
              </a:rPr>
              <a:t>чесно</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стережися</a:t>
            </a:r>
            <a:r>
              <a:rPr lang="ru-RU" sz="2800" b="1" dirty="0">
                <a:ln w="10541" cmpd="sng">
                  <a:solidFill>
                    <a:schemeClr val="accent1">
                      <a:shade val="88000"/>
                      <a:satMod val="110000"/>
                    </a:schemeClr>
                  </a:solidFill>
                  <a:prstDash val="solid"/>
                </a:ln>
                <a:solidFill>
                  <a:srgbClr val="FFFF00"/>
                </a:solidFill>
              </a:rPr>
              <a:t> : “</a:t>
            </a:r>
            <a:r>
              <a:rPr lang="ru-RU" sz="2800" b="1" dirty="0" err="1">
                <a:ln w="10541" cmpd="sng">
                  <a:solidFill>
                    <a:schemeClr val="accent1">
                      <a:shade val="88000"/>
                      <a:satMod val="110000"/>
                    </a:schemeClr>
                  </a:solidFill>
                  <a:prstDash val="solid"/>
                </a:ln>
                <a:solidFill>
                  <a:srgbClr val="FFFF00"/>
                </a:solidFill>
              </a:rPr>
              <a:t>споживати</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чуже</a:t>
            </a:r>
            <a:r>
              <a:rPr lang="ru-RU" sz="2800" b="1" dirty="0">
                <a:ln w="10541" cmpd="sng">
                  <a:solidFill>
                    <a:schemeClr val="accent1">
                      <a:shade val="88000"/>
                      <a:satMod val="110000"/>
                    </a:schemeClr>
                  </a:solidFill>
                  <a:prstDash val="solid"/>
                </a:ln>
                <a:solidFill>
                  <a:srgbClr val="FFFF00"/>
                </a:solidFill>
              </a:rPr>
              <a:t> добро”, - </a:t>
            </a:r>
            <a:r>
              <a:rPr lang="ru-RU" sz="2800" b="1" dirty="0" err="1">
                <a:ln w="10541" cmpd="sng">
                  <a:solidFill>
                    <a:schemeClr val="accent1">
                      <a:shade val="88000"/>
                      <a:satMod val="110000"/>
                    </a:schemeClr>
                  </a:solidFill>
                  <a:prstDash val="solid"/>
                </a:ln>
                <a:solidFill>
                  <a:srgbClr val="FFFF00"/>
                </a:solidFill>
              </a:rPr>
              <a:t>радить</a:t>
            </a:r>
            <a:r>
              <a:rPr lang="ru-RU" sz="2800" b="1" dirty="0">
                <a:ln w="10541" cmpd="sng">
                  <a:solidFill>
                    <a:schemeClr val="accent1">
                      <a:shade val="88000"/>
                      <a:satMod val="110000"/>
                    </a:schemeClr>
                  </a:solidFill>
                  <a:prstDash val="solid"/>
                </a:ln>
                <a:solidFill>
                  <a:srgbClr val="FFFF00"/>
                </a:solidFill>
              </a:rPr>
              <a:t> Сковорода. – </a:t>
            </a:r>
            <a:r>
              <a:rPr lang="ru-RU" sz="2800" b="1" dirty="0" err="1">
                <a:ln w="10541" cmpd="sng">
                  <a:solidFill>
                    <a:schemeClr val="accent1">
                      <a:shade val="88000"/>
                      <a:satMod val="110000"/>
                    </a:schemeClr>
                  </a:solidFill>
                  <a:prstDash val="solid"/>
                </a:ln>
                <a:solidFill>
                  <a:srgbClr val="FFFF00"/>
                </a:solidFill>
              </a:rPr>
              <a:t>Що</a:t>
            </a:r>
            <a:r>
              <a:rPr lang="ru-RU" sz="2800" b="1" dirty="0">
                <a:ln w="10541" cmpd="sng">
                  <a:solidFill>
                    <a:schemeClr val="accent1">
                      <a:shade val="88000"/>
                      <a:satMod val="110000"/>
                    </a:schemeClr>
                  </a:solidFill>
                  <a:prstDash val="solid"/>
                </a:ln>
                <a:solidFill>
                  <a:srgbClr val="FFFF00"/>
                </a:solidFill>
              </a:rPr>
              <a:t> не </a:t>
            </a:r>
            <a:r>
              <a:rPr lang="ru-RU" sz="2800" b="1" dirty="0" err="1">
                <a:ln w="10541" cmpd="sng">
                  <a:solidFill>
                    <a:schemeClr val="accent1">
                      <a:shade val="88000"/>
                      <a:satMod val="110000"/>
                    </a:schemeClr>
                  </a:solidFill>
                  <a:prstDash val="solid"/>
                </a:ln>
                <a:solidFill>
                  <a:srgbClr val="FFFF00"/>
                </a:solidFill>
              </a:rPr>
              <a:t>поклав</a:t>
            </a:r>
            <a:r>
              <a:rPr lang="ru-RU" sz="2800" b="1" dirty="0">
                <a:ln w="10541" cmpd="sng">
                  <a:solidFill>
                    <a:schemeClr val="accent1">
                      <a:shade val="88000"/>
                      <a:satMod val="110000"/>
                    </a:schemeClr>
                  </a:solidFill>
                  <a:prstDash val="solid"/>
                </a:ln>
                <a:solidFill>
                  <a:srgbClr val="FFFF00"/>
                </a:solidFill>
              </a:rPr>
              <a:t> – то не </a:t>
            </a:r>
            <a:r>
              <a:rPr lang="ru-RU" sz="2800" b="1" dirty="0" err="1">
                <a:ln w="10541" cmpd="sng">
                  <a:solidFill>
                    <a:schemeClr val="accent1">
                      <a:shade val="88000"/>
                      <a:satMod val="110000"/>
                    </a:schemeClr>
                  </a:solidFill>
                  <a:prstDash val="solid"/>
                </a:ln>
                <a:solidFill>
                  <a:srgbClr val="FFFF00"/>
                </a:solidFill>
              </a:rPr>
              <a:t>руш</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Письменник</a:t>
            </a:r>
            <a:r>
              <a:rPr lang="ru-RU" sz="2800" b="1" dirty="0">
                <a:ln w="10541" cmpd="sng">
                  <a:solidFill>
                    <a:schemeClr val="accent1">
                      <a:shade val="88000"/>
                      <a:satMod val="110000"/>
                    </a:schemeClr>
                  </a:solidFill>
                  <a:prstDash val="solid"/>
                </a:ln>
                <a:solidFill>
                  <a:srgbClr val="FFFF00"/>
                </a:solidFill>
              </a:rPr>
              <a:t> </a:t>
            </a:r>
            <a:r>
              <a:rPr lang="ru-RU" sz="2800" b="1" dirty="0" err="1">
                <a:ln w="10541" cmpd="sng">
                  <a:solidFill>
                    <a:schemeClr val="accent1">
                      <a:shade val="88000"/>
                      <a:satMod val="110000"/>
                    </a:schemeClr>
                  </a:solidFill>
                  <a:prstDash val="solid"/>
                </a:ln>
                <a:solidFill>
                  <a:srgbClr val="FFFF00"/>
                </a:solidFill>
              </a:rPr>
              <a:t>закликає</a:t>
            </a:r>
            <a:r>
              <a:rPr lang="ru-RU" sz="2800" b="1" dirty="0">
                <a:ln w="10541" cmpd="sng">
                  <a:solidFill>
                    <a:schemeClr val="accent1">
                      <a:shade val="88000"/>
                      <a:satMod val="110000"/>
                    </a:schemeClr>
                  </a:solidFill>
                  <a:prstDash val="solid"/>
                </a:ln>
                <a:solidFill>
                  <a:srgbClr val="FFFF00"/>
                </a:solidFill>
              </a:rPr>
              <a:t> до </a:t>
            </a:r>
            <a:r>
              <a:rPr lang="ru-RU" sz="2800" b="1" dirty="0" err="1">
                <a:ln w="10541" cmpd="sng">
                  <a:solidFill>
                    <a:schemeClr val="accent1">
                      <a:shade val="88000"/>
                      <a:satMod val="110000"/>
                    </a:schemeClr>
                  </a:solidFill>
                  <a:prstDash val="solid"/>
                </a:ln>
                <a:solidFill>
                  <a:srgbClr val="FFFF00"/>
                </a:solidFill>
              </a:rPr>
              <a:t>гуманності</a:t>
            </a:r>
            <a:r>
              <a:rPr lang="ru-RU" sz="2800" b="1" dirty="0">
                <a:ln w="10541" cmpd="sng">
                  <a:solidFill>
                    <a:schemeClr val="accent1">
                      <a:shade val="88000"/>
                      <a:satMod val="110000"/>
                    </a:schemeClr>
                  </a:solidFill>
                  <a:prstDash val="solid"/>
                </a:ln>
                <a:solidFill>
                  <a:srgbClr val="FFFF00"/>
                </a:solidFill>
              </a:rPr>
              <a:t>: “Хай </a:t>
            </a:r>
            <a:r>
              <a:rPr lang="ru-RU" sz="2800" b="1" dirty="0" err="1">
                <a:ln w="10541" cmpd="sng">
                  <a:solidFill>
                    <a:schemeClr val="accent1">
                      <a:shade val="88000"/>
                      <a:satMod val="110000"/>
                    </a:schemeClr>
                  </a:solidFill>
                  <a:prstDash val="solid"/>
                </a:ln>
                <a:solidFill>
                  <a:srgbClr val="FFFF00"/>
                </a:solidFill>
              </a:rPr>
              <a:t>болить</a:t>
            </a:r>
            <a:r>
              <a:rPr lang="ru-RU" sz="2800" b="1" dirty="0">
                <a:ln w="10541" cmpd="sng">
                  <a:solidFill>
                    <a:schemeClr val="accent1">
                      <a:shade val="88000"/>
                      <a:satMod val="110000"/>
                    </a:schemeClr>
                  </a:solidFill>
                  <a:prstDash val="solid"/>
                </a:ln>
                <a:solidFill>
                  <a:srgbClr val="FFFF00"/>
                </a:solidFill>
              </a:rPr>
              <a:t> тебе горе </a:t>
            </a:r>
            <a:r>
              <a:rPr lang="ru-RU" sz="2800" b="1" dirty="0" err="1">
                <a:ln w="10541" cmpd="sng">
                  <a:solidFill>
                    <a:schemeClr val="accent1">
                      <a:shade val="88000"/>
                      <a:satMod val="110000"/>
                    </a:schemeClr>
                  </a:solidFill>
                  <a:prstDash val="solid"/>
                </a:ln>
                <a:solidFill>
                  <a:srgbClr val="FFFF00"/>
                </a:solidFill>
              </a:rPr>
              <a:t>ближнього</a:t>
            </a:r>
            <a:r>
              <a:rPr lang="ru-RU" sz="2800" b="1" dirty="0">
                <a:ln w="10541" cmpd="sng">
                  <a:solidFill>
                    <a:schemeClr val="accent1">
                      <a:shade val="88000"/>
                      <a:satMod val="110000"/>
                    </a:schemeClr>
                  </a:solidFill>
                  <a:prstDash val="solid"/>
                </a:ln>
                <a:solidFill>
                  <a:srgbClr val="FFFF00"/>
                </a:solidFill>
              </a:rPr>
              <a:t>”.</a:t>
            </a:r>
          </a:p>
          <a:p>
            <a:pPr marL="365760" indent="-365760" fontAlgn="auto">
              <a:spcAft>
                <a:spcPts val="0"/>
              </a:spcAft>
              <a:defRPr/>
            </a:pPr>
            <a:endParaRPr lang="uk-UA" dirty="0">
              <a:solidFill>
                <a:schemeClr val="tx1">
                  <a:lumMod val="85000"/>
                  <a:lumOff val="15000"/>
                </a:schemeClr>
              </a:solidFill>
            </a:endParaRPr>
          </a:p>
        </p:txBody>
      </p:sp>
      <p:pic>
        <p:nvPicPr>
          <p:cNvPr id="17411" name="Picture 2"/>
          <p:cNvPicPr>
            <a:picLocks noChangeAspect="1" noChangeArrowheads="1"/>
          </p:cNvPicPr>
          <p:nvPr/>
        </p:nvPicPr>
        <p:blipFill>
          <a:blip r:embed="rId2"/>
          <a:srcRect/>
          <a:stretch>
            <a:fillRect/>
          </a:stretch>
        </p:blipFill>
        <p:spPr bwMode="auto">
          <a:xfrm>
            <a:off x="6464300" y="315913"/>
            <a:ext cx="2305050" cy="3143250"/>
          </a:xfrm>
          <a:prstGeom prst="rect">
            <a:avLst/>
          </a:prstGeom>
          <a:noFill/>
          <a:ln w="9525">
            <a:noFill/>
            <a:miter lim="800000"/>
            <a:headEnd/>
            <a:tailEnd/>
          </a:ln>
        </p:spPr>
      </p:pic>
      <p:pic>
        <p:nvPicPr>
          <p:cNvPr id="17412" name="Picture 4"/>
          <p:cNvPicPr>
            <a:picLocks noChangeAspect="1" noChangeArrowheads="1"/>
          </p:cNvPicPr>
          <p:nvPr/>
        </p:nvPicPr>
        <p:blipFill>
          <a:blip r:embed="rId3"/>
          <a:srcRect/>
          <a:stretch>
            <a:fillRect/>
          </a:stretch>
        </p:blipFill>
        <p:spPr bwMode="auto">
          <a:xfrm>
            <a:off x="6464300" y="3459163"/>
            <a:ext cx="230505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9247" y="692697"/>
            <a:ext cx="7745505" cy="5433466"/>
          </a:xfrm>
        </p:spPr>
        <p:txBody>
          <a:bodyPr rtlCol="0">
            <a:normAutofit/>
          </a:bodyPr>
          <a:lstStyle/>
          <a:p>
            <a:pPr marL="365760" indent="-365760" algn="ctr" fontAlgn="auto">
              <a:spcAft>
                <a:spcPts val="0"/>
              </a:spcAft>
              <a:defRPr/>
            </a:pPr>
            <a:r>
              <a:rPr lang="uk-UA" b="1" dirty="0">
                <a:ln w="10541" cmpd="sng">
                  <a:solidFill>
                    <a:schemeClr val="accent1">
                      <a:shade val="88000"/>
                      <a:satMod val="110000"/>
                    </a:schemeClr>
                  </a:solidFill>
                  <a:prstDash val="solid"/>
                </a:ln>
                <a:solidFill>
                  <a:srgbClr val="FFFF00"/>
                </a:solidFill>
              </a:rPr>
              <a:t>Саме в заключних словах притчі дядька </a:t>
            </a:r>
            <a:r>
              <a:rPr lang="uk-UA" b="1" dirty="0" err="1">
                <a:ln w="10541" cmpd="sng">
                  <a:solidFill>
                    <a:schemeClr val="accent1">
                      <a:shade val="88000"/>
                      <a:satMod val="110000"/>
                    </a:schemeClr>
                  </a:solidFill>
                  <a:prstDash val="solid"/>
                </a:ln>
                <a:solidFill>
                  <a:srgbClr val="FFFF00"/>
                </a:solidFill>
              </a:rPr>
              <a:t>Сабаша</a:t>
            </a:r>
            <a:r>
              <a:rPr lang="uk-UA" b="1" dirty="0">
                <a:ln w="10541" cmpd="sng">
                  <a:solidFill>
                    <a:schemeClr val="accent1">
                      <a:shade val="88000"/>
                      <a:satMod val="110000"/>
                    </a:schemeClr>
                  </a:solidFill>
                  <a:prstDash val="solid"/>
                </a:ln>
                <a:solidFill>
                  <a:srgbClr val="FFFF00"/>
                </a:solidFill>
              </a:rPr>
              <a:t> і розкривається основна думка притчі Григорія Сковороди «Вбогий жайворонок». Незважаючи на те, що жайворонок дійсно показав себе вбогим і відмовився від спільної трапези частково через власний страх, він у результаті і вижив. Цілком зрозуміло, що в притчі образи птахів використовуються тільки лише для опису людей і реального життя. </a:t>
            </a:r>
          </a:p>
          <a:p>
            <a:pPr marL="365760" indent="-365760" fontAlgn="auto">
              <a:spcAft>
                <a:spcPts val="0"/>
              </a:spcAft>
              <a:defRPr/>
            </a:pPr>
            <a:endParaRPr lang="uk-UA" dirty="0">
              <a:solidFill>
                <a:srgbClr val="FFFF00"/>
              </a:solidFill>
            </a:endParaRPr>
          </a:p>
          <a:p>
            <a:pPr marL="365760" indent="-365760" fontAlgn="auto">
              <a:spcAft>
                <a:spcPts val="0"/>
              </a:spcAft>
              <a:defRPr/>
            </a:pPr>
            <a:endParaRPr lang="uk-UA" dirty="0">
              <a:solidFill>
                <a:schemeClr val="tx1">
                  <a:lumMod val="85000"/>
                  <a:lumOff val="15000"/>
                </a:schemeClr>
              </a:solidFill>
            </a:endParaRPr>
          </a:p>
        </p:txBody>
      </p:sp>
      <p:pic>
        <p:nvPicPr>
          <p:cNvPr id="5122" name="Picture 2"/>
          <p:cNvPicPr>
            <a:picLocks noChangeAspect="1" noChangeArrowheads="1"/>
          </p:cNvPicPr>
          <p:nvPr/>
        </p:nvPicPr>
        <p:blipFill>
          <a:blip r:embed="rId2" cstate="print">
            <a:extLst/>
          </a:blip>
          <a:srcRect/>
          <a:stretch>
            <a:fillRect/>
          </a:stretch>
        </p:blipFill>
        <p:spPr bwMode="auto">
          <a:xfrm>
            <a:off x="251520" y="4966396"/>
            <a:ext cx="2017293" cy="1815564"/>
          </a:xfrm>
          <a:prstGeom prst="ellipse">
            <a:avLst/>
          </a:prstGeom>
          <a:ln>
            <a:noFill/>
          </a:ln>
          <a:effectLst>
            <a:softEdge rad="112500"/>
          </a:effectLst>
          <a:extLst/>
        </p:spPr>
      </p:pic>
      <p:pic>
        <p:nvPicPr>
          <p:cNvPr id="5126" name="Picture 6"/>
          <p:cNvPicPr>
            <a:picLocks noChangeAspect="1" noChangeArrowheads="1"/>
          </p:cNvPicPr>
          <p:nvPr/>
        </p:nvPicPr>
        <p:blipFill>
          <a:blip r:embed="rId3">
            <a:extLst/>
          </a:blip>
          <a:srcRect/>
          <a:stretch>
            <a:fillRect/>
          </a:stretch>
        </p:blipFill>
        <p:spPr bwMode="auto">
          <a:xfrm>
            <a:off x="6084168" y="4966396"/>
            <a:ext cx="2490789" cy="1949428"/>
          </a:xfrm>
          <a:prstGeom prst="ellipse">
            <a:avLst/>
          </a:prstGeom>
          <a:ln>
            <a:noFill/>
          </a:ln>
          <a:effectLst>
            <a:softEdge rad="112500"/>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2"/>
          <p:cNvSpPr>
            <a:spLocks noGrp="1"/>
          </p:cNvSpPr>
          <p:nvPr>
            <p:ph type="title"/>
          </p:nvPr>
        </p:nvSpPr>
        <p:spPr/>
        <p:txBody>
          <a:bodyPr/>
          <a:lstStyle/>
          <a:p>
            <a:r>
              <a:rPr lang="uk-UA" dirty="0" smtClean="0"/>
              <a:t> </a:t>
            </a:r>
          </a:p>
        </p:txBody>
      </p:sp>
      <p:sp>
        <p:nvSpPr>
          <p:cNvPr id="2" name="Объект 1"/>
          <p:cNvSpPr>
            <a:spLocks noGrp="1"/>
          </p:cNvSpPr>
          <p:nvPr>
            <p:ph idx="1"/>
          </p:nvPr>
        </p:nvSpPr>
        <p:spPr>
          <a:xfrm>
            <a:off x="699247" y="332656"/>
            <a:ext cx="7745505" cy="5793507"/>
          </a:xfrm>
        </p:spPr>
        <p:txBody>
          <a:bodyPr rtlCol="0">
            <a:normAutofit/>
          </a:bodyPr>
          <a:lstStyle/>
          <a:p>
            <a:pPr marL="365760" indent="-365760" algn="ctr" fontAlgn="auto">
              <a:spcAft>
                <a:spcPts val="0"/>
              </a:spcAft>
              <a:defRPr/>
            </a:pPr>
            <a:r>
              <a:rPr lang="uk-UA" b="1" dirty="0">
                <a:ln w="10541" cmpd="sng">
                  <a:solidFill>
                    <a:schemeClr val="accent1">
                      <a:shade val="88000"/>
                      <a:satMod val="110000"/>
                    </a:schemeClr>
                  </a:solidFill>
                  <a:prstDash val="solid"/>
                </a:ln>
                <a:solidFill>
                  <a:srgbClr val="FFFF00"/>
                </a:solidFill>
              </a:rPr>
              <a:t>У той час як деякі живуть своєю працею і не купуються на можливість отримати легку, але незаслужену наживу, інші, такі як тетервак </a:t>
            </a:r>
            <a:r>
              <a:rPr lang="uk-UA" b="1" dirty="0" err="1">
                <a:ln w="10541" cmpd="sng">
                  <a:solidFill>
                    <a:schemeClr val="accent1">
                      <a:shade val="88000"/>
                      <a:satMod val="110000"/>
                    </a:schemeClr>
                  </a:solidFill>
                  <a:prstDash val="solid"/>
                </a:ln>
                <a:solidFill>
                  <a:srgbClr val="FFFF00"/>
                </a:solidFill>
              </a:rPr>
              <a:t>Салакон</a:t>
            </a:r>
            <a:r>
              <a:rPr lang="uk-UA" b="1" dirty="0">
                <a:ln w="10541" cmpd="sng">
                  <a:solidFill>
                    <a:schemeClr val="accent1">
                      <a:shade val="88000"/>
                      <a:satMod val="110000"/>
                    </a:schemeClr>
                  </a:solidFill>
                  <a:prstDash val="solid"/>
                </a:ln>
                <a:solidFill>
                  <a:srgbClr val="FFFF00"/>
                </a:solidFill>
              </a:rPr>
              <a:t>, намагаються взяти від життя все і в пориві реалізації своїх бажань не помічають тих небезпек, якими повниться життя. Все це повинно показати читачеві, що життя звичайної стриманої людини набагато надійніше, ніж життя зухвалого й запеклого гравця, який рано чи пізно заграється, а пізніше сильно пошкодує про свою зухвалість.</a:t>
            </a:r>
          </a:p>
          <a:p>
            <a:pPr marL="365760" indent="-365760" fontAlgn="auto">
              <a:spcAft>
                <a:spcPts val="0"/>
              </a:spcAft>
              <a:defRPr/>
            </a:pPr>
            <a:endParaRPr lang="uk-UA"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fontAlgn="auto">
              <a:spcAft>
                <a:spcPts val="0"/>
              </a:spcAft>
              <a:defRPr/>
            </a:pPr>
            <a:r>
              <a:rPr lang="uk-UA" b="1" dirty="0">
                <a:ln w="10541" cmpd="sng">
                  <a:solidFill>
                    <a:schemeClr val="accent1">
                      <a:shade val="88000"/>
                      <a:satMod val="110000"/>
                    </a:schemeClr>
                  </a:solidFill>
                  <a:prstDash val="solid"/>
                </a:ln>
                <a:solidFill>
                  <a:schemeClr val="accent1"/>
                </a:solidFill>
              </a:rPr>
              <a:t>"Вдячний </a:t>
            </a:r>
            <a:r>
              <a:rPr lang="uk-UA" b="1" dirty="0" err="1">
                <a:ln w="10541" cmpd="sng">
                  <a:solidFill>
                    <a:schemeClr val="accent1">
                      <a:shade val="88000"/>
                      <a:satMod val="110000"/>
                    </a:schemeClr>
                  </a:solidFill>
                  <a:prstDash val="solid"/>
                </a:ln>
                <a:solidFill>
                  <a:schemeClr val="accent1"/>
                </a:solidFill>
              </a:rPr>
              <a:t>Еродій</a:t>
            </a:r>
            <a:r>
              <a:rPr lang="uk-UA" b="1" dirty="0">
                <a:ln w="10541" cmpd="sng">
                  <a:solidFill>
                    <a:schemeClr val="accent1">
                      <a:shade val="88000"/>
                      <a:satMod val="110000"/>
                    </a:schemeClr>
                  </a:solidFill>
                  <a:prstDash val="solid"/>
                </a:ln>
                <a:solidFill>
                  <a:schemeClr val="accent1"/>
                </a:solidFill>
              </a:rPr>
              <a:t>"</a:t>
            </a:r>
          </a:p>
        </p:txBody>
      </p:sp>
      <p:sp>
        <p:nvSpPr>
          <p:cNvPr id="3" name="Объект 2"/>
          <p:cNvSpPr>
            <a:spLocks noGrp="1"/>
          </p:cNvSpPr>
          <p:nvPr>
            <p:ph idx="1"/>
          </p:nvPr>
        </p:nvSpPr>
        <p:spPr/>
        <p:txBody>
          <a:bodyPr rtlCol="0">
            <a:normAutofit/>
          </a:bodyPr>
          <a:lstStyle/>
          <a:p>
            <a:pPr marL="0" indent="0" fontAlgn="auto">
              <a:spcAft>
                <a:spcPts val="0"/>
              </a:spcAft>
              <a:buNone/>
              <a:defRPr/>
            </a:pPr>
            <a:r>
              <a:rPr lang="uk-UA" b="1" dirty="0">
                <a:ln w="10541" cmpd="sng">
                  <a:solidFill>
                    <a:schemeClr val="accent1">
                      <a:shade val="88000"/>
                      <a:satMod val="110000"/>
                    </a:schemeClr>
                  </a:solidFill>
                  <a:prstDash val="solid"/>
                </a:ln>
                <a:solidFill>
                  <a:srgbClr val="FFFF00"/>
                </a:solidFill>
              </a:rPr>
              <a:t>Притча написана у формі діалогу між </a:t>
            </a:r>
            <a:r>
              <a:rPr lang="uk-UA" b="1" dirty="0" err="1">
                <a:ln w="10541" cmpd="sng">
                  <a:solidFill>
                    <a:schemeClr val="accent1">
                      <a:shade val="88000"/>
                      <a:satMod val="110000"/>
                    </a:schemeClr>
                  </a:solidFill>
                  <a:prstDash val="solid"/>
                </a:ln>
                <a:solidFill>
                  <a:srgbClr val="FFFF00"/>
                </a:solidFill>
              </a:rPr>
              <a:t>Еродієм</a:t>
            </a:r>
            <a:r>
              <a:rPr lang="uk-UA" b="1" dirty="0">
                <a:ln w="10541" cmpd="sng">
                  <a:solidFill>
                    <a:schemeClr val="accent1">
                      <a:shade val="88000"/>
                      <a:satMod val="110000"/>
                    </a:schemeClr>
                  </a:solidFill>
                  <a:prstDash val="solid"/>
                </a:ln>
                <a:solidFill>
                  <a:srgbClr val="FFFF00"/>
                </a:solidFill>
              </a:rPr>
              <a:t> (</a:t>
            </a:r>
            <a:r>
              <a:rPr lang="uk-UA" b="1" dirty="0" err="1">
                <a:ln w="10541" cmpd="sng">
                  <a:solidFill>
                    <a:schemeClr val="accent1">
                      <a:shade val="88000"/>
                      <a:satMod val="110000"/>
                    </a:schemeClr>
                  </a:solidFill>
                  <a:prstDash val="solid"/>
                </a:ln>
                <a:solidFill>
                  <a:srgbClr val="FFFF00"/>
                </a:solidFill>
              </a:rPr>
              <a:t>гайстером</a:t>
            </a:r>
            <a:r>
              <a:rPr lang="uk-UA" b="1" dirty="0">
                <a:ln w="10541" cmpd="sng">
                  <a:solidFill>
                    <a:schemeClr val="accent1">
                      <a:shade val="88000"/>
                      <a:satMod val="110000"/>
                    </a:schemeClr>
                  </a:solidFill>
                  <a:prstDash val="solid"/>
                </a:ln>
                <a:solidFill>
                  <a:srgbClr val="FFFF00"/>
                </a:solidFill>
              </a:rPr>
              <a:t>) - «простим птахом» - і «</a:t>
            </a:r>
            <a:r>
              <a:rPr lang="uk-UA" b="1" dirty="0" err="1">
                <a:ln w="10541" cmpd="sng">
                  <a:solidFill>
                    <a:schemeClr val="accent1">
                      <a:shade val="88000"/>
                      <a:satMod val="110000"/>
                    </a:schemeClr>
                  </a:solidFill>
                  <a:prstDash val="solid"/>
                </a:ln>
                <a:solidFill>
                  <a:srgbClr val="FFFF00"/>
                </a:solidFill>
              </a:rPr>
              <a:t>госпожой</a:t>
            </a:r>
            <a:r>
              <a:rPr lang="uk-UA" b="1" dirty="0">
                <a:ln w="10541" cmpd="sng">
                  <a:solidFill>
                    <a:schemeClr val="accent1">
                      <a:shade val="88000"/>
                      <a:satMod val="110000"/>
                    </a:schemeClr>
                  </a:solidFill>
                  <a:prstDash val="solid"/>
                </a:ln>
                <a:solidFill>
                  <a:srgbClr val="FFFF00"/>
                </a:solidFill>
              </a:rPr>
              <a:t> </a:t>
            </a:r>
            <a:r>
              <a:rPr lang="uk-UA" b="1" dirty="0" err="1">
                <a:ln w="10541" cmpd="sng">
                  <a:solidFill>
                    <a:schemeClr val="accent1">
                      <a:shade val="88000"/>
                      <a:satMod val="110000"/>
                    </a:schemeClr>
                  </a:solidFill>
                  <a:prstDash val="solid"/>
                </a:ln>
                <a:solidFill>
                  <a:srgbClr val="FFFF00"/>
                </a:solidFill>
              </a:rPr>
              <a:t>Пишек</a:t>
            </a:r>
            <a:r>
              <a:rPr lang="uk-UA" b="1" dirty="0">
                <a:ln w="10541" cmpd="sng">
                  <a:solidFill>
                    <a:schemeClr val="accent1">
                      <a:shade val="88000"/>
                      <a:satMod val="110000"/>
                    </a:schemeClr>
                  </a:solidFill>
                  <a:prstDash val="solid"/>
                </a:ln>
                <a:solidFill>
                  <a:srgbClr val="FFFF00"/>
                </a:solidFill>
              </a:rPr>
              <a:t>» (</a:t>
            </a:r>
            <a:r>
              <a:rPr lang="uk-UA" b="1" dirty="0" err="1">
                <a:ln w="10541" cmpd="sng">
                  <a:solidFill>
                    <a:schemeClr val="accent1">
                      <a:shade val="88000"/>
                      <a:satMod val="110000"/>
                    </a:schemeClr>
                  </a:solidFill>
                  <a:prstDash val="solid"/>
                </a:ln>
                <a:solidFill>
                  <a:srgbClr val="FFFF00"/>
                </a:solidFill>
              </a:rPr>
              <a:t>Пітек</a:t>
            </a:r>
            <a:r>
              <a:rPr lang="uk-UA" b="1" dirty="0">
                <a:ln w="10541" cmpd="sng">
                  <a:solidFill>
                    <a:schemeClr val="accent1">
                      <a:shade val="88000"/>
                      <a:satMod val="110000"/>
                    </a:schemeClr>
                  </a:solidFill>
                  <a:prstDash val="solid"/>
                </a:ln>
                <a:solidFill>
                  <a:srgbClr val="FFFF00"/>
                </a:solidFill>
              </a:rPr>
              <a:t> - мавпа), які сперечалися з питань навчання та виховання, стосунків між батьками та дітьми. Цей діалог дозволив автору викласти власні роздуми про «</a:t>
            </a:r>
            <a:r>
              <a:rPr lang="uk-UA" b="1" dirty="0" err="1">
                <a:ln w="10541" cmpd="sng">
                  <a:solidFill>
                    <a:schemeClr val="accent1">
                      <a:shade val="88000"/>
                      <a:satMod val="110000"/>
                    </a:schemeClr>
                  </a:solidFill>
                  <a:prstDash val="solid"/>
                </a:ln>
                <a:solidFill>
                  <a:srgbClr val="FFFF00"/>
                </a:solidFill>
              </a:rPr>
              <a:t>сродність</a:t>
            </a:r>
            <a:r>
              <a:rPr lang="uk-UA" b="1" dirty="0">
                <a:ln w="10541" cmpd="sng">
                  <a:solidFill>
                    <a:schemeClr val="accent1">
                      <a:shade val="88000"/>
                      <a:satMod val="110000"/>
                    </a:schemeClr>
                  </a:solidFill>
                  <a:prstDash val="solid"/>
                </a:ln>
                <a:solidFill>
                  <a:srgbClr val="FFFF00"/>
                </a:solidFill>
              </a:rPr>
              <a:t>», вдячність, важливість умінь задовольнятися малим, самовдосконалюватися.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fontAlgn="auto">
              <a:spcAft>
                <a:spcPts val="0"/>
              </a:spcAft>
              <a:defRPr/>
            </a:pPr>
            <a:r>
              <a:rPr lang="uk-UA" b="1" dirty="0">
                <a:ln w="10541" cmpd="sng">
                  <a:solidFill>
                    <a:schemeClr val="accent1">
                      <a:shade val="88000"/>
                      <a:satMod val="110000"/>
                    </a:schemeClr>
                  </a:solidFill>
                  <a:prstDash val="solid"/>
                </a:ln>
                <a:solidFill>
                  <a:schemeClr val="accent1"/>
                </a:solidFill>
              </a:rPr>
              <a:t>"Вдячний </a:t>
            </a:r>
            <a:r>
              <a:rPr lang="uk-UA" b="1" dirty="0" err="1">
                <a:ln w="10541" cmpd="sng">
                  <a:solidFill>
                    <a:schemeClr val="accent1">
                      <a:shade val="88000"/>
                      <a:satMod val="110000"/>
                    </a:schemeClr>
                  </a:solidFill>
                  <a:prstDash val="solid"/>
                </a:ln>
                <a:solidFill>
                  <a:schemeClr val="accent1"/>
                </a:solidFill>
              </a:rPr>
              <a:t>Еродій</a:t>
            </a:r>
            <a:r>
              <a:rPr lang="uk-UA" b="1" dirty="0">
                <a:ln w="10541" cmpd="sng">
                  <a:solidFill>
                    <a:schemeClr val="accent1">
                      <a:shade val="88000"/>
                      <a:satMod val="110000"/>
                    </a:schemeClr>
                  </a:solidFill>
                  <a:prstDash val="solid"/>
                </a:ln>
                <a:solidFill>
                  <a:schemeClr val="accent1"/>
                </a:solidFill>
              </a:rPr>
              <a:t>"</a:t>
            </a:r>
          </a:p>
        </p:txBody>
      </p:sp>
      <p:sp>
        <p:nvSpPr>
          <p:cNvPr id="3" name="Объект 2"/>
          <p:cNvSpPr>
            <a:spLocks noGrp="1"/>
          </p:cNvSpPr>
          <p:nvPr>
            <p:ph idx="1"/>
          </p:nvPr>
        </p:nvSpPr>
        <p:spPr/>
        <p:txBody>
          <a:bodyPr rtlCol="0">
            <a:normAutofit/>
          </a:bodyPr>
          <a:lstStyle/>
          <a:p>
            <a:pPr marL="0" indent="0" fontAlgn="auto">
              <a:spcAft>
                <a:spcPts val="0"/>
              </a:spcAft>
              <a:buNone/>
              <a:defRPr/>
            </a:pPr>
            <a:r>
              <a:rPr lang="uk-UA" b="1" dirty="0">
                <a:ln w="10541" cmpd="sng">
                  <a:solidFill>
                    <a:schemeClr val="accent1">
                      <a:shade val="88000"/>
                      <a:satMod val="110000"/>
                    </a:schemeClr>
                  </a:solidFill>
                  <a:prstDash val="solid"/>
                </a:ln>
                <a:solidFill>
                  <a:srgbClr val="FFFF00"/>
                </a:solidFill>
              </a:rPr>
              <a:t>У притчі “Вдячний </a:t>
            </a:r>
            <a:r>
              <a:rPr lang="uk-UA" b="1" dirty="0" err="1">
                <a:ln w="10541" cmpd="sng">
                  <a:solidFill>
                    <a:schemeClr val="accent1">
                      <a:shade val="88000"/>
                      <a:satMod val="110000"/>
                    </a:schemeClr>
                  </a:solidFill>
                  <a:prstDash val="solid"/>
                </a:ln>
                <a:solidFill>
                  <a:srgbClr val="FFFF00"/>
                </a:solidFill>
              </a:rPr>
              <a:t>Єродій</a:t>
            </a:r>
            <a:r>
              <a:rPr lang="uk-UA" b="1" dirty="0">
                <a:ln w="10541" cmpd="sng">
                  <a:solidFill>
                    <a:schemeClr val="accent1">
                      <a:shade val="88000"/>
                      <a:satMod val="110000"/>
                    </a:schemeClr>
                  </a:solidFill>
                  <a:prstDash val="solid"/>
                </a:ln>
                <a:solidFill>
                  <a:srgbClr val="FFFF00"/>
                </a:solidFill>
              </a:rPr>
              <a:t>” </a:t>
            </a:r>
            <a:r>
              <a:rPr lang="uk-UA" b="1" dirty="0" smtClean="0">
                <a:ln w="10541" cmpd="sng">
                  <a:solidFill>
                    <a:schemeClr val="accent1">
                      <a:shade val="88000"/>
                      <a:satMod val="110000"/>
                    </a:schemeClr>
                  </a:solidFill>
                  <a:prstDash val="solid"/>
                </a:ln>
                <a:solidFill>
                  <a:srgbClr val="FFFF00"/>
                </a:solidFill>
              </a:rPr>
              <a:t>Г. С. Сковорода глузує </a:t>
            </a:r>
            <a:r>
              <a:rPr lang="uk-UA" b="1" dirty="0">
                <a:ln w="10541" cmpd="sng">
                  <a:solidFill>
                    <a:schemeClr val="accent1">
                      <a:shade val="88000"/>
                      <a:satMod val="110000"/>
                    </a:schemeClr>
                  </a:solidFill>
                  <a:prstDash val="solid"/>
                </a:ln>
                <a:solidFill>
                  <a:srgbClr val="FFFF00"/>
                </a:solidFill>
              </a:rPr>
              <a:t>з українських дворян, які механічно копіюють французів і німців, розповідає про мавпу, що дає своїм дітям особливе, не таке, як у простого народу, - “благородне” виховання.</a:t>
            </a:r>
          </a:p>
          <a:p>
            <a:pPr marL="0" indent="0" fontAlgn="auto">
              <a:spcAft>
                <a:spcPts val="0"/>
              </a:spcAft>
              <a:buNone/>
              <a:defRPr/>
            </a:pPr>
            <a:endParaRPr lang="uk-UA" b="1" dirty="0">
              <a:ln w="10541" cmpd="sng">
                <a:solidFill>
                  <a:schemeClr val="accent1">
                    <a:shade val="88000"/>
                    <a:satMod val="110000"/>
                  </a:schemeClr>
                </a:solidFill>
                <a:prstDash val="solid"/>
              </a:ln>
              <a:solidFill>
                <a:srgbClr val="FFFF00"/>
              </a:solidFill>
            </a:endParaRPr>
          </a:p>
        </p:txBody>
      </p:sp>
    </p:spTree>
    <p:extLst>
      <p:ext uri="{BB962C8B-B14F-4D97-AF65-F5344CB8AC3E}">
        <p14:creationId xmlns:p14="http://schemas.microsoft.com/office/powerpoint/2010/main" val="164150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TotalTime>
  <Words>616</Words>
  <Application>Microsoft Office PowerPoint</Application>
  <PresentationFormat>Экран (4:3)</PresentationFormat>
  <Paragraphs>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Значення притч Г.Сковороди «Вдячний Еродій»,  "Вбогий Жайворонок"</vt:lpstr>
      <vt:lpstr>Григо́рій Са́вич Сковорода́ </vt:lpstr>
      <vt:lpstr>  </vt:lpstr>
      <vt:lpstr>"Вбогий Жайворонок"</vt:lpstr>
      <vt:lpstr> </vt:lpstr>
      <vt:lpstr>Презентация PowerPoint</vt:lpstr>
      <vt:lpstr> </vt:lpstr>
      <vt:lpstr>"Вдячний Еродій"</vt:lpstr>
      <vt:lpstr>"Вдячний Еродій"</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cp:lastModifiedBy>
  <cp:revision>14</cp:revision>
  <dcterms:created xsi:type="dcterms:W3CDTF">2016-04-13T14:47:38Z</dcterms:created>
  <dcterms:modified xsi:type="dcterms:W3CDTF">2022-12-05T11:51:29Z</dcterms:modified>
</cp:coreProperties>
</file>