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1" r:id="rId2"/>
    <p:sldId id="286" r:id="rId3"/>
    <p:sldId id="257" r:id="rId4"/>
    <p:sldId id="258" r:id="rId5"/>
    <p:sldId id="259" r:id="rId6"/>
    <p:sldId id="260" r:id="rId7"/>
    <p:sldId id="261" r:id="rId8"/>
    <p:sldId id="262" r:id="rId9"/>
    <p:sldId id="267" r:id="rId10"/>
    <p:sldId id="263" r:id="rId11"/>
    <p:sldId id="264" r:id="rId12"/>
    <p:sldId id="265" r:id="rId13"/>
    <p:sldId id="266" r:id="rId14"/>
    <p:sldId id="287" r:id="rId15"/>
    <p:sldId id="274" r:id="rId16"/>
    <p:sldId id="284" r:id="rId17"/>
    <p:sldId id="288" r:id="rId18"/>
    <p:sldId id="292" r:id="rId19"/>
    <p:sldId id="293" r:id="rId20"/>
    <p:sldId id="294" r:id="rId21"/>
    <p:sldId id="283" r:id="rId22"/>
    <p:sldId id="281" r:id="rId23"/>
    <p:sldId id="275" r:id="rId24"/>
    <p:sldId id="270" r:id="rId25"/>
    <p:sldId id="271" r:id="rId26"/>
    <p:sldId id="269" r:id="rId27"/>
    <p:sldId id="280" r:id="rId28"/>
    <p:sldId id="290" r:id="rId29"/>
    <p:sldId id="282" r:id="rId30"/>
    <p:sldId id="277" r:id="rId31"/>
    <p:sldId id="279" r:id="rId32"/>
    <p:sldId id="272" r:id="rId33"/>
    <p:sldId id="278" r:id="rId34"/>
    <p:sldId id="273" r:id="rId35"/>
    <p:sldId id="276" r:id="rId36"/>
    <p:sldId id="289" r:id="rId37"/>
    <p:sldId id="295" r:id="rId38"/>
    <p:sldId id="296" r:id="rId39"/>
    <p:sldId id="297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8" d="100"/>
          <a:sy n="78" d="100"/>
        </p:scale>
        <p:origin x="-2574" y="-7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F5C4-86CD-4C03-AAA9-3D4EC068F3B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DBB42EA-AEA6-467E-90D0-416DC8D4A5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F5C4-86CD-4C03-AAA9-3D4EC068F3B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42EA-AEA6-467E-90D0-416DC8D4A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F5C4-86CD-4C03-AAA9-3D4EC068F3B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42EA-AEA6-467E-90D0-416DC8D4A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F5C4-86CD-4C03-AAA9-3D4EC068F3B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42EA-AEA6-467E-90D0-416DC8D4A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F5C4-86CD-4C03-AAA9-3D4EC068F3B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42EA-AEA6-467E-90D0-416DC8D4A5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F5C4-86CD-4C03-AAA9-3D4EC068F3B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42EA-AEA6-467E-90D0-416DC8D4A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F5C4-86CD-4C03-AAA9-3D4EC068F3B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42EA-AEA6-467E-90D0-416DC8D4A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F5C4-86CD-4C03-AAA9-3D4EC068F3B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42EA-AEA6-467E-90D0-416DC8D4A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F5C4-86CD-4C03-AAA9-3D4EC068F3B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42EA-AEA6-467E-90D0-416DC8D4A5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F5C4-86CD-4C03-AAA9-3D4EC068F3B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42EA-AEA6-467E-90D0-416DC8D4A5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4F5C4-86CD-4C03-AAA9-3D4EC068F3B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B42EA-AEA6-467E-90D0-416DC8D4A5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F384F5C4-86CD-4C03-AAA9-3D4EC068F3BB}" type="datetimeFigureOut">
              <a:rPr lang="ru-RU" smtClean="0"/>
              <a:pPr/>
              <a:t>03.02.2022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DBB42EA-AEA6-467E-90D0-416DC8D4A5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56250" t="15277" r="13672" b="12500"/>
          <a:stretch>
            <a:fillRect/>
          </a:stretch>
        </p:blipFill>
        <p:spPr bwMode="auto">
          <a:xfrm>
            <a:off x="2357422" y="399843"/>
            <a:ext cx="4569968" cy="617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591735"/>
          </a:xfrm>
        </p:spPr>
        <p:txBody>
          <a:bodyPr>
            <a:normAutofit/>
          </a:bodyPr>
          <a:lstStyle/>
          <a:p>
            <a:r>
              <a:rPr lang="uk-UA" sz="2000" dirty="0"/>
              <a:t>Пропонований зміст навчального </a:t>
            </a:r>
            <a:r>
              <a:rPr lang="uk-UA" sz="2000" dirty="0" smtClean="0"/>
              <a:t>предмета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357850"/>
          </a:xfrm>
        </p:spPr>
        <p:txBody>
          <a:bodyPr>
            <a:normAutofit fontScale="85000" lnSpcReduction="20000"/>
          </a:bodyPr>
          <a:lstStyle/>
          <a:p>
            <a:pPr marL="114300" indent="0" algn="ctr">
              <a:buNone/>
            </a:pPr>
            <a:r>
              <a:rPr lang="uk-UA" sz="3100" b="1" dirty="0"/>
              <a:t>РЕАЛЬНІСТЬ І ВИГАДКА  В ХУДОЖНІЙ </a:t>
            </a:r>
            <a:r>
              <a:rPr lang="uk-UA" sz="3100" b="1" dirty="0" smtClean="0"/>
              <a:t>ЛІТЕРАТУРІ</a:t>
            </a:r>
          </a:p>
          <a:p>
            <a:pPr marL="114300" indent="0" algn="ctr">
              <a:buNone/>
            </a:pPr>
            <a:r>
              <a:rPr lang="uk-UA" sz="3100" dirty="0" smtClean="0"/>
              <a:t>(12 </a:t>
            </a:r>
            <a:r>
              <a:rPr lang="uk-UA" sz="3100" dirty="0" err="1"/>
              <a:t>год</a:t>
            </a:r>
            <a:r>
              <a:rPr lang="uk-UA" sz="3100" dirty="0" smtClean="0"/>
              <a:t>)</a:t>
            </a:r>
          </a:p>
          <a:p>
            <a:pPr marL="114300" indent="0" algn="just">
              <a:buNone/>
            </a:pPr>
            <a:endParaRPr lang="ru-RU" dirty="0"/>
          </a:p>
          <a:p>
            <a:pPr marL="114300" indent="0" algn="just">
              <a:buNone/>
            </a:pPr>
            <a:r>
              <a:rPr lang="uk-UA" i="1" dirty="0">
                <a:solidFill>
                  <a:srgbClr val="0070C0"/>
                </a:solidFill>
              </a:rPr>
              <a:t>Рудольф Еріх </a:t>
            </a:r>
            <a:r>
              <a:rPr lang="uk-UA" i="1" dirty="0" err="1">
                <a:solidFill>
                  <a:srgbClr val="0070C0"/>
                </a:solidFill>
              </a:rPr>
              <a:t>Распе</a:t>
            </a:r>
            <a:r>
              <a:rPr lang="uk-UA" i="1" dirty="0">
                <a:solidFill>
                  <a:srgbClr val="0070C0"/>
                </a:solidFill>
              </a:rPr>
              <a:t> </a:t>
            </a:r>
            <a:r>
              <a:rPr lang="uk-UA" dirty="0">
                <a:solidFill>
                  <a:srgbClr val="0070C0"/>
                </a:solidFill>
              </a:rPr>
              <a:t>(1736-1794), Бюргер </a:t>
            </a:r>
            <a:r>
              <a:rPr lang="uk-UA" dirty="0" err="1">
                <a:solidFill>
                  <a:srgbClr val="0070C0"/>
                </a:solidFill>
              </a:rPr>
              <a:t>Ґотфрід</a:t>
            </a:r>
            <a:r>
              <a:rPr lang="uk-UA" dirty="0">
                <a:solidFill>
                  <a:srgbClr val="0070C0"/>
                </a:solidFill>
              </a:rPr>
              <a:t> Август (1747-1794). «Пригоди барона Мюнхгаузена» («За волосся», «Перша подорож на Місяць» або ін.  за вибором учителя) (2 </a:t>
            </a:r>
            <a:r>
              <a:rPr lang="uk-UA" dirty="0" err="1">
                <a:solidFill>
                  <a:srgbClr val="0070C0"/>
                </a:solidFill>
              </a:rPr>
              <a:t>год</a:t>
            </a:r>
            <a:r>
              <a:rPr lang="uk-UA" dirty="0">
                <a:solidFill>
                  <a:srgbClr val="0070C0"/>
                </a:solidFill>
              </a:rPr>
              <a:t>)</a:t>
            </a:r>
            <a:endParaRPr lang="ru-RU" dirty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i="1" dirty="0">
                <a:solidFill>
                  <a:srgbClr val="0070C0"/>
                </a:solidFill>
              </a:rPr>
              <a:t>Ернст Теодор Амадей Гофман </a:t>
            </a:r>
            <a:r>
              <a:rPr lang="uk-UA" dirty="0">
                <a:solidFill>
                  <a:srgbClr val="0070C0"/>
                </a:solidFill>
              </a:rPr>
              <a:t>(1776-1822). «Лускунчик і Мишачий король» (3)</a:t>
            </a:r>
            <a:endParaRPr lang="ru-RU" dirty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i="1" dirty="0" err="1">
                <a:solidFill>
                  <a:srgbClr val="0070C0"/>
                </a:solidFill>
              </a:rPr>
              <a:t>Елеанор</a:t>
            </a:r>
            <a:r>
              <a:rPr lang="uk-UA" i="1" dirty="0">
                <a:solidFill>
                  <a:srgbClr val="0070C0"/>
                </a:solidFill>
              </a:rPr>
              <a:t> Портер </a:t>
            </a:r>
            <a:r>
              <a:rPr lang="uk-UA" dirty="0">
                <a:solidFill>
                  <a:srgbClr val="0070C0"/>
                </a:solidFill>
              </a:rPr>
              <a:t>(1868–1920). «</a:t>
            </a:r>
            <a:r>
              <a:rPr lang="uk-UA" dirty="0" err="1">
                <a:solidFill>
                  <a:srgbClr val="0070C0"/>
                </a:solidFill>
              </a:rPr>
              <a:t>Полліанна</a:t>
            </a:r>
            <a:r>
              <a:rPr lang="uk-UA" dirty="0">
                <a:solidFill>
                  <a:srgbClr val="0070C0"/>
                </a:solidFill>
              </a:rPr>
              <a:t>» (3-4 розділи за вибором учителя) (4 </a:t>
            </a:r>
            <a:r>
              <a:rPr lang="uk-UA" dirty="0" err="1">
                <a:solidFill>
                  <a:srgbClr val="0070C0"/>
                </a:solidFill>
              </a:rPr>
              <a:t>год</a:t>
            </a:r>
            <a:r>
              <a:rPr lang="uk-UA" dirty="0" smtClean="0"/>
              <a:t>)</a:t>
            </a:r>
          </a:p>
          <a:p>
            <a:pPr marL="114300" indent="0" algn="just">
              <a:buNone/>
            </a:pPr>
            <a:r>
              <a:rPr lang="uk-UA" dirty="0" err="1" smtClean="0">
                <a:solidFill>
                  <a:srgbClr val="0070C0"/>
                </a:solidFill>
              </a:rPr>
              <a:t>Астрід</a:t>
            </a:r>
            <a:r>
              <a:rPr lang="uk-UA" dirty="0" smtClean="0">
                <a:solidFill>
                  <a:srgbClr val="0070C0"/>
                </a:solidFill>
              </a:rPr>
              <a:t> Анна Емілія </a:t>
            </a:r>
            <a:r>
              <a:rPr lang="uk-UA" dirty="0" err="1" smtClean="0">
                <a:solidFill>
                  <a:srgbClr val="0070C0"/>
                </a:solidFill>
              </a:rPr>
              <a:t>Ліндґрен</a:t>
            </a:r>
            <a:r>
              <a:rPr lang="uk-UA" dirty="0" smtClean="0">
                <a:solidFill>
                  <a:srgbClr val="0070C0"/>
                </a:solidFill>
              </a:rPr>
              <a:t> (1907–2002). «</a:t>
            </a:r>
            <a:r>
              <a:rPr lang="uk-UA" dirty="0" err="1" smtClean="0">
                <a:solidFill>
                  <a:srgbClr val="0070C0"/>
                </a:solidFill>
              </a:rPr>
              <a:t>Міо</a:t>
            </a:r>
            <a:r>
              <a:rPr lang="uk-UA" dirty="0" smtClean="0">
                <a:solidFill>
                  <a:srgbClr val="0070C0"/>
                </a:solidFill>
              </a:rPr>
              <a:t>, мій </a:t>
            </a:r>
            <a:r>
              <a:rPr lang="uk-UA" dirty="0" err="1" smtClean="0">
                <a:solidFill>
                  <a:srgbClr val="0070C0"/>
                </a:solidFill>
              </a:rPr>
              <a:t>Міо</a:t>
            </a:r>
            <a:r>
              <a:rPr lang="uk-UA" dirty="0" smtClean="0">
                <a:solidFill>
                  <a:srgbClr val="0070C0"/>
                </a:solidFill>
              </a:rPr>
              <a:t>» (3 </a:t>
            </a:r>
            <a:r>
              <a:rPr lang="uk-UA" dirty="0" err="1" smtClean="0">
                <a:solidFill>
                  <a:srgbClr val="0070C0"/>
                </a:solidFill>
              </a:rPr>
              <a:t>год</a:t>
            </a:r>
            <a:r>
              <a:rPr lang="uk-UA" dirty="0" smtClean="0">
                <a:solidFill>
                  <a:srgbClr val="0070C0"/>
                </a:solidFill>
              </a:rPr>
              <a:t>)</a:t>
            </a:r>
            <a:endParaRPr lang="ru-RU" dirty="0" smtClean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endParaRPr lang="ru-RU" dirty="0"/>
          </a:p>
          <a:p>
            <a:pPr marL="114300" indent="0" algn="just">
              <a:buNone/>
            </a:pPr>
            <a:r>
              <a:rPr lang="uk-UA" b="1" i="1" dirty="0" smtClean="0"/>
              <a:t>Теорія </a:t>
            </a:r>
            <a:r>
              <a:rPr lang="uk-UA" b="1" i="1" dirty="0"/>
              <a:t>літератури.</a:t>
            </a:r>
            <a:r>
              <a:rPr lang="uk-UA" dirty="0"/>
              <a:t> Комічне в літературі. Повість. Повість-казка. Фантастика. Портрет. Авторське ставлення до героїв/героїнь твору (зовнішність, мова, вчинки, характеристика та оцінка вчинків персонажів). Тема художнього твору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89732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dirty="0">
                <a:solidFill>
                  <a:srgbClr val="0070C0"/>
                </a:solidFill>
              </a:rPr>
              <a:t>Пропонований зміст навчального </a:t>
            </a:r>
            <a:r>
              <a:rPr lang="uk-UA" sz="2000" dirty="0" smtClean="0">
                <a:solidFill>
                  <a:srgbClr val="0070C0"/>
                </a:solidFill>
              </a:rPr>
              <a:t>предмета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62598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uk-UA" sz="1400" b="1" dirty="0" smtClean="0"/>
          </a:p>
          <a:p>
            <a:pPr marL="114300" indent="0" algn="ctr">
              <a:buNone/>
            </a:pPr>
            <a:r>
              <a:rPr lang="uk-UA" b="1" dirty="0" smtClean="0"/>
              <a:t>ТВАРИНИ – ГЕРОЇ ЛІТЕРАТУРНИХ ТВОРІВ</a:t>
            </a:r>
            <a:r>
              <a:rPr lang="uk-UA" dirty="0" smtClean="0"/>
              <a:t> </a:t>
            </a:r>
            <a:r>
              <a:rPr lang="uk-UA" dirty="0"/>
              <a:t>(7 год</a:t>
            </a:r>
            <a:r>
              <a:rPr lang="uk-UA" dirty="0" smtClean="0"/>
              <a:t>.)</a:t>
            </a:r>
          </a:p>
          <a:p>
            <a:pPr marL="114300" indent="0" algn="just">
              <a:buNone/>
            </a:pPr>
            <a:endParaRPr lang="ru-RU" dirty="0"/>
          </a:p>
          <a:p>
            <a:pPr marL="114300" indent="0" algn="just">
              <a:buNone/>
            </a:pPr>
            <a:r>
              <a:rPr lang="uk-UA" i="1" dirty="0">
                <a:solidFill>
                  <a:srgbClr val="0070C0"/>
                </a:solidFill>
              </a:rPr>
              <a:t>Редьярд Кіплінг </a:t>
            </a:r>
            <a:r>
              <a:rPr lang="uk-UA" dirty="0">
                <a:solidFill>
                  <a:srgbClr val="0070C0"/>
                </a:solidFill>
              </a:rPr>
              <a:t>(1865–1936). «</a:t>
            </a:r>
            <a:r>
              <a:rPr lang="uk-UA" dirty="0" err="1">
                <a:solidFill>
                  <a:srgbClr val="0070C0"/>
                </a:solidFill>
              </a:rPr>
              <a:t>Мауглі</a:t>
            </a:r>
            <a:r>
              <a:rPr lang="uk-UA" dirty="0">
                <a:solidFill>
                  <a:srgbClr val="0070C0"/>
                </a:solidFill>
              </a:rPr>
              <a:t>» (4 год.)</a:t>
            </a:r>
            <a:endParaRPr lang="ru-RU" dirty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i="1" dirty="0" err="1">
                <a:solidFill>
                  <a:srgbClr val="0070C0"/>
                </a:solidFill>
              </a:rPr>
              <a:t>Веша</a:t>
            </a:r>
            <a:r>
              <a:rPr lang="uk-UA" i="1" dirty="0">
                <a:solidFill>
                  <a:srgbClr val="0070C0"/>
                </a:solidFill>
              </a:rPr>
              <a:t> </a:t>
            </a:r>
            <a:r>
              <a:rPr lang="uk-UA" i="1" dirty="0" err="1">
                <a:solidFill>
                  <a:srgbClr val="0070C0"/>
                </a:solidFill>
              </a:rPr>
              <a:t>Куоннезін</a:t>
            </a:r>
            <a:r>
              <a:rPr lang="uk-UA" i="1" dirty="0">
                <a:solidFill>
                  <a:srgbClr val="0070C0"/>
                </a:solidFill>
              </a:rPr>
              <a:t> </a:t>
            </a:r>
            <a:r>
              <a:rPr lang="uk-UA" dirty="0">
                <a:solidFill>
                  <a:srgbClr val="0070C0"/>
                </a:solidFill>
              </a:rPr>
              <a:t>(</a:t>
            </a:r>
            <a:r>
              <a:rPr lang="uk-UA" dirty="0" err="1">
                <a:solidFill>
                  <a:srgbClr val="0070C0"/>
                </a:solidFill>
              </a:rPr>
              <a:t>Арчибальд</a:t>
            </a:r>
            <a:r>
              <a:rPr lang="uk-UA" dirty="0">
                <a:solidFill>
                  <a:srgbClr val="0070C0"/>
                </a:solidFill>
              </a:rPr>
              <a:t> </a:t>
            </a:r>
            <a:r>
              <a:rPr lang="uk-UA" dirty="0" err="1">
                <a:solidFill>
                  <a:srgbClr val="0070C0"/>
                </a:solidFill>
              </a:rPr>
              <a:t>Стенсфелд</a:t>
            </a:r>
            <a:r>
              <a:rPr lang="uk-UA" dirty="0">
                <a:solidFill>
                  <a:srgbClr val="0070C0"/>
                </a:solidFill>
              </a:rPr>
              <a:t> </a:t>
            </a:r>
            <a:r>
              <a:rPr lang="uk-UA" dirty="0" err="1">
                <a:solidFill>
                  <a:srgbClr val="0070C0"/>
                </a:solidFill>
              </a:rPr>
              <a:t>Білейні</a:t>
            </a:r>
            <a:r>
              <a:rPr lang="uk-UA" dirty="0">
                <a:solidFill>
                  <a:srgbClr val="0070C0"/>
                </a:solidFill>
              </a:rPr>
              <a:t>) (1888-1938). «Саджо та її бобри» (4</a:t>
            </a:r>
            <a:r>
              <a:rPr lang="uk-UA" dirty="0" smtClean="0">
                <a:solidFill>
                  <a:srgbClr val="0070C0"/>
                </a:solidFill>
              </a:rPr>
              <a:t>)</a:t>
            </a:r>
          </a:p>
          <a:p>
            <a:pPr marL="114300" indent="0" algn="just">
              <a:buNone/>
            </a:pPr>
            <a:endParaRPr lang="ru-RU" dirty="0"/>
          </a:p>
          <a:p>
            <a:pPr marL="114300" indent="0" algn="just">
              <a:buNone/>
            </a:pPr>
            <a:r>
              <a:rPr lang="uk-UA" b="1" i="1" dirty="0"/>
              <a:t>Теорія літератури.</a:t>
            </a:r>
            <a:r>
              <a:rPr lang="uk-UA" dirty="0"/>
              <a:t> Персонаж літературного твору (тварини-персонажі). Оповідання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56053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591736"/>
          </a:xfrm>
        </p:spPr>
        <p:txBody>
          <a:bodyPr>
            <a:normAutofit/>
          </a:bodyPr>
          <a:lstStyle/>
          <a:p>
            <a:r>
              <a:rPr lang="uk-UA" sz="2000" dirty="0">
                <a:solidFill>
                  <a:srgbClr val="0070C0"/>
                </a:solidFill>
              </a:rPr>
              <a:t>Пропонований зміст навчального </a:t>
            </a:r>
            <a:r>
              <a:rPr lang="uk-UA" sz="2000" dirty="0" smtClean="0">
                <a:solidFill>
                  <a:srgbClr val="0070C0"/>
                </a:solidFill>
              </a:rPr>
              <a:t>предмета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4929222"/>
          </a:xfrm>
        </p:spPr>
        <p:txBody>
          <a:bodyPr>
            <a:normAutofit fontScale="92500"/>
          </a:bodyPr>
          <a:lstStyle/>
          <a:p>
            <a:pPr marL="114300" indent="0" algn="ctr">
              <a:buNone/>
            </a:pPr>
            <a:r>
              <a:rPr lang="uk-UA" sz="2600" b="1" dirty="0" smtClean="0"/>
              <a:t>ПОЕТИЧНИЙ ОБРАЗ ПРИРОДИ</a:t>
            </a:r>
            <a:r>
              <a:rPr lang="uk-UA" sz="2600" dirty="0" smtClean="0"/>
              <a:t>(2 </a:t>
            </a:r>
            <a:r>
              <a:rPr lang="uk-UA" sz="2600" dirty="0" err="1"/>
              <a:t>год</a:t>
            </a:r>
            <a:r>
              <a:rPr lang="uk-UA" sz="2600" dirty="0"/>
              <a:t>)</a:t>
            </a:r>
            <a:r>
              <a:rPr lang="uk-UA" sz="2600" b="1" dirty="0"/>
              <a:t> </a:t>
            </a:r>
            <a:endParaRPr lang="ru-RU" sz="2600" dirty="0"/>
          </a:p>
          <a:p>
            <a:pPr marL="114300" indent="0" algn="just">
              <a:buNone/>
            </a:pPr>
            <a:r>
              <a:rPr lang="uk-UA" dirty="0"/>
              <a:t> </a:t>
            </a:r>
            <a:endParaRPr lang="ru-RU" dirty="0"/>
          </a:p>
          <a:p>
            <a:pPr marL="114300" indent="0" algn="just">
              <a:buNone/>
            </a:pPr>
            <a:r>
              <a:rPr lang="uk-UA" dirty="0">
                <a:solidFill>
                  <a:srgbClr val="0070C0"/>
                </a:solidFill>
              </a:rPr>
              <a:t>Йоганн Вольфганг фон Гете (1749-1832). «Світ бачити є невимовно мило…»</a:t>
            </a:r>
            <a:endParaRPr lang="ru-RU" dirty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dirty="0">
                <a:solidFill>
                  <a:srgbClr val="0070C0"/>
                </a:solidFill>
              </a:rPr>
              <a:t>Генріх Гейне (1797-1856). «Задзвени із </a:t>
            </a:r>
            <a:r>
              <a:rPr lang="uk-UA" dirty="0" err="1">
                <a:solidFill>
                  <a:srgbClr val="0070C0"/>
                </a:solidFill>
              </a:rPr>
              <a:t>либини</a:t>
            </a:r>
            <a:r>
              <a:rPr lang="uk-UA" dirty="0">
                <a:solidFill>
                  <a:srgbClr val="0070C0"/>
                </a:solidFill>
              </a:rPr>
              <a:t>…»</a:t>
            </a:r>
            <a:endParaRPr lang="ru-RU" dirty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dirty="0" smtClean="0">
                <a:solidFill>
                  <a:srgbClr val="0070C0"/>
                </a:solidFill>
              </a:rPr>
              <a:t>Роберт </a:t>
            </a:r>
            <a:r>
              <a:rPr lang="uk-UA" dirty="0">
                <a:solidFill>
                  <a:srgbClr val="0070C0"/>
                </a:solidFill>
              </a:rPr>
              <a:t>Бернс (1759-1796). «Моє серце в верховині». </a:t>
            </a:r>
            <a:endParaRPr lang="ru-RU" dirty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dirty="0">
                <a:solidFill>
                  <a:srgbClr val="0070C0"/>
                </a:solidFill>
              </a:rPr>
              <a:t>Джон Кітс (1795-1821). «Про коника та цвіркуна», «Пісня ельфа» </a:t>
            </a:r>
            <a:endParaRPr lang="uk-UA" dirty="0" smtClean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dirty="0" smtClean="0">
                <a:solidFill>
                  <a:srgbClr val="0070C0"/>
                </a:solidFill>
              </a:rPr>
              <a:t>Персі Біші Шеллі (1792-1822). «Світові мандрівники»</a:t>
            </a:r>
            <a:endParaRPr lang="ru-RU" dirty="0" smtClean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endParaRPr lang="ru-RU" dirty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b="1" i="1" dirty="0"/>
              <a:t>Теорія літератури </a:t>
            </a:r>
            <a:r>
              <a:rPr lang="uk-UA" dirty="0"/>
              <a:t>Пейзаж, епітет, метафора, порівняння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152433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734612"/>
          </a:xfrm>
        </p:spPr>
        <p:txBody>
          <a:bodyPr>
            <a:normAutofit/>
          </a:bodyPr>
          <a:lstStyle/>
          <a:p>
            <a:r>
              <a:rPr lang="uk-UA" sz="2000" dirty="0"/>
              <a:t>Пропонований зміст навчального </a:t>
            </a:r>
            <a:r>
              <a:rPr lang="uk-UA" sz="2000" dirty="0" smtClean="0"/>
              <a:t>предмета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</p:spPr>
        <p:txBody>
          <a:bodyPr>
            <a:normAutofit lnSpcReduction="10000"/>
          </a:bodyPr>
          <a:lstStyle/>
          <a:p>
            <a:pPr marL="114300" indent="0" algn="ctr">
              <a:buNone/>
            </a:pPr>
            <a:r>
              <a:rPr lang="uk-UA" sz="2600" b="1" dirty="0"/>
              <a:t>ДЛЯ ЧИТАННЯ ТА ОБГОВОРЕННЯ </a:t>
            </a:r>
            <a:r>
              <a:rPr lang="uk-UA" sz="2600" dirty="0"/>
              <a:t>(8 </a:t>
            </a:r>
            <a:r>
              <a:rPr lang="uk-UA" sz="2600" dirty="0" err="1"/>
              <a:t>год</a:t>
            </a:r>
            <a:r>
              <a:rPr lang="uk-UA" sz="2600" dirty="0" smtClean="0"/>
              <a:t>)</a:t>
            </a:r>
          </a:p>
          <a:p>
            <a:pPr marL="114300" indent="0" algn="just">
              <a:buNone/>
            </a:pPr>
            <a:endParaRPr lang="ru-RU" dirty="0"/>
          </a:p>
          <a:p>
            <a:pPr marL="114300" indent="0" algn="just">
              <a:buNone/>
            </a:pPr>
            <a:r>
              <a:rPr lang="uk-UA" i="1" dirty="0" smtClean="0">
                <a:solidFill>
                  <a:srgbClr val="0070C0"/>
                </a:solidFill>
              </a:rPr>
              <a:t>Джон </a:t>
            </a:r>
            <a:r>
              <a:rPr lang="uk-UA" i="1" dirty="0" err="1" smtClean="0">
                <a:solidFill>
                  <a:srgbClr val="0070C0"/>
                </a:solidFill>
              </a:rPr>
              <a:t>Роналд</a:t>
            </a:r>
            <a:r>
              <a:rPr lang="uk-UA" i="1" dirty="0" smtClean="0">
                <a:solidFill>
                  <a:srgbClr val="0070C0"/>
                </a:solidFill>
              </a:rPr>
              <a:t> </a:t>
            </a:r>
            <a:r>
              <a:rPr lang="uk-UA" i="1" dirty="0" err="1" smtClean="0">
                <a:solidFill>
                  <a:srgbClr val="0070C0"/>
                </a:solidFill>
              </a:rPr>
              <a:t>Руен</a:t>
            </a:r>
            <a:r>
              <a:rPr lang="uk-UA" i="1" dirty="0" smtClean="0">
                <a:solidFill>
                  <a:srgbClr val="0070C0"/>
                </a:solidFill>
              </a:rPr>
              <a:t> </a:t>
            </a:r>
            <a:r>
              <a:rPr lang="uk-UA" i="1" dirty="0" err="1" smtClean="0">
                <a:solidFill>
                  <a:srgbClr val="0070C0"/>
                </a:solidFill>
              </a:rPr>
              <a:t>Толкін</a:t>
            </a:r>
            <a:r>
              <a:rPr lang="uk-UA" i="1" dirty="0" smtClean="0">
                <a:solidFill>
                  <a:srgbClr val="0070C0"/>
                </a:solidFill>
              </a:rPr>
              <a:t> </a:t>
            </a:r>
            <a:r>
              <a:rPr lang="uk-UA" dirty="0">
                <a:solidFill>
                  <a:srgbClr val="0070C0"/>
                </a:solidFill>
              </a:rPr>
              <a:t>(1892-1973). «</a:t>
            </a:r>
            <a:r>
              <a:rPr lang="uk-UA" dirty="0" err="1">
                <a:solidFill>
                  <a:srgbClr val="0070C0"/>
                </a:solidFill>
              </a:rPr>
              <a:t>Гобіт</a:t>
            </a:r>
            <a:r>
              <a:rPr lang="uk-UA" dirty="0">
                <a:solidFill>
                  <a:srgbClr val="0070C0"/>
                </a:solidFill>
              </a:rPr>
              <a:t>, або Туди і звідти». </a:t>
            </a:r>
            <a:endParaRPr lang="ru-RU" dirty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i="1" dirty="0" err="1" smtClean="0">
                <a:solidFill>
                  <a:srgbClr val="0070C0"/>
                </a:solidFill>
              </a:rPr>
              <a:t>Туве</a:t>
            </a:r>
            <a:r>
              <a:rPr lang="uk-UA" i="1" dirty="0" smtClean="0">
                <a:solidFill>
                  <a:srgbClr val="0070C0"/>
                </a:solidFill>
              </a:rPr>
              <a:t> </a:t>
            </a:r>
            <a:r>
              <a:rPr lang="uk-UA" i="1" dirty="0" err="1" smtClean="0">
                <a:solidFill>
                  <a:srgbClr val="0070C0"/>
                </a:solidFill>
              </a:rPr>
              <a:t>Янсон</a:t>
            </a:r>
            <a:r>
              <a:rPr lang="uk-UA" i="1" dirty="0" smtClean="0">
                <a:solidFill>
                  <a:srgbClr val="0070C0"/>
                </a:solidFill>
              </a:rPr>
              <a:t> </a:t>
            </a:r>
            <a:r>
              <a:rPr lang="uk-UA" dirty="0">
                <a:solidFill>
                  <a:srgbClr val="0070C0"/>
                </a:solidFill>
              </a:rPr>
              <a:t>(1914–2001). «Комета прилітає», «Капелюх Чарівника», «Зима-чарівниця». </a:t>
            </a:r>
            <a:endParaRPr lang="ru-RU" dirty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i="1" dirty="0" err="1" smtClean="0">
                <a:solidFill>
                  <a:srgbClr val="0070C0"/>
                </a:solidFill>
              </a:rPr>
              <a:t>Роальд</a:t>
            </a:r>
            <a:r>
              <a:rPr lang="uk-UA" i="1" dirty="0" smtClean="0">
                <a:solidFill>
                  <a:srgbClr val="0070C0"/>
                </a:solidFill>
              </a:rPr>
              <a:t> </a:t>
            </a:r>
            <a:r>
              <a:rPr lang="uk-UA" i="1" dirty="0" err="1" smtClean="0">
                <a:solidFill>
                  <a:srgbClr val="0070C0"/>
                </a:solidFill>
              </a:rPr>
              <a:t>Дал</a:t>
            </a:r>
            <a:r>
              <a:rPr lang="uk-UA" dirty="0" smtClean="0">
                <a:solidFill>
                  <a:srgbClr val="0070C0"/>
                </a:solidFill>
              </a:rPr>
              <a:t>(1916–1990</a:t>
            </a:r>
            <a:r>
              <a:rPr lang="uk-UA" dirty="0">
                <a:solidFill>
                  <a:srgbClr val="0070C0"/>
                </a:solidFill>
              </a:rPr>
              <a:t>). «Чарлі і шоколадна фабрика».</a:t>
            </a:r>
            <a:endParaRPr lang="ru-RU" dirty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i="1" dirty="0" err="1" smtClean="0">
                <a:solidFill>
                  <a:srgbClr val="0070C0"/>
                </a:solidFill>
              </a:rPr>
              <a:t>Анджела</a:t>
            </a:r>
            <a:r>
              <a:rPr lang="uk-UA" i="1" dirty="0" smtClean="0">
                <a:solidFill>
                  <a:srgbClr val="0070C0"/>
                </a:solidFill>
              </a:rPr>
              <a:t> </a:t>
            </a:r>
            <a:r>
              <a:rPr lang="uk-UA" i="1" dirty="0" err="1" smtClean="0">
                <a:solidFill>
                  <a:srgbClr val="0070C0"/>
                </a:solidFill>
              </a:rPr>
              <a:t>Нанетті</a:t>
            </a:r>
            <a:r>
              <a:rPr lang="uk-UA" dirty="0" smtClean="0">
                <a:solidFill>
                  <a:srgbClr val="0070C0"/>
                </a:solidFill>
              </a:rPr>
              <a:t> </a:t>
            </a:r>
            <a:r>
              <a:rPr lang="uk-UA" dirty="0">
                <a:solidFill>
                  <a:srgbClr val="0070C0"/>
                </a:solidFill>
              </a:rPr>
              <a:t>(нар. 1942). «Мій дідусь був черешнею». </a:t>
            </a:r>
            <a:endParaRPr lang="ru-RU" dirty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i="1" dirty="0">
                <a:solidFill>
                  <a:srgbClr val="0070C0"/>
                </a:solidFill>
              </a:rPr>
              <a:t>Пауль Маар </a:t>
            </a:r>
            <a:r>
              <a:rPr lang="uk-UA" dirty="0">
                <a:solidFill>
                  <a:srgbClr val="0070C0"/>
                </a:solidFill>
              </a:rPr>
              <a:t>(нар. 1937). «Машина для здійснення бажань, або </a:t>
            </a:r>
            <a:r>
              <a:rPr lang="uk-UA" dirty="0" err="1">
                <a:solidFill>
                  <a:srgbClr val="0070C0"/>
                </a:solidFill>
              </a:rPr>
              <a:t>Суботик</a:t>
            </a:r>
            <a:r>
              <a:rPr lang="uk-UA" dirty="0">
                <a:solidFill>
                  <a:srgbClr val="0070C0"/>
                </a:solidFill>
              </a:rPr>
              <a:t> повертається в суботу»</a:t>
            </a:r>
            <a:endParaRPr lang="ru-RU" dirty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i="1" dirty="0" err="1" smtClean="0">
                <a:solidFill>
                  <a:srgbClr val="0070C0"/>
                </a:solidFill>
              </a:rPr>
              <a:t>Джеремі</a:t>
            </a:r>
            <a:r>
              <a:rPr lang="uk-UA" i="1" dirty="0" smtClean="0">
                <a:solidFill>
                  <a:srgbClr val="0070C0"/>
                </a:solidFill>
              </a:rPr>
              <a:t> </a:t>
            </a:r>
            <a:r>
              <a:rPr lang="uk-UA" i="1" dirty="0" err="1" smtClean="0">
                <a:solidFill>
                  <a:srgbClr val="0070C0"/>
                </a:solidFill>
              </a:rPr>
              <a:t>Стронг</a:t>
            </a:r>
            <a:r>
              <a:rPr lang="uk-UA" dirty="0" smtClean="0">
                <a:solidFill>
                  <a:srgbClr val="0070C0"/>
                </a:solidFill>
              </a:rPr>
              <a:t> </a:t>
            </a:r>
            <a:r>
              <a:rPr lang="uk-UA" dirty="0">
                <a:solidFill>
                  <a:srgbClr val="0070C0"/>
                </a:solidFill>
              </a:rPr>
              <a:t>(нар. 1949). «Гармидер у школі»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2416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806050"/>
          </a:xfrm>
        </p:spPr>
        <p:txBody>
          <a:bodyPr>
            <a:normAutofit/>
          </a:bodyPr>
          <a:lstStyle/>
          <a:p>
            <a:r>
              <a:rPr lang="uk-UA" sz="2400" dirty="0" smtClean="0">
                <a:solidFill>
                  <a:srgbClr val="FF0000"/>
                </a:solidFill>
              </a:rPr>
              <a:t>Автори підручника: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752600"/>
            <a:ext cx="8643998" cy="4373563"/>
          </a:xfrm>
        </p:spPr>
        <p:txBody>
          <a:bodyPr/>
          <a:lstStyle/>
          <a:p>
            <a:r>
              <a:rPr lang="uk-UA" b="1" i="1" dirty="0" smtClean="0">
                <a:solidFill>
                  <a:srgbClr val="C00000"/>
                </a:solidFill>
              </a:rPr>
              <a:t>Наталя </a:t>
            </a:r>
            <a:r>
              <a:rPr lang="uk-UA" b="1" i="1" dirty="0" err="1" smtClean="0">
                <a:solidFill>
                  <a:srgbClr val="C00000"/>
                </a:solidFill>
              </a:rPr>
              <a:t>Богданець-Білоскаленко</a:t>
            </a:r>
            <a:r>
              <a:rPr lang="uk-UA" dirty="0" smtClean="0"/>
              <a:t>, </a:t>
            </a:r>
            <a:r>
              <a:rPr lang="uk-UA" dirty="0" smtClean="0">
                <a:solidFill>
                  <a:srgbClr val="002060"/>
                </a:solidFill>
              </a:rPr>
              <a:t>доктор педагогічних наук, професор, завідувач відділу навчання мов національних меншин та зарубіжної літератури Інституту педагогіки НАПН України</a:t>
            </a:r>
          </a:p>
          <a:p>
            <a:r>
              <a:rPr lang="uk-UA" sz="2000" dirty="0" smtClean="0">
                <a:solidFill>
                  <a:schemeClr val="accent6">
                    <a:lumMod val="75000"/>
                  </a:schemeClr>
                </a:solidFill>
              </a:rPr>
              <a:t>       тел. 067-684-84-34 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   nataliabogdanets@gmail.com</a:t>
            </a:r>
            <a:endParaRPr lang="uk-UA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endParaRPr lang="uk-UA" dirty="0" smtClean="0">
              <a:solidFill>
                <a:srgbClr val="002060"/>
              </a:solidFill>
            </a:endParaRPr>
          </a:p>
          <a:p>
            <a:r>
              <a:rPr lang="uk-UA" b="1" i="1" dirty="0" smtClean="0">
                <a:solidFill>
                  <a:srgbClr val="C00000"/>
                </a:solidFill>
              </a:rPr>
              <a:t>Олена </a:t>
            </a:r>
            <a:r>
              <a:rPr lang="uk-UA" b="1" i="1" dirty="0" err="1" smtClean="0">
                <a:solidFill>
                  <a:srgbClr val="C00000"/>
                </a:solidFill>
              </a:rPr>
              <a:t>Фідкевич</a:t>
            </a:r>
            <a:r>
              <a:rPr lang="uk-UA" dirty="0" smtClean="0"/>
              <a:t>, </a:t>
            </a:r>
            <a:r>
              <a:rPr lang="uk-UA" dirty="0" smtClean="0">
                <a:solidFill>
                  <a:srgbClr val="002060"/>
                </a:solidFill>
              </a:rPr>
              <a:t>кандидат філологічних наук, провідник науковий співробітник відділу навчання мов національних меншин та зарубіжної літератури Інституту педагогіки НАПН України</a:t>
            </a:r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214291"/>
            <a:ext cx="8260672" cy="642942"/>
          </a:xfrm>
        </p:spPr>
        <p:txBody>
          <a:bodyPr>
            <a:normAutofit/>
          </a:bodyPr>
          <a:lstStyle/>
          <a:p>
            <a:r>
              <a:rPr lang="uk-UA" sz="1800" dirty="0" smtClean="0">
                <a:solidFill>
                  <a:srgbClr val="FF0000"/>
                </a:solidFill>
              </a:rPr>
              <a:t>Підручник «зарубіжна література»</a:t>
            </a:r>
            <a:br>
              <a:rPr lang="uk-UA" sz="1800" dirty="0" smtClean="0">
                <a:solidFill>
                  <a:srgbClr val="FF0000"/>
                </a:solidFill>
              </a:rPr>
            </a:br>
            <a:r>
              <a:rPr lang="uk-UA" sz="1800" dirty="0" smtClean="0">
                <a:solidFill>
                  <a:srgbClr val="FF0000"/>
                </a:solidFill>
              </a:rPr>
              <a:t>5 клас</a:t>
            </a: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8906" t="15277" r="13672" b="12500"/>
          <a:stretch>
            <a:fillRect/>
          </a:stretch>
        </p:blipFill>
        <p:spPr bwMode="auto">
          <a:xfrm>
            <a:off x="571472" y="785794"/>
            <a:ext cx="8286808" cy="586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16520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>
                <a:solidFill>
                  <a:srgbClr val="0070C0"/>
                </a:solidFill>
              </a:rPr>
              <a:t>Зміст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4098" name="Picture 2" descr="C:\Users\Desktop\Pictures\2022-01-28 at 14-00-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93" t="5882" r="8046" b="3529"/>
          <a:stretch>
            <a:fillRect/>
          </a:stretch>
        </p:blipFill>
        <p:spPr bwMode="auto">
          <a:xfrm>
            <a:off x="4714875" y="357166"/>
            <a:ext cx="4408745" cy="628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Desktop\Pictures\2022-01-28 at 14-00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66" t="6247" r="6667" b="3975"/>
          <a:stretch>
            <a:fillRect/>
          </a:stretch>
        </p:blipFill>
        <p:spPr bwMode="auto">
          <a:xfrm>
            <a:off x="137127" y="214290"/>
            <a:ext cx="4457769" cy="6429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54237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Desktop\Pictures\2022-01-28 at 14-00-2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375" r="4286" b="3976"/>
          <a:stretch>
            <a:fillRect/>
          </a:stretch>
        </p:blipFill>
        <p:spPr bwMode="auto">
          <a:xfrm>
            <a:off x="2285983" y="0"/>
            <a:ext cx="516276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1731" t="25467" r="28370" b="38802"/>
          <a:stretch>
            <a:fillRect/>
          </a:stretch>
        </p:blipFill>
        <p:spPr bwMode="auto">
          <a:xfrm>
            <a:off x="1928794" y="1214422"/>
            <a:ext cx="6383972" cy="429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1731" t="15463" r="27030" b="4500"/>
          <a:stretch>
            <a:fillRect/>
          </a:stretch>
        </p:blipFill>
        <p:spPr bwMode="auto">
          <a:xfrm>
            <a:off x="2643174" y="0"/>
            <a:ext cx="4643470" cy="669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306116"/>
          </a:xfrm>
        </p:spPr>
        <p:txBody>
          <a:bodyPr>
            <a:normAutofit fontScale="90000"/>
          </a:bodyPr>
          <a:lstStyle/>
          <a:p>
            <a:r>
              <a:rPr lang="uk-UA" sz="2800" dirty="0" smtClean="0">
                <a:solidFill>
                  <a:srgbClr val="0070C0"/>
                </a:solidFill>
              </a:rPr>
              <a:t>Підручник «зарубіжна література»</a:t>
            </a:r>
            <a:br>
              <a:rPr lang="uk-UA" sz="2800" dirty="0" smtClean="0">
                <a:solidFill>
                  <a:srgbClr val="0070C0"/>
                </a:solidFill>
              </a:rPr>
            </a:br>
            <a:r>
              <a:rPr lang="uk-UA" sz="2000" dirty="0" smtClean="0">
                <a:solidFill>
                  <a:srgbClr val="0070C0"/>
                </a:solidFill>
              </a:rPr>
              <a:t>5 клас</a:t>
            </a:r>
            <a:r>
              <a:rPr lang="uk-UA" sz="2000" dirty="0" smtClean="0"/>
              <a:t/>
            </a:r>
            <a:br>
              <a:rPr lang="uk-UA" sz="2000" dirty="0" smtClean="0"/>
            </a:br>
            <a:r>
              <a:rPr lang="uk-UA" sz="2000" dirty="0" smtClean="0"/>
              <a:t/>
            </a:r>
            <a:br>
              <a:rPr lang="uk-UA" sz="2000" dirty="0" smtClean="0"/>
            </a:b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786182" y="2285992"/>
            <a:ext cx="53578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Підручник авторів :</a:t>
            </a:r>
          </a:p>
          <a:p>
            <a:endParaRPr lang="uk-UA" dirty="0" smtClean="0"/>
          </a:p>
          <a:p>
            <a:r>
              <a:rPr lang="uk-UA" dirty="0" smtClean="0">
                <a:solidFill>
                  <a:srgbClr val="0070C0"/>
                </a:solidFill>
              </a:rPr>
              <a:t>Наталії </a:t>
            </a:r>
            <a:r>
              <a:rPr lang="uk-UA" dirty="0" err="1" smtClean="0">
                <a:solidFill>
                  <a:srgbClr val="0070C0"/>
                </a:solidFill>
              </a:rPr>
              <a:t>Богданець-Білоскаленко</a:t>
            </a:r>
            <a:r>
              <a:rPr lang="uk-UA" dirty="0" smtClean="0">
                <a:solidFill>
                  <a:srgbClr val="0070C0"/>
                </a:solidFill>
              </a:rPr>
              <a:t>   </a:t>
            </a:r>
          </a:p>
          <a:p>
            <a:endParaRPr lang="uk-UA" dirty="0" smtClean="0">
              <a:solidFill>
                <a:srgbClr val="0070C0"/>
              </a:solidFill>
            </a:endParaRPr>
          </a:p>
          <a:p>
            <a:r>
              <a:rPr lang="uk-UA" dirty="0" smtClean="0">
                <a:solidFill>
                  <a:srgbClr val="0070C0"/>
                </a:solidFill>
              </a:rPr>
              <a:t>	Олени </a:t>
            </a:r>
            <a:r>
              <a:rPr lang="uk-UA" dirty="0" err="1" smtClean="0">
                <a:solidFill>
                  <a:srgbClr val="0070C0"/>
                </a:solidFill>
              </a:rPr>
              <a:t>Фідкевич</a:t>
            </a:r>
            <a:endParaRPr lang="uk-UA" dirty="0" smtClean="0">
              <a:solidFill>
                <a:srgbClr val="0070C0"/>
              </a:solidFill>
            </a:endParaRPr>
          </a:p>
          <a:p>
            <a:endParaRPr lang="uk-UA" dirty="0" smtClean="0"/>
          </a:p>
          <a:p>
            <a:r>
              <a:rPr lang="uk-UA" dirty="0" smtClean="0"/>
              <a:t>створено відповідно до Модельної програми </a:t>
            </a:r>
          </a:p>
          <a:p>
            <a:r>
              <a:rPr lang="uk-UA" dirty="0" smtClean="0"/>
              <a:t>(автори: Н.</a:t>
            </a:r>
            <a:r>
              <a:rPr lang="uk-UA" dirty="0" err="1" smtClean="0"/>
              <a:t>Богданець-Білоскаленко</a:t>
            </a:r>
            <a:r>
              <a:rPr lang="uk-UA" dirty="0" smtClean="0"/>
              <a:t>, </a:t>
            </a:r>
          </a:p>
          <a:p>
            <a:r>
              <a:rPr lang="uk-UA" dirty="0" smtClean="0"/>
              <a:t>В.</a:t>
            </a:r>
            <a:r>
              <a:rPr lang="uk-UA" dirty="0" err="1" smtClean="0"/>
              <a:t>Снєгірьова</a:t>
            </a:r>
            <a:r>
              <a:rPr lang="uk-UA" dirty="0" smtClean="0"/>
              <a:t>, О.</a:t>
            </a:r>
            <a:r>
              <a:rPr lang="uk-UA" dirty="0" err="1" smtClean="0"/>
              <a:t>Фідкевич</a:t>
            </a:r>
            <a:r>
              <a:rPr lang="uk-UA" dirty="0" smtClean="0"/>
              <a:t>)</a:t>
            </a:r>
          </a:p>
          <a:p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56250" t="15277" r="13672" b="12500"/>
          <a:stretch>
            <a:fillRect/>
          </a:stretch>
        </p:blipFill>
        <p:spPr bwMode="auto">
          <a:xfrm>
            <a:off x="1" y="1290540"/>
            <a:ext cx="3857619" cy="521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4165205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41346" t="16334" r="25578" b="3629"/>
          <a:stretch>
            <a:fillRect/>
          </a:stretch>
        </p:blipFill>
        <p:spPr bwMode="auto">
          <a:xfrm>
            <a:off x="2643174" y="180556"/>
            <a:ext cx="4905878" cy="6677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Підручник «зарубіжна література»</a:t>
            </a:r>
            <a:br>
              <a:rPr lang="uk-UA" sz="2800" dirty="0" smtClean="0"/>
            </a:br>
            <a:r>
              <a:rPr lang="uk-UA" sz="2000" dirty="0" smtClean="0"/>
              <a:t>5 клас</a:t>
            </a:r>
            <a:endParaRPr lang="ru-RU" sz="2000" dirty="0"/>
          </a:p>
        </p:txBody>
      </p:sp>
      <p:pic>
        <p:nvPicPr>
          <p:cNvPr id="3" name="Picture 2" descr="C:\Users\Desktop\Pictures\2022-01-28 at 13-57-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9" y="497208"/>
            <a:ext cx="4328582" cy="6036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sktop\Pictures\2022-01-28 at 13-57-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22" y="714357"/>
            <a:ext cx="4192103" cy="582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771535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Підручник «зарубіжна література»</a:t>
            </a:r>
            <a:br>
              <a:rPr lang="uk-UA" sz="2800" dirty="0" smtClean="0"/>
            </a:br>
            <a:r>
              <a:rPr lang="uk-UA" sz="2000" dirty="0" smtClean="0"/>
              <a:t>5 клас</a:t>
            </a:r>
            <a:endParaRPr lang="ru-RU" sz="2000" dirty="0"/>
          </a:p>
        </p:txBody>
      </p:sp>
      <p:pic>
        <p:nvPicPr>
          <p:cNvPr id="1027" name="Picture 3" descr="C:\Users\Desktop\Pictures\2021-12-15 at 14-06-4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18" y="607315"/>
            <a:ext cx="4371920" cy="59649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esktop\Pictures\2021-12-15 at 14-07-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20" y="642919"/>
            <a:ext cx="4293670" cy="5929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69035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Підручник «зарубіжна література»</a:t>
            </a:r>
            <a:br>
              <a:rPr lang="uk-UA" sz="2800" dirty="0" smtClean="0"/>
            </a:br>
            <a:r>
              <a:rPr lang="uk-UA" sz="2000" dirty="0" smtClean="0"/>
              <a:t>5 клас</a:t>
            </a:r>
            <a:endParaRPr lang="ru-RU" sz="2000" dirty="0"/>
          </a:p>
        </p:txBody>
      </p:sp>
      <p:pic>
        <p:nvPicPr>
          <p:cNvPr id="2050" name="Picture 2" descr="C:\Users\Desktop\Pictures\2022-01-28 at 13-38-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15772" cy="6540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esktop\Pictures\2022-01-28 at 13-38-5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6" y="0"/>
            <a:ext cx="4672223" cy="6500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26159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Підручник «зарубіжна література»</a:t>
            </a:r>
            <a:br>
              <a:rPr lang="uk-UA" sz="2800" dirty="0" smtClean="0"/>
            </a:br>
            <a:r>
              <a:rPr lang="uk-UA" sz="2000" dirty="0" smtClean="0"/>
              <a:t>5 клас</a:t>
            </a:r>
            <a:endParaRPr lang="ru-RU" sz="2000" dirty="0"/>
          </a:p>
        </p:txBody>
      </p:sp>
      <p:pic>
        <p:nvPicPr>
          <p:cNvPr id="3075" name="Picture 3" descr="C:\Users\Desktop\Pictures\2021-12-15 at 14-09-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969" y="428604"/>
            <a:ext cx="4564531" cy="6291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Desktop\Pictures\2021-12-15 at 14-09-3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772" y="357166"/>
            <a:ext cx="4565228" cy="628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539657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Підручник «зарубіжна література»</a:t>
            </a:r>
            <a:br>
              <a:rPr lang="uk-UA" sz="2800" dirty="0" smtClean="0"/>
            </a:br>
            <a:r>
              <a:rPr lang="uk-UA" sz="2000" dirty="0" smtClean="0"/>
              <a:t>5 клас</a:t>
            </a:r>
            <a:endParaRPr lang="ru-RU" sz="2000" dirty="0"/>
          </a:p>
        </p:txBody>
      </p:sp>
      <p:pic>
        <p:nvPicPr>
          <p:cNvPr id="4100" name="Picture 4" descr="C:\Users\Desktop\Pictures\2021-12-15 at 14-10-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645" y="285728"/>
            <a:ext cx="4419355" cy="6000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sktop\Pictures\2022-01-28 at 13-48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0042"/>
            <a:ext cx="4463808" cy="6215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990845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Підручник «зарубіжна література»</a:t>
            </a:r>
            <a:br>
              <a:rPr lang="uk-UA" sz="2800" dirty="0" smtClean="0"/>
            </a:br>
            <a:r>
              <a:rPr lang="uk-UA" sz="2000" dirty="0" smtClean="0"/>
              <a:t>5 клас</a:t>
            </a:r>
            <a:endParaRPr lang="ru-RU" sz="2000" dirty="0"/>
          </a:p>
        </p:txBody>
      </p:sp>
      <p:pic>
        <p:nvPicPr>
          <p:cNvPr id="2055" name="Picture 7" descr="C:\Users\Desktop\Pictures\2021-12-15 at 14-08-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4773238" cy="64294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Desktop\Pictures\2022-01-28 at 13-37-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0" y="285728"/>
            <a:ext cx="4491849" cy="6234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317668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Підручник «зарубіжна література»</a:t>
            </a:r>
            <a:br>
              <a:rPr lang="uk-UA" sz="2800" dirty="0" smtClean="0"/>
            </a:br>
            <a:r>
              <a:rPr lang="uk-UA" sz="2000" dirty="0" smtClean="0"/>
              <a:t>5 клас</a:t>
            </a:r>
            <a:endParaRPr lang="ru-RU" sz="2000" dirty="0"/>
          </a:p>
        </p:txBody>
      </p:sp>
      <p:pic>
        <p:nvPicPr>
          <p:cNvPr id="6146" name="Picture 2" descr="C:\Users\Desktop\Pictures\2022-01-28 at 13-52-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165"/>
            <a:ext cx="4429124" cy="615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esktop\Pictures\2022-01-28 at 13-51-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75191"/>
            <a:ext cx="4500594" cy="6254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77895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Desktop\Pictures\2021-12-15 at 14-12-1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880" y="65171"/>
            <a:ext cx="4903698" cy="6792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Підручник «зарубіжна література»</a:t>
            </a:r>
            <a:br>
              <a:rPr lang="uk-UA" sz="2800" dirty="0" smtClean="0"/>
            </a:br>
            <a:r>
              <a:rPr lang="uk-UA" sz="2000" dirty="0" smtClean="0"/>
              <a:t>5 клас</a:t>
            </a:r>
            <a:endParaRPr lang="ru-RU" sz="2000" dirty="0"/>
          </a:p>
        </p:txBody>
      </p:sp>
      <p:pic>
        <p:nvPicPr>
          <p:cNvPr id="3074" name="Picture 2" descr="C:\Users\Desktop\Pictures\2022-01-28 at 13-58-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33" t="3614" r="5008" b="2410"/>
          <a:stretch>
            <a:fillRect/>
          </a:stretch>
        </p:blipFill>
        <p:spPr bwMode="auto">
          <a:xfrm>
            <a:off x="4824781" y="285728"/>
            <a:ext cx="4418133" cy="6381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sktop\Pictures\2022-01-28 at 13-58-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93" t="2247" r="3006" b="4494"/>
          <a:stretch>
            <a:fillRect/>
          </a:stretch>
        </p:blipFill>
        <p:spPr bwMode="auto">
          <a:xfrm>
            <a:off x="0" y="0"/>
            <a:ext cx="4671856" cy="6572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731776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/>
              <a:t>МОДЕЛЬНА </a:t>
            </a:r>
            <a:r>
              <a:rPr lang="uk-UA" b="1" dirty="0" smtClean="0"/>
              <a:t>ПРОГРАМА</a:t>
            </a:r>
            <a:br>
              <a:rPr lang="uk-UA" b="1" dirty="0" smtClean="0"/>
            </a:br>
            <a:r>
              <a:rPr lang="uk-UA" b="1" dirty="0" smtClean="0"/>
              <a:t>«</a:t>
            </a:r>
            <a:r>
              <a:rPr lang="uk-UA" b="1" dirty="0" err="1" smtClean="0"/>
              <a:t>ЗАРУБІЖНа</a:t>
            </a:r>
            <a:r>
              <a:rPr lang="uk-UA" b="1" dirty="0" smtClean="0"/>
              <a:t> </a:t>
            </a:r>
            <a:r>
              <a:rPr lang="uk-UA" b="1" dirty="0" err="1" smtClean="0"/>
              <a:t>ЛІТЕРАТУРа</a:t>
            </a:r>
            <a:r>
              <a:rPr lang="uk-UA" b="1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800" b="1" dirty="0" smtClean="0"/>
              <a:t>Цикл</a:t>
            </a:r>
            <a:r>
              <a:rPr lang="ru-RU" sz="2800" b="1" dirty="0"/>
              <a:t>: </a:t>
            </a:r>
            <a:endParaRPr lang="ru-RU" sz="2800" b="1" dirty="0" smtClean="0"/>
          </a:p>
          <a:p>
            <a:pPr marL="114300" indent="0" algn="ctr">
              <a:buNone/>
            </a:pPr>
            <a:r>
              <a:rPr lang="ru-RU" sz="2800" dirty="0" err="1" smtClean="0"/>
              <a:t>адаптаційний</a:t>
            </a:r>
            <a:r>
              <a:rPr lang="ru-RU" sz="2800" dirty="0"/>
              <a:t>, 5-6 </a:t>
            </a:r>
            <a:r>
              <a:rPr lang="ru-RU" sz="2800" dirty="0" err="1" smtClean="0"/>
              <a:t>класи</a:t>
            </a:r>
            <a:endParaRPr lang="ru-RU" sz="2800" dirty="0" smtClean="0"/>
          </a:p>
          <a:p>
            <a:endParaRPr lang="ru-RU" sz="2800" dirty="0"/>
          </a:p>
          <a:p>
            <a:r>
              <a:rPr lang="ru-RU" sz="2800" b="1" dirty="0" err="1"/>
              <a:t>Галузь</a:t>
            </a:r>
            <a:r>
              <a:rPr lang="ru-RU" sz="2800" b="1" dirty="0"/>
              <a:t>: </a:t>
            </a:r>
            <a:endParaRPr lang="ru-RU" sz="2800" b="1" dirty="0" smtClean="0"/>
          </a:p>
          <a:p>
            <a:pPr marL="114300" indent="0" algn="ctr">
              <a:buNone/>
            </a:pPr>
            <a:r>
              <a:rPr lang="uk-UA" sz="2800" dirty="0" smtClean="0"/>
              <a:t>мовно-літературна</a:t>
            </a:r>
            <a:r>
              <a:rPr lang="ru-RU" sz="2800" dirty="0"/>
              <a:t> </a:t>
            </a:r>
            <a:endParaRPr lang="ru-RU" sz="2800" dirty="0" smtClean="0"/>
          </a:p>
          <a:p>
            <a:endParaRPr lang="ru-RU" sz="2800" dirty="0"/>
          </a:p>
          <a:p>
            <a:r>
              <a:rPr lang="uk-UA" sz="2800" b="1" dirty="0"/>
              <a:t>Кількість годин</a:t>
            </a:r>
            <a:r>
              <a:rPr lang="uk-UA" sz="2800" dirty="0"/>
              <a:t>: </a:t>
            </a:r>
            <a:endParaRPr lang="uk-UA" sz="2800" dirty="0" smtClean="0"/>
          </a:p>
          <a:p>
            <a:pPr marL="114300" indent="0" algn="ctr">
              <a:buNone/>
            </a:pPr>
            <a:r>
              <a:rPr lang="uk-UA" sz="2800" dirty="0" smtClean="0"/>
              <a:t>рекомендовано</a:t>
            </a:r>
          </a:p>
          <a:p>
            <a:pPr marL="114300" indent="0" algn="ctr">
              <a:buNone/>
            </a:pPr>
            <a:r>
              <a:rPr lang="uk-UA" sz="2800" dirty="0" smtClean="0"/>
              <a:t>1,5 </a:t>
            </a:r>
            <a:r>
              <a:rPr lang="uk-UA" sz="2800" dirty="0"/>
              <a:t>години на </a:t>
            </a:r>
            <a:r>
              <a:rPr lang="uk-UA" sz="2800" dirty="0" smtClean="0"/>
              <a:t>тиждень</a:t>
            </a:r>
          </a:p>
        </p:txBody>
      </p:sp>
    </p:spTree>
    <p:extLst>
      <p:ext uri="{BB962C8B-B14F-4D97-AF65-F5344CB8AC3E}">
        <p14:creationId xmlns="" xmlns:p14="http://schemas.microsoft.com/office/powerpoint/2010/main" val="6745908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Підручник «зарубіжна література»</a:t>
            </a:r>
            <a:br>
              <a:rPr lang="uk-UA" sz="2800" dirty="0" smtClean="0"/>
            </a:br>
            <a:r>
              <a:rPr lang="uk-UA" sz="2000" dirty="0" smtClean="0"/>
              <a:t>5 клас</a:t>
            </a:r>
            <a:endParaRPr lang="ru-RU" sz="20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1520" y="1772817"/>
            <a:ext cx="4752528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uk-UA" sz="2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В підручнику наявні </a:t>
            </a:r>
            <a:r>
              <a:rPr lang="en-US" sz="2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QR-</a:t>
            </a:r>
            <a:r>
              <a:rPr lang="uk-UA" sz="2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коди:</a:t>
            </a:r>
            <a:endParaRPr lang="ru-RU" sz="2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74" name="Picture 2" descr="C:\Users\Desktop\Pictures\2022-01-28 at 13-42-4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92896"/>
            <a:ext cx="2987891" cy="4150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Desktop\Pictures\2022-01-28 at 13-42-2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433" y="1214422"/>
            <a:ext cx="3682870" cy="5117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457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Підручник «зарубіжна література»</a:t>
            </a:r>
            <a:br>
              <a:rPr lang="uk-UA" sz="2800" dirty="0" smtClean="0"/>
            </a:br>
            <a:r>
              <a:rPr lang="uk-UA" sz="2000" dirty="0" smtClean="0"/>
              <a:t>5 клас</a:t>
            </a:r>
            <a:endParaRPr lang="ru-RU" sz="2000" dirty="0"/>
          </a:p>
        </p:txBody>
      </p:sp>
      <p:pic>
        <p:nvPicPr>
          <p:cNvPr id="4099" name="Picture 3" descr="C:\Users\Desktop\Pictures\2021-12-15 at 14-09-5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197" t="2273" r="4732" b="1136"/>
          <a:stretch>
            <a:fillRect/>
          </a:stretch>
        </p:blipFill>
        <p:spPr bwMode="auto">
          <a:xfrm>
            <a:off x="0" y="-1"/>
            <a:ext cx="4572000" cy="68178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Desktop\Pictures\2021-12-15 at 14-10-3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546" t="3370" r="4921" b="1124"/>
          <a:stretch>
            <a:fillRect/>
          </a:stretch>
        </p:blipFill>
        <p:spPr bwMode="auto">
          <a:xfrm>
            <a:off x="4643438" y="0"/>
            <a:ext cx="4500562" cy="6595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11296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Підручник «зарубіжна література»</a:t>
            </a:r>
            <a:br>
              <a:rPr lang="uk-UA" sz="2800" dirty="0" smtClean="0"/>
            </a:br>
            <a:r>
              <a:rPr lang="uk-UA" sz="2000" dirty="0" smtClean="0"/>
              <a:t>5 клас</a:t>
            </a:r>
            <a:endParaRPr lang="ru-RU" sz="2000" dirty="0"/>
          </a:p>
        </p:txBody>
      </p:sp>
      <p:pic>
        <p:nvPicPr>
          <p:cNvPr id="3" name="Picture 2" descr="C:\Users\Desktop\Pictures\2022-01-28 at 13-50-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4617"/>
            <a:ext cx="4583871" cy="6357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Desktop\Pictures\2022-01-28 at 13-50-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27"/>
            <a:ext cx="4572000" cy="636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266653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Підручник «зарубіжна література»</a:t>
            </a:r>
            <a:br>
              <a:rPr lang="uk-UA" sz="2800" dirty="0" smtClean="0"/>
            </a:br>
            <a:r>
              <a:rPr lang="uk-UA" sz="2000" dirty="0" smtClean="0"/>
              <a:t>5 клас</a:t>
            </a:r>
            <a:endParaRPr lang="ru-RU" sz="2000" dirty="0"/>
          </a:p>
        </p:txBody>
      </p:sp>
      <p:pic>
        <p:nvPicPr>
          <p:cNvPr id="5122" name="Picture 2" descr="C:\Users\Desktop\Pictures\2021-12-15 at 14-11-5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563" y="285728"/>
            <a:ext cx="4588973" cy="6176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esktop\Pictures\2021-12-15 at 14-11-4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1" y="366592"/>
            <a:ext cx="4522239" cy="6103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92763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Підручник «зарубіжна література»</a:t>
            </a:r>
            <a:br>
              <a:rPr lang="uk-UA" sz="2800" dirty="0" smtClean="0"/>
            </a:br>
            <a:r>
              <a:rPr lang="uk-UA" sz="2000" dirty="0" smtClean="0"/>
              <a:t>5 клас</a:t>
            </a:r>
            <a:endParaRPr lang="ru-RU" sz="2000" dirty="0"/>
          </a:p>
        </p:txBody>
      </p:sp>
      <p:pic>
        <p:nvPicPr>
          <p:cNvPr id="6146" name="Picture 2" descr="C:\Users\Desktop\Pictures\2021-12-15 at 14-11-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35" y="357166"/>
            <a:ext cx="4591812" cy="6215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Desktop\Pictures\2021-12-15 at 14-11-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32" y="357166"/>
            <a:ext cx="4584298" cy="6215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82578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Підручник «зарубіжна література»</a:t>
            </a:r>
            <a:br>
              <a:rPr lang="uk-UA" sz="2800" dirty="0" smtClean="0"/>
            </a:br>
            <a:r>
              <a:rPr lang="uk-UA" sz="2000" dirty="0" smtClean="0"/>
              <a:t>5 клас</a:t>
            </a:r>
            <a:endParaRPr lang="ru-RU" sz="2000" dirty="0"/>
          </a:p>
        </p:txBody>
      </p:sp>
      <p:pic>
        <p:nvPicPr>
          <p:cNvPr id="7171" name="Picture 3" descr="C:\Users\Desktop\Pictures\2021-12-15 at 14-12-2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888" y="142852"/>
            <a:ext cx="4696323" cy="63746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Desktop\Pictures\2021-12-15 at 14-12-49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645" y="306229"/>
            <a:ext cx="4620263" cy="6266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70508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C:\Users\Desktop\Pictures\2021-12-15 at 14-13-1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009" y="0"/>
            <a:ext cx="4982448" cy="6858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4274" t="15462" r="10492" b="4501"/>
          <a:stretch>
            <a:fillRect/>
          </a:stretch>
        </p:blipFill>
        <p:spPr bwMode="auto">
          <a:xfrm>
            <a:off x="138438" y="285728"/>
            <a:ext cx="900556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5193" t="13829" r="12330" b="4501"/>
          <a:stretch>
            <a:fillRect/>
          </a:stretch>
        </p:blipFill>
        <p:spPr bwMode="auto">
          <a:xfrm>
            <a:off x="0" y="0"/>
            <a:ext cx="9035446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9573" t="17096" r="45406" b="25735"/>
          <a:stretch>
            <a:fillRect/>
          </a:stretch>
        </p:blipFill>
        <p:spPr bwMode="auto">
          <a:xfrm>
            <a:off x="214281" y="244904"/>
            <a:ext cx="8658287" cy="618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err="1" smtClean="0"/>
              <a:t>МетА</a:t>
            </a:r>
            <a:r>
              <a:rPr lang="uk-UA" b="1" dirty="0" smtClean="0"/>
              <a:t> </a:t>
            </a:r>
            <a:r>
              <a:rPr lang="uk-UA" dirty="0" smtClean="0"/>
              <a:t>предмету</a:t>
            </a:r>
            <a:br>
              <a:rPr lang="uk-UA" dirty="0" smtClean="0"/>
            </a:br>
            <a:r>
              <a:rPr lang="uk-UA" dirty="0" smtClean="0"/>
              <a:t>«Зарубіжна література»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3980656"/>
          </a:xfrm>
        </p:spPr>
        <p:txBody>
          <a:bodyPr/>
          <a:lstStyle/>
          <a:p>
            <a:pPr marL="114300" indent="0" algn="just">
              <a:buNone/>
            </a:pPr>
            <a:r>
              <a:rPr lang="uk-UA" dirty="0"/>
              <a:t>Метою предмету «</a:t>
            </a:r>
            <a:r>
              <a:rPr lang="uk-UA" dirty="0" smtClean="0"/>
              <a:t>Зарубіжна література» </a:t>
            </a:r>
            <a:r>
              <a:rPr lang="uk-UA" dirty="0"/>
              <a:t>є розвиток  компетентних мовців і читачів із гуманістичним  світоглядом, які володіють українською мовою, читають, слухають,  аналізують та  інтерпретують   тексти (</a:t>
            </a:r>
            <a:r>
              <a:rPr lang="uk-UA" dirty="0" err="1"/>
              <a:t>медіатексти</a:t>
            </a:r>
            <a:r>
              <a:rPr lang="uk-UA" dirty="0"/>
              <a:t>) класичної та сучасної світової літератури для духовного, культурного, національного самовираження та міжкультурного діалогу; для збагачення емоційно-чуттєвого досвіду, творчої самореалізації, формування ціннісних орієнтацій і ставлень.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44268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 smtClean="0"/>
              <a:t>РОЗПОДІЛ </a:t>
            </a:r>
            <a:r>
              <a:rPr lang="uk-UA" sz="2400" dirty="0"/>
              <a:t>навчальних годин </a:t>
            </a:r>
            <a:r>
              <a:rPr lang="uk-UA" sz="2400" dirty="0" smtClean="0"/>
              <a:t>У </a:t>
            </a:r>
            <a:r>
              <a:rPr lang="uk-UA" sz="2400" dirty="0" err="1" smtClean="0"/>
              <a:t>вивченнІ</a:t>
            </a:r>
            <a:r>
              <a:rPr lang="uk-UA" sz="2400" dirty="0" smtClean="0"/>
              <a:t> </a:t>
            </a:r>
            <a:r>
              <a:rPr lang="uk-UA" sz="2400" dirty="0"/>
              <a:t>предмета «</a:t>
            </a:r>
            <a:r>
              <a:rPr lang="uk-UA" sz="2400" dirty="0" smtClean="0"/>
              <a:t>Зарубіжна література»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373563"/>
          </a:xfrm>
        </p:spPr>
        <p:txBody>
          <a:bodyPr/>
          <a:lstStyle/>
          <a:p>
            <a:pPr marL="114300" indent="0" algn="just">
              <a:buNone/>
            </a:pPr>
            <a:r>
              <a:rPr lang="uk-UA" dirty="0"/>
              <a:t>Зазначена в програмі кількість </a:t>
            </a:r>
            <a:r>
              <a:rPr lang="uk-UA" i="1" dirty="0"/>
              <a:t>навчальних годин</a:t>
            </a:r>
            <a:r>
              <a:rPr lang="uk-UA" dirty="0"/>
              <a:t> відповідає рекомендованому навчальному часу, що визначено Типовою освітньою програмою (наказ МОН від 19.02.2021 р. № 235 «Про затвердження типової освітньої програми для 5–9 класів закладів загальної середньої освіти»). Учитель може вносити  корективи в орієнтовний розподіл годин, зазначений у програмі, на вивчення розділів і тем, самостійно добирати твори зі списків для позакласного читання, застосовувати різноманітні форми навчальної діяльності.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5260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4000" b="1" dirty="0"/>
              <a:t>Основна </a:t>
            </a:r>
            <a:r>
              <a:rPr lang="uk-UA" sz="4000" b="1" dirty="0" smtClean="0"/>
              <a:t>частина</a:t>
            </a:r>
            <a:br>
              <a:rPr lang="uk-UA" sz="4000" b="1" dirty="0" smtClean="0"/>
            </a:br>
            <a:r>
              <a:rPr lang="uk-UA" sz="3100" b="1" dirty="0" smtClean="0"/>
              <a:t>5-6 класи</a:t>
            </a:r>
            <a:endParaRPr lang="ru-RU" sz="31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endParaRPr lang="uk-UA" b="1" dirty="0" smtClean="0"/>
          </a:p>
          <a:p>
            <a:pPr marL="114300" indent="0">
              <a:buNone/>
            </a:pPr>
            <a:r>
              <a:rPr lang="uk-UA" b="1" dirty="0" smtClean="0"/>
              <a:t>52 </a:t>
            </a:r>
            <a:r>
              <a:rPr lang="uk-UA" b="1" dirty="0" err="1"/>
              <a:t>год</a:t>
            </a:r>
            <a:r>
              <a:rPr lang="uk-UA" b="1" dirty="0"/>
              <a:t> / рік; 1,5 </a:t>
            </a:r>
            <a:r>
              <a:rPr lang="uk-UA" b="1" dirty="0" err="1"/>
              <a:t>год</a:t>
            </a:r>
            <a:r>
              <a:rPr lang="uk-UA" b="1" dirty="0"/>
              <a:t> / </a:t>
            </a:r>
            <a:r>
              <a:rPr lang="uk-UA" b="1" dirty="0" smtClean="0"/>
              <a:t>тиждень</a:t>
            </a:r>
          </a:p>
          <a:p>
            <a:pPr marL="114300" indent="0">
              <a:buNone/>
            </a:pPr>
            <a:endParaRPr lang="ru-RU" dirty="0"/>
          </a:p>
          <a:p>
            <a:r>
              <a:rPr lang="uk-UA" dirty="0"/>
              <a:t>На читання і вивчення творів - 36 годин</a:t>
            </a:r>
            <a:endParaRPr lang="ru-RU" dirty="0"/>
          </a:p>
          <a:p>
            <a:r>
              <a:rPr lang="uk-UA" dirty="0"/>
              <a:t>На читання та обговорення - 8 годин</a:t>
            </a:r>
            <a:endParaRPr lang="ru-RU" dirty="0"/>
          </a:p>
          <a:p>
            <a:r>
              <a:rPr lang="uk-UA" dirty="0"/>
              <a:t>На практикум з розвитку умінь письмової взаємодії - 4 години </a:t>
            </a:r>
            <a:endParaRPr lang="ru-RU" dirty="0"/>
          </a:p>
          <a:p>
            <a:r>
              <a:rPr lang="uk-UA" dirty="0"/>
              <a:t>Резерв часу - 4 години</a:t>
            </a:r>
            <a:endParaRPr lang="ru-RU" dirty="0"/>
          </a:p>
          <a:p>
            <a:pPr marL="11430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90302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СТРУКТУРА Модельної </a:t>
            </a:r>
            <a:r>
              <a:rPr lang="uk-UA" b="1" dirty="0" err="1" smtClean="0"/>
              <a:t>ПРОГРАМи</a:t>
            </a:r>
            <a:r>
              <a:rPr lang="uk-UA" b="1" dirty="0"/>
              <a:t/>
            </a:r>
            <a:br>
              <a:rPr lang="uk-UA" b="1" dirty="0"/>
            </a:br>
            <a:r>
              <a:rPr lang="uk-UA" b="1" dirty="0"/>
              <a:t>«</a:t>
            </a:r>
            <a:r>
              <a:rPr lang="uk-UA" b="1" dirty="0" err="1" smtClean="0"/>
              <a:t>ЗАРУБІЖНа</a:t>
            </a:r>
            <a:r>
              <a:rPr lang="uk-UA" b="1" dirty="0" smtClean="0"/>
              <a:t> </a:t>
            </a:r>
            <a:r>
              <a:rPr lang="uk-UA" b="1" dirty="0" err="1" smtClean="0"/>
              <a:t>ЛІТЕРАТУРа</a:t>
            </a:r>
            <a:r>
              <a:rPr lang="uk-UA" b="1" dirty="0" smtClean="0"/>
              <a:t>»</a:t>
            </a: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604189015"/>
              </p:ext>
            </p:extLst>
          </p:nvPr>
        </p:nvGraphicFramePr>
        <p:xfrm>
          <a:off x="214281" y="1752600"/>
          <a:ext cx="8715438" cy="47482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5146"/>
                <a:gridCol w="2905146"/>
                <a:gridCol w="2905146"/>
              </a:tblGrid>
              <a:tr h="1263819"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Очікувані результати навчання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Пропонований зміст навчального предмета / інтегрованого курсу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Види навчальної діяльності</a:t>
                      </a:r>
                      <a:endParaRPr lang="ru-RU" dirty="0"/>
                    </a:p>
                  </a:txBody>
                  <a:tcPr/>
                </a:tc>
              </a:tr>
              <a:tr h="348441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(1) сприймає </a:t>
                      </a: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інформацію на слух, </a:t>
                      </a:r>
                      <a:r>
                        <a:rPr lang="uk-UA" sz="1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відзначає</a:t>
                      </a: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роль книжок і читання в культурному розвитку людини, у своєму власному житті;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lv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uk-UA" sz="1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(2) відповідає</a:t>
                      </a: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на запитання у процесі бесіди; </a:t>
                      </a:r>
                      <a:r>
                        <a:rPr lang="uk-UA" sz="1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розповідає</a:t>
                      </a: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про свої літературні вподобання, наводячи приклади прочитаних </a:t>
                      </a:r>
                      <a:r>
                        <a:rPr lang="uk-UA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творів;</a:t>
                      </a:r>
                      <a:r>
                        <a:rPr lang="uk-UA" sz="11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розказує </a:t>
                      </a:r>
                      <a:r>
                        <a:rPr lang="uk-UA" sz="11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проінформаційні</a:t>
                      </a: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ресурси (бібліотеки, сайти тощо), якими користується для задоволення власних читацьких потреб і розширення кола читацьких інтересів; 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(3) створює</a:t>
                      </a: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невелике типове повідомлення у соціальній мережі про улюблену книгу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ВСТУП</a:t>
                      </a: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(1 </a:t>
                      </a:r>
                      <a:r>
                        <a:rPr lang="uk-UA" sz="1100" dirty="0" err="1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год</a:t>
                      </a:r>
                      <a:r>
                        <a:rPr lang="uk-UA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Художня література як один із видів мистецтва. Значення книжок і читання в житті людини. Зміст навчального предмета «</a:t>
                      </a:r>
                      <a:r>
                        <a:rPr lang="uk-UA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Зарубіжна література».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b="1" i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Теорія літератури.</a:t>
                      </a: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Оригінал і переклад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Бесіда (із залученням читацького досвіду учнів). Ознайомлення з підручником і колективне обговорення його змісту та особливостей навчального предмета «Зарубіжна література</a:t>
                      </a:r>
                      <a:r>
                        <a:rPr lang="uk-UA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».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Розповідь про власні літературні вподобання</a:t>
                      </a:r>
                      <a:r>
                        <a:rPr lang="uk-UA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Підготовка виставки улюблених книжок, малюнків за улюбленими літературними творами</a:t>
                      </a:r>
                      <a:r>
                        <a:rPr lang="uk-UA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Презентація улюблених книжок ( зокрема у соціальній мережі</a:t>
                      </a:r>
                      <a:r>
                        <a:rPr lang="uk-UA" sz="11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).</a:t>
                      </a:r>
                      <a:r>
                        <a:rPr lang="uk-UA" sz="11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21090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000" dirty="0">
                <a:solidFill>
                  <a:srgbClr val="0070C0"/>
                </a:solidFill>
              </a:rPr>
              <a:t>Пропонований зміст навчального </a:t>
            </a:r>
            <a:r>
              <a:rPr lang="uk-UA" sz="2000" dirty="0" smtClean="0">
                <a:solidFill>
                  <a:srgbClr val="0070C0"/>
                </a:solidFill>
              </a:rPr>
              <a:t>предмета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endParaRPr lang="uk-UA" sz="1800" b="1" dirty="0" smtClean="0"/>
          </a:p>
          <a:p>
            <a:pPr marL="114300" indent="0">
              <a:buNone/>
            </a:pPr>
            <a:endParaRPr lang="uk-UA" b="1" dirty="0"/>
          </a:p>
          <a:p>
            <a:pPr marL="114300" indent="0" algn="ctr">
              <a:buNone/>
            </a:pPr>
            <a:r>
              <a:rPr lang="uk-UA" b="1" dirty="0" smtClean="0"/>
              <a:t>ВСТУП</a:t>
            </a:r>
            <a:r>
              <a:rPr lang="uk-UA" dirty="0" smtClean="0"/>
              <a:t> </a:t>
            </a:r>
            <a:r>
              <a:rPr lang="uk-UA" dirty="0"/>
              <a:t>(1 </a:t>
            </a:r>
            <a:r>
              <a:rPr lang="uk-UA" dirty="0" err="1"/>
              <a:t>год</a:t>
            </a:r>
            <a:r>
              <a:rPr lang="uk-UA" dirty="0" smtClean="0"/>
              <a:t>)</a:t>
            </a:r>
          </a:p>
          <a:p>
            <a:pPr marL="114300" indent="0" algn="just">
              <a:buNone/>
            </a:pPr>
            <a:endParaRPr lang="ru-RU" dirty="0"/>
          </a:p>
          <a:p>
            <a:pPr marL="114300" indent="0" algn="just">
              <a:buNone/>
            </a:pPr>
            <a:r>
              <a:rPr lang="uk-UA" dirty="0">
                <a:solidFill>
                  <a:srgbClr val="0070C0"/>
                </a:solidFill>
              </a:rPr>
              <a:t>Художня література як один із видів мистецтва. Значення книжок і читання в житті людини. Зміст навчального предмета «Зарубіжні літератури». </a:t>
            </a:r>
            <a:endParaRPr lang="ru-RU" dirty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b="1" i="1" dirty="0"/>
              <a:t>Теорія літератури.</a:t>
            </a:r>
            <a:r>
              <a:rPr lang="uk-UA" dirty="0"/>
              <a:t> Оригінал і переклад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66660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128" y="408373"/>
            <a:ext cx="8260672" cy="591736"/>
          </a:xfrm>
        </p:spPr>
        <p:txBody>
          <a:bodyPr>
            <a:normAutofit/>
          </a:bodyPr>
          <a:lstStyle/>
          <a:p>
            <a:r>
              <a:rPr lang="uk-UA" sz="2000" dirty="0">
                <a:solidFill>
                  <a:srgbClr val="0070C0"/>
                </a:solidFill>
              </a:rPr>
              <a:t>Пропонований зміст навчального </a:t>
            </a:r>
            <a:r>
              <a:rPr lang="uk-UA" sz="2000" dirty="0" smtClean="0">
                <a:solidFill>
                  <a:srgbClr val="0070C0"/>
                </a:solidFill>
              </a:rPr>
              <a:t>предмета</a:t>
            </a:r>
            <a:endParaRPr lang="ru-RU" sz="20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572164"/>
          </a:xfrm>
        </p:spPr>
        <p:txBody>
          <a:bodyPr>
            <a:normAutofit fontScale="62500" lnSpcReduction="20000"/>
          </a:bodyPr>
          <a:lstStyle/>
          <a:p>
            <a:pPr marL="114300" indent="0" algn="ctr">
              <a:buNone/>
            </a:pPr>
            <a:r>
              <a:rPr lang="uk-UA" sz="3800" b="1" dirty="0"/>
              <a:t>КАЗКА </a:t>
            </a:r>
            <a:r>
              <a:rPr lang="uk-UA" sz="3800" dirty="0"/>
              <a:t>(14 </a:t>
            </a:r>
            <a:r>
              <a:rPr lang="uk-UA" sz="3800" dirty="0" err="1"/>
              <a:t>год</a:t>
            </a:r>
            <a:r>
              <a:rPr lang="uk-UA" sz="3800" dirty="0" smtClean="0"/>
              <a:t>)</a:t>
            </a:r>
          </a:p>
          <a:p>
            <a:pPr marL="114300" indent="0" algn="just">
              <a:buNone/>
            </a:pPr>
            <a:endParaRPr lang="ru-RU" dirty="0"/>
          </a:p>
          <a:p>
            <a:pPr marL="114300" indent="0" algn="just">
              <a:buNone/>
            </a:pPr>
            <a:r>
              <a:rPr lang="uk-UA" b="1" dirty="0">
                <a:solidFill>
                  <a:srgbClr val="0070C0"/>
                </a:solidFill>
              </a:rPr>
              <a:t>Фольклорні казки </a:t>
            </a:r>
            <a:r>
              <a:rPr lang="uk-UA" dirty="0">
                <a:solidFill>
                  <a:srgbClr val="0070C0"/>
                </a:solidFill>
              </a:rPr>
              <a:t>(3 </a:t>
            </a:r>
            <a:r>
              <a:rPr lang="uk-UA" dirty="0" err="1">
                <a:solidFill>
                  <a:srgbClr val="0070C0"/>
                </a:solidFill>
              </a:rPr>
              <a:t>год</a:t>
            </a:r>
            <a:r>
              <a:rPr lang="uk-UA" dirty="0">
                <a:solidFill>
                  <a:srgbClr val="0070C0"/>
                </a:solidFill>
              </a:rPr>
              <a:t>)</a:t>
            </a:r>
            <a:endParaRPr lang="ru-RU" dirty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dirty="0">
                <a:solidFill>
                  <a:srgbClr val="0070C0"/>
                </a:solidFill>
              </a:rPr>
              <a:t>«Пані Метелиця» (німецька казка), «</a:t>
            </a:r>
            <a:r>
              <a:rPr lang="uk-UA" dirty="0" err="1">
                <a:solidFill>
                  <a:srgbClr val="0070C0"/>
                </a:solidFill>
              </a:rPr>
              <a:t>Дроворубова</a:t>
            </a:r>
            <a:r>
              <a:rPr lang="uk-UA" dirty="0">
                <a:solidFill>
                  <a:srgbClr val="0070C0"/>
                </a:solidFill>
              </a:rPr>
              <a:t> донька» (французька казка), «</a:t>
            </a:r>
            <a:r>
              <a:rPr lang="uk-UA" dirty="0" err="1">
                <a:solidFill>
                  <a:srgbClr val="0070C0"/>
                </a:solidFill>
              </a:rPr>
              <a:t>Синдбад-мореплавець</a:t>
            </a:r>
            <a:r>
              <a:rPr lang="uk-UA" dirty="0">
                <a:solidFill>
                  <a:srgbClr val="0070C0"/>
                </a:solidFill>
              </a:rPr>
              <a:t>» (перша подорож) (арабська казка з «Тисячі і однієї ночі») </a:t>
            </a:r>
            <a:endParaRPr lang="uk-UA" dirty="0" smtClean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endParaRPr lang="ru-RU" dirty="0"/>
          </a:p>
          <a:p>
            <a:pPr marL="114300" indent="0" algn="just">
              <a:buNone/>
            </a:pPr>
            <a:r>
              <a:rPr lang="uk-UA" b="1" i="1" dirty="0"/>
              <a:t>Теорія літератури.</a:t>
            </a:r>
            <a:r>
              <a:rPr lang="uk-UA" dirty="0"/>
              <a:t> Казковий сюжет. Мандрівні сюжети. Діалог як засіб спілкування, вираження думок, почуттів і настроїв героїв. </a:t>
            </a:r>
            <a:r>
              <a:rPr lang="uk-UA" dirty="0" smtClean="0"/>
              <a:t>Антитеза</a:t>
            </a:r>
          </a:p>
          <a:p>
            <a:pPr marL="114300" indent="0" algn="just">
              <a:buNone/>
            </a:pPr>
            <a:endParaRPr lang="ru-RU" dirty="0"/>
          </a:p>
          <a:p>
            <a:pPr marL="114300" indent="0" algn="just">
              <a:buNone/>
            </a:pPr>
            <a:r>
              <a:rPr lang="uk-UA" b="1" dirty="0">
                <a:solidFill>
                  <a:srgbClr val="0070C0"/>
                </a:solidFill>
              </a:rPr>
              <a:t>Літературні (авторські) казки </a:t>
            </a:r>
            <a:r>
              <a:rPr lang="uk-UA" dirty="0">
                <a:solidFill>
                  <a:srgbClr val="0070C0"/>
                </a:solidFill>
              </a:rPr>
              <a:t>(10 </a:t>
            </a:r>
            <a:r>
              <a:rPr lang="uk-UA" dirty="0" err="1">
                <a:solidFill>
                  <a:srgbClr val="0070C0"/>
                </a:solidFill>
              </a:rPr>
              <a:t>год</a:t>
            </a:r>
            <a:r>
              <a:rPr lang="uk-UA" dirty="0" smtClean="0">
                <a:solidFill>
                  <a:srgbClr val="0070C0"/>
                </a:solidFill>
              </a:rPr>
              <a:t>)</a:t>
            </a:r>
            <a:endParaRPr lang="ru-RU" dirty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i="1" dirty="0">
                <a:solidFill>
                  <a:srgbClr val="0070C0"/>
                </a:solidFill>
              </a:rPr>
              <a:t>Ганс Крістіан Андерсен </a:t>
            </a:r>
            <a:r>
              <a:rPr lang="uk-UA" dirty="0">
                <a:solidFill>
                  <a:srgbClr val="0070C0"/>
                </a:solidFill>
              </a:rPr>
              <a:t>(1805–1875). «Снігова королева»</a:t>
            </a:r>
            <a:endParaRPr lang="ru-RU" dirty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b="1" i="1" dirty="0"/>
              <a:t>Теорія літератури.</a:t>
            </a:r>
            <a:r>
              <a:rPr lang="uk-UA" dirty="0"/>
              <a:t> Літературна казка.  Автор художнього твору. Герой / героїня казки</a:t>
            </a:r>
            <a:endParaRPr lang="ru-RU" dirty="0"/>
          </a:p>
          <a:p>
            <a:pPr marL="114300" indent="0" algn="just">
              <a:buNone/>
            </a:pPr>
            <a:r>
              <a:rPr lang="uk-UA" i="1" dirty="0">
                <a:solidFill>
                  <a:srgbClr val="0070C0"/>
                </a:solidFill>
              </a:rPr>
              <a:t>Олександр Сергійович Пушкін </a:t>
            </a:r>
            <a:r>
              <a:rPr lang="uk-UA" dirty="0">
                <a:solidFill>
                  <a:srgbClr val="0070C0"/>
                </a:solidFill>
              </a:rPr>
              <a:t>(1799–1837). «Казка про царя </a:t>
            </a:r>
            <a:r>
              <a:rPr lang="uk-UA" dirty="0" err="1">
                <a:solidFill>
                  <a:srgbClr val="0070C0"/>
                </a:solidFill>
              </a:rPr>
              <a:t>Салтана</a:t>
            </a:r>
            <a:r>
              <a:rPr lang="uk-UA" dirty="0">
                <a:solidFill>
                  <a:srgbClr val="0070C0"/>
                </a:solidFill>
              </a:rPr>
              <a:t>, про сина його славного й могутнього богатиря князя </a:t>
            </a:r>
            <a:r>
              <a:rPr lang="uk-UA" dirty="0" err="1">
                <a:solidFill>
                  <a:srgbClr val="0070C0"/>
                </a:solidFill>
              </a:rPr>
              <a:t>Гвідона</a:t>
            </a:r>
            <a:r>
              <a:rPr lang="uk-UA" dirty="0">
                <a:solidFill>
                  <a:srgbClr val="0070C0"/>
                </a:solidFill>
              </a:rPr>
              <a:t> </a:t>
            </a:r>
            <a:r>
              <a:rPr lang="uk-UA" dirty="0" err="1">
                <a:solidFill>
                  <a:srgbClr val="0070C0"/>
                </a:solidFill>
              </a:rPr>
              <a:t>Салтановича</a:t>
            </a:r>
            <a:r>
              <a:rPr lang="uk-UA" dirty="0">
                <a:solidFill>
                  <a:srgbClr val="0070C0"/>
                </a:solidFill>
              </a:rPr>
              <a:t> та про прекрасну царівну Лебедицю</a:t>
            </a:r>
            <a:r>
              <a:rPr lang="uk-UA" dirty="0" smtClean="0">
                <a:solidFill>
                  <a:srgbClr val="0070C0"/>
                </a:solidFill>
              </a:rPr>
              <a:t>»</a:t>
            </a:r>
          </a:p>
          <a:p>
            <a:pPr marL="114300" indent="0" algn="just">
              <a:buNone/>
            </a:pPr>
            <a:endParaRPr lang="ru-RU" dirty="0"/>
          </a:p>
          <a:p>
            <a:pPr marL="114300" indent="0" algn="just">
              <a:buNone/>
            </a:pPr>
            <a:r>
              <a:rPr lang="uk-UA" b="1" i="1" dirty="0"/>
              <a:t>Теорія літератури.</a:t>
            </a:r>
            <a:r>
              <a:rPr lang="uk-UA" dirty="0"/>
              <a:t> Віршована і прозаїчна мова. Герой/героїня літературного твору (закріплення знань).  </a:t>
            </a:r>
            <a:endParaRPr lang="uk-UA" dirty="0" smtClean="0"/>
          </a:p>
          <a:p>
            <a:pPr marL="114300" indent="0" algn="just">
              <a:buNone/>
            </a:pPr>
            <a:endParaRPr lang="ru-RU" dirty="0"/>
          </a:p>
          <a:p>
            <a:pPr marL="114300" indent="0" algn="just">
              <a:buNone/>
            </a:pPr>
            <a:r>
              <a:rPr lang="uk-UA" i="1" dirty="0">
                <a:solidFill>
                  <a:srgbClr val="0070C0"/>
                </a:solidFill>
              </a:rPr>
              <a:t>Оскар Уайльд </a:t>
            </a:r>
            <a:r>
              <a:rPr lang="uk-UA" dirty="0">
                <a:solidFill>
                  <a:srgbClr val="0070C0"/>
                </a:solidFill>
              </a:rPr>
              <a:t>(1854–1900). «Хлопчик-Зірка». Авторське ставлення до героїв/героїнь твору.</a:t>
            </a:r>
            <a:endParaRPr lang="ru-RU" dirty="0">
              <a:solidFill>
                <a:srgbClr val="0070C0"/>
              </a:solidFill>
            </a:endParaRPr>
          </a:p>
          <a:p>
            <a:pPr marL="114300" indent="0" algn="just">
              <a:buNone/>
            </a:pPr>
            <a:r>
              <a:rPr lang="uk-UA" b="1" i="1" dirty="0" smtClean="0"/>
              <a:t>Теорія літератури </a:t>
            </a:r>
            <a:r>
              <a:rPr lang="uk-UA" dirty="0" smtClean="0"/>
              <a:t>Антитеза </a:t>
            </a:r>
            <a:r>
              <a:rPr lang="uk-UA" dirty="0"/>
              <a:t>(збагачення знань: протиставлення краси зовнішньої і внутрішньої)</a:t>
            </a:r>
            <a:endParaRPr lang="ru-RU" dirty="0"/>
          </a:p>
          <a:p>
            <a:pPr marL="11430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4214029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тека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птека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632</TotalTime>
  <Words>960</Words>
  <Application>Microsoft Office PowerPoint</Application>
  <PresentationFormat>Экран (4:3)</PresentationFormat>
  <Paragraphs>139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Аптека</vt:lpstr>
      <vt:lpstr>Слайд 1</vt:lpstr>
      <vt:lpstr>Підручник «зарубіжна література» 5 клас  </vt:lpstr>
      <vt:lpstr>МОДЕЛЬНА ПРОГРАМА «ЗАРУБІЖНа ЛІТЕРАТУРа»</vt:lpstr>
      <vt:lpstr>МетА предмету «Зарубіжна література»</vt:lpstr>
      <vt:lpstr>РОЗПОДІЛ навчальних годин У вивченнІ предмета «Зарубіжна література»</vt:lpstr>
      <vt:lpstr>Основна частина 5-6 класи</vt:lpstr>
      <vt:lpstr>СТРУКТУРА Модельної ПРОГРАМи «ЗАРУБІЖНа ЛІТЕРАТУРа»</vt:lpstr>
      <vt:lpstr>Пропонований зміст навчального предмета</vt:lpstr>
      <vt:lpstr>Пропонований зміст навчального предмета</vt:lpstr>
      <vt:lpstr>Пропонований зміст навчального предмета</vt:lpstr>
      <vt:lpstr>Пропонований зміст навчального предмета</vt:lpstr>
      <vt:lpstr>Пропонований зміст навчального предмета</vt:lpstr>
      <vt:lpstr>Пропонований зміст навчального предмета</vt:lpstr>
      <vt:lpstr>Автори підручника:</vt:lpstr>
      <vt:lpstr>Підручник «зарубіжна література» 5 клас</vt:lpstr>
      <vt:lpstr>Зміст</vt:lpstr>
      <vt:lpstr>Слайд 17</vt:lpstr>
      <vt:lpstr>Слайд 18</vt:lpstr>
      <vt:lpstr>Слайд 19</vt:lpstr>
      <vt:lpstr>Слайд 20</vt:lpstr>
      <vt:lpstr>Підручник «зарубіжна література» 5 клас</vt:lpstr>
      <vt:lpstr>Підручник «зарубіжна література» 5 клас</vt:lpstr>
      <vt:lpstr>Підручник «зарубіжна література» 5 клас</vt:lpstr>
      <vt:lpstr>Підручник «зарубіжна література» 5 клас</vt:lpstr>
      <vt:lpstr>Підручник «зарубіжна література» 5 клас</vt:lpstr>
      <vt:lpstr>Підручник «зарубіжна література» 5 клас</vt:lpstr>
      <vt:lpstr>Підручник «зарубіжна література» 5 клас</vt:lpstr>
      <vt:lpstr>Слайд 28</vt:lpstr>
      <vt:lpstr>Підручник «зарубіжна література» 5 клас</vt:lpstr>
      <vt:lpstr>Підручник «зарубіжна література» 5 клас</vt:lpstr>
      <vt:lpstr>Підручник «зарубіжна література» 5 клас</vt:lpstr>
      <vt:lpstr>Підручник «зарубіжна література» 5 клас</vt:lpstr>
      <vt:lpstr>Підручник «зарубіжна література» 5 клас</vt:lpstr>
      <vt:lpstr>Підручник «зарубіжна література» 5 клас</vt:lpstr>
      <vt:lpstr>Підручник «зарубіжна література» 5 клас</vt:lpstr>
      <vt:lpstr>Слайд 36</vt:lpstr>
      <vt:lpstr>Слайд 37</vt:lpstr>
      <vt:lpstr>Слайд 38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МОДЕЛЬНА ПРОГРАМА «ЗАРУБІЖНІ ЛІТЕРАТУРИ»</dc:title>
  <dc:creator>Desktop</dc:creator>
  <cp:lastModifiedBy>Пользователь Windows</cp:lastModifiedBy>
  <cp:revision>64</cp:revision>
  <dcterms:created xsi:type="dcterms:W3CDTF">2021-12-15T09:31:56Z</dcterms:created>
  <dcterms:modified xsi:type="dcterms:W3CDTF">2022-02-03T10:04:30Z</dcterms:modified>
</cp:coreProperties>
</file>