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8B906-64D8-44AD-AA43-28D43CE3BF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B1DF8-3D28-42D6-9E04-CA51B518547B}">
      <dgm:prSet phldrT="[Текст]" custT="1"/>
      <dgm:spPr/>
      <dgm:t>
        <a:bodyPr/>
        <a:lstStyle/>
        <a:p>
          <a:r>
            <a:rPr lang="ru-RU" sz="1800" b="1" dirty="0" err="1" smtClean="0">
              <a:latin typeface="Georgia" pitchFamily="18" charset="0"/>
            </a:rPr>
            <a:t>Інструкці</a:t>
          </a:r>
          <a:r>
            <a:rPr lang="uk-UA" sz="1800" b="1" dirty="0" smtClean="0">
              <a:latin typeface="Georgia" pitchFamily="18" charset="0"/>
            </a:rPr>
            <a:t>я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з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діловодства</a:t>
          </a:r>
          <a:r>
            <a:rPr lang="uk-UA" sz="1800" b="1" dirty="0" smtClean="0">
              <a:latin typeface="Georgia" pitchFamily="18" charset="0"/>
            </a:rPr>
            <a:t>  </a:t>
          </a:r>
          <a:r>
            <a:rPr lang="ru-RU" sz="1800" b="1" dirty="0" smtClean="0">
              <a:latin typeface="Georgia" pitchFamily="18" charset="0"/>
            </a:rPr>
            <a:t>у </a:t>
          </a:r>
          <a:r>
            <a:rPr lang="uk-UA" sz="1800" b="1" dirty="0" smtClean="0">
              <a:latin typeface="Georgia" pitchFamily="18" charset="0"/>
            </a:rPr>
            <a:t>  </a:t>
          </a:r>
          <a:r>
            <a:rPr lang="ru-RU" sz="1800" b="1" dirty="0" smtClean="0">
              <a:latin typeface="Georgia" pitchFamily="18" charset="0"/>
            </a:rPr>
            <a:t>закладах </a:t>
          </a:r>
          <a:r>
            <a:rPr lang="uk-UA" sz="1800" b="1" dirty="0" smtClean="0">
              <a:latin typeface="Georgia" pitchFamily="18" charset="0"/>
            </a:rPr>
            <a:t>   </a:t>
          </a:r>
          <a:r>
            <a:rPr lang="ru-RU" sz="1800" b="1" dirty="0" err="1" smtClean="0">
              <a:latin typeface="Georgia" pitchFamily="18" charset="0"/>
            </a:rPr>
            <a:t>загальної</a:t>
          </a:r>
          <a:r>
            <a:rPr lang="ru-RU" sz="1800" b="1" dirty="0" smtClean="0">
              <a:latin typeface="Georgia" pitchFamily="18" charset="0"/>
            </a:rPr>
            <a:t>  </a:t>
          </a:r>
          <a:r>
            <a:rPr lang="ru-RU" sz="1800" b="1" dirty="0" err="1" smtClean="0">
              <a:latin typeface="Georgia" pitchFamily="18" charset="0"/>
            </a:rPr>
            <a:t>середньої</a:t>
          </a:r>
          <a:r>
            <a:rPr lang="ru-RU" sz="1800" b="1" dirty="0" smtClean="0">
              <a:latin typeface="Georgia" pitchFamily="18" charset="0"/>
            </a:rPr>
            <a:t>  </a:t>
          </a:r>
          <a:r>
            <a:rPr lang="ru-RU" sz="1800" b="1" dirty="0" err="1" smtClean="0">
              <a:latin typeface="Georgia" pitchFamily="18" charset="0"/>
            </a:rPr>
            <a:t>освіти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затверджен</a:t>
          </a:r>
          <a:r>
            <a:rPr lang="uk-UA" sz="1800" b="1" dirty="0" smtClean="0">
              <a:latin typeface="Georgia" pitchFamily="18" charset="0"/>
            </a:rPr>
            <a:t>а наказом МОН </a:t>
          </a:r>
          <a:r>
            <a:rPr lang="ru-RU" sz="1800" b="1" dirty="0" smtClean="0">
              <a:latin typeface="Georgia" pitchFamily="18" charset="0"/>
            </a:rPr>
            <a:t>№ 676 </a:t>
          </a:r>
          <a:r>
            <a:rPr lang="ru-RU" sz="1800" b="1" dirty="0" err="1" smtClean="0">
              <a:latin typeface="Georgia" pitchFamily="18" charset="0"/>
            </a:rPr>
            <a:t>від</a:t>
          </a:r>
          <a:r>
            <a:rPr lang="ru-RU" sz="1800" b="1" dirty="0" smtClean="0">
              <a:latin typeface="Georgia" pitchFamily="18" charset="0"/>
            </a:rPr>
            <a:t> 25 </a:t>
          </a:r>
          <a:r>
            <a:rPr lang="ru-RU" sz="1800" b="1" dirty="0" err="1" smtClean="0">
              <a:latin typeface="Georgia" pitchFamily="18" charset="0"/>
            </a:rPr>
            <a:t>червня</a:t>
          </a:r>
          <a:r>
            <a:rPr lang="ru-RU" sz="1800" b="1" dirty="0" smtClean="0">
              <a:latin typeface="Georgia" pitchFamily="18" charset="0"/>
            </a:rPr>
            <a:t> 2018 року</a:t>
          </a:r>
          <a:r>
            <a:rPr lang="uk-UA" sz="1800" b="1" dirty="0" smtClean="0">
              <a:latin typeface="Georgia" pitchFamily="18" charset="0"/>
            </a:rPr>
            <a:t>.</a:t>
          </a:r>
          <a:endParaRPr lang="ru-RU" sz="1800" dirty="0">
            <a:latin typeface="Georgia" pitchFamily="18" charset="0"/>
          </a:endParaRPr>
        </a:p>
      </dgm:t>
    </dgm:pt>
    <dgm:pt modelId="{19707519-0636-4064-AA25-3BDAC195D219}" type="parTrans" cxnId="{B13BDA0A-B97E-4AED-B038-ED0822D4B750}">
      <dgm:prSet/>
      <dgm:spPr/>
      <dgm:t>
        <a:bodyPr/>
        <a:lstStyle/>
        <a:p>
          <a:endParaRPr lang="ru-RU"/>
        </a:p>
      </dgm:t>
    </dgm:pt>
    <dgm:pt modelId="{0FCC6680-76F4-4475-890D-664CBA0B1403}" type="sibTrans" cxnId="{B13BDA0A-B97E-4AED-B038-ED0822D4B750}">
      <dgm:prSet/>
      <dgm:spPr/>
      <dgm:t>
        <a:bodyPr/>
        <a:lstStyle/>
        <a:p>
          <a:endParaRPr lang="ru-RU"/>
        </a:p>
      </dgm:t>
    </dgm:pt>
    <dgm:pt modelId="{7361BEA9-7297-4918-AD2B-344A0ADA404D}">
      <dgm:prSet phldrT="[Текст]" custT="1"/>
      <dgm:spPr/>
      <dgm:t>
        <a:bodyPr/>
        <a:lstStyle/>
        <a:p>
          <a:r>
            <a:rPr lang="ru-RU" sz="1800" b="1" dirty="0" err="1" smtClean="0">
              <a:latin typeface="Georgia" pitchFamily="18" charset="0"/>
            </a:rPr>
            <a:t>Лист-роз’яснення</a:t>
          </a:r>
          <a:r>
            <a:rPr lang="uk-UA" sz="1800" b="1" dirty="0" smtClean="0">
              <a:latin typeface="Georgia" pitchFamily="18" charset="0"/>
            </a:rPr>
            <a:t> МОН   </a:t>
          </a:r>
          <a:r>
            <a:rPr lang="ru-RU" sz="1800" b="1" dirty="0" err="1" smtClean="0">
              <a:latin typeface="Georgia" pitchFamily="18" charset="0"/>
            </a:rPr>
            <a:t>щодо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застосування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окремих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положень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Інструкції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з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діловодства</a:t>
          </a:r>
          <a:r>
            <a:rPr lang="ru-RU" sz="1800" b="1" dirty="0" smtClean="0">
              <a:latin typeface="Georgia" pitchFamily="18" charset="0"/>
            </a:rPr>
            <a:t> у закладах </a:t>
          </a:r>
          <a:r>
            <a:rPr lang="ru-RU" sz="1800" b="1" dirty="0" err="1" smtClean="0">
              <a:latin typeface="Georgia" pitchFamily="18" charset="0"/>
            </a:rPr>
            <a:t>загальної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середньої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освіти</a:t>
          </a:r>
          <a:r>
            <a:rPr lang="ru-RU" sz="1800" b="1" dirty="0" smtClean="0">
              <a:latin typeface="Georgia" pitchFamily="18" charset="0"/>
            </a:rPr>
            <a:t>    №1/9-596 </a:t>
          </a:r>
          <a:r>
            <a:rPr lang="ru-RU" sz="1800" b="1" dirty="0" err="1" smtClean="0">
              <a:latin typeface="Georgia" pitchFamily="18" charset="0"/>
            </a:rPr>
            <a:t>від</a:t>
          </a:r>
          <a:r>
            <a:rPr lang="ru-RU" sz="1800" b="1" dirty="0" smtClean="0">
              <a:latin typeface="Georgia" pitchFamily="18" charset="0"/>
            </a:rPr>
            <a:t> 03.10.2018. </a:t>
          </a:r>
          <a:endParaRPr lang="ru-RU" sz="1800" dirty="0">
            <a:latin typeface="Georgia" pitchFamily="18" charset="0"/>
          </a:endParaRPr>
        </a:p>
      </dgm:t>
    </dgm:pt>
    <dgm:pt modelId="{35CAC278-9F3F-4093-9274-D5D7DB80C8BE}" type="parTrans" cxnId="{427D4CB8-9FC0-4B5F-9641-541529A45F01}">
      <dgm:prSet/>
      <dgm:spPr/>
      <dgm:t>
        <a:bodyPr/>
        <a:lstStyle/>
        <a:p>
          <a:endParaRPr lang="ru-RU"/>
        </a:p>
      </dgm:t>
    </dgm:pt>
    <dgm:pt modelId="{8156DD01-B6E4-49F6-8D6B-823AEC2CFD5A}" type="sibTrans" cxnId="{427D4CB8-9FC0-4B5F-9641-541529A45F01}">
      <dgm:prSet/>
      <dgm:spPr/>
      <dgm:t>
        <a:bodyPr/>
        <a:lstStyle/>
        <a:p>
          <a:endParaRPr lang="ru-RU"/>
        </a:p>
      </dgm:t>
    </dgm:pt>
    <dgm:pt modelId="{F08D7AAE-5DF1-4D13-81D8-282552230ACF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Наказ МОН </a:t>
          </a:r>
          <a:r>
            <a:rPr lang="ru-RU" sz="1800" b="1" dirty="0" err="1" smtClean="0">
              <a:latin typeface="Georgia" pitchFamily="18" charset="0"/>
            </a:rPr>
            <a:t>від</a:t>
          </a:r>
          <a:r>
            <a:rPr lang="ru-RU" sz="1800" b="1" dirty="0" smtClean="0">
              <a:latin typeface="Georgia" pitchFamily="18" charset="0"/>
            </a:rPr>
            <a:t> 10.05.2011 № 423 «Про </a:t>
          </a:r>
          <a:r>
            <a:rPr lang="ru-RU" sz="1800" b="1" dirty="0" err="1" smtClean="0">
              <a:latin typeface="Georgia" pitchFamily="18" charset="0"/>
            </a:rPr>
            <a:t>затвердження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Єдиних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зразків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обов’язкової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ділової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документації</a:t>
          </a:r>
          <a:r>
            <a:rPr lang="ru-RU" sz="1800" b="1" dirty="0" smtClean="0">
              <a:latin typeface="Georgia" pitchFamily="18" charset="0"/>
            </a:rPr>
            <a:t> у закладах </a:t>
          </a:r>
          <a:r>
            <a:rPr lang="ru-RU" sz="1800" b="1" dirty="0" err="1" smtClean="0">
              <a:latin typeface="Georgia" pitchFamily="18" charset="0"/>
            </a:rPr>
            <a:t>загальної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середньої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освіти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усіх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типів</a:t>
          </a:r>
          <a:r>
            <a:rPr lang="ru-RU" sz="1800" b="1" dirty="0" smtClean="0">
              <a:latin typeface="Georgia" pitchFamily="18" charset="0"/>
            </a:rPr>
            <a:t> </a:t>
          </a:r>
          <a:r>
            <a:rPr lang="ru-RU" sz="1800" b="1" dirty="0" err="1" smtClean="0">
              <a:latin typeface="Georgia" pitchFamily="18" charset="0"/>
            </a:rPr>
            <a:t>і</a:t>
          </a:r>
          <a:r>
            <a:rPr lang="ru-RU" sz="1800" b="1" dirty="0" smtClean="0">
              <a:latin typeface="Georgia" pitchFamily="18" charset="0"/>
            </a:rPr>
            <a:t> форм </a:t>
          </a:r>
          <a:r>
            <a:rPr lang="ru-RU" sz="1800" b="1" dirty="0" err="1" smtClean="0">
              <a:latin typeface="Georgia" pitchFamily="18" charset="0"/>
            </a:rPr>
            <a:t>власності</a:t>
          </a:r>
          <a:r>
            <a:rPr lang="ru-RU" sz="1800" b="1" dirty="0" smtClean="0">
              <a:latin typeface="Georgia" pitchFamily="18" charset="0"/>
            </a:rPr>
            <a:t>».</a:t>
          </a:r>
          <a:endParaRPr lang="ru-RU" sz="1800" dirty="0" smtClean="0">
            <a:latin typeface="Georgia" pitchFamily="18" charset="0"/>
          </a:endParaRPr>
        </a:p>
      </dgm:t>
    </dgm:pt>
    <dgm:pt modelId="{E00A0678-3CFB-4F46-BA00-B2B8907122AA}" type="parTrans" cxnId="{C02BEB52-0DE8-4C64-89EB-B8FAB8313770}">
      <dgm:prSet/>
      <dgm:spPr/>
      <dgm:t>
        <a:bodyPr/>
        <a:lstStyle/>
        <a:p>
          <a:endParaRPr lang="ru-RU"/>
        </a:p>
      </dgm:t>
    </dgm:pt>
    <dgm:pt modelId="{97ADE89D-4217-4030-9C40-56E8969B79D4}" type="sibTrans" cxnId="{C02BEB52-0DE8-4C64-89EB-B8FAB8313770}">
      <dgm:prSet/>
      <dgm:spPr/>
      <dgm:t>
        <a:bodyPr/>
        <a:lstStyle/>
        <a:p>
          <a:endParaRPr lang="ru-RU"/>
        </a:p>
      </dgm:t>
    </dgm:pt>
    <dgm:pt modelId="{74896A5E-EC67-46A7-B6C2-806756CF4350}" type="pres">
      <dgm:prSet presAssocID="{03A8B906-64D8-44AD-AA43-28D43CE3BF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C7244-C6A3-4408-AB16-24EAA80535EF}" type="pres">
      <dgm:prSet presAssocID="{222B1DF8-3D28-42D6-9E04-CA51B518547B}" presName="parentLin" presStyleCnt="0"/>
      <dgm:spPr/>
    </dgm:pt>
    <dgm:pt modelId="{38AB1CEE-4E5F-46C9-9073-1B8C90DBD2D6}" type="pres">
      <dgm:prSet presAssocID="{222B1DF8-3D28-42D6-9E04-CA51B51854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1DB1B69-86FA-4F8A-8C9E-A72377DAFD1B}" type="pres">
      <dgm:prSet presAssocID="{222B1DF8-3D28-42D6-9E04-CA51B518547B}" presName="parentText" presStyleLbl="node1" presStyleIdx="0" presStyleCnt="3" custScaleX="141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D1B30-B0B0-415D-9B8D-27039827F724}" type="pres">
      <dgm:prSet presAssocID="{222B1DF8-3D28-42D6-9E04-CA51B518547B}" presName="negativeSpace" presStyleCnt="0"/>
      <dgm:spPr/>
    </dgm:pt>
    <dgm:pt modelId="{E9FD4347-53D7-484F-A895-9CB95300ADCB}" type="pres">
      <dgm:prSet presAssocID="{222B1DF8-3D28-42D6-9E04-CA51B518547B}" presName="childText" presStyleLbl="conFgAcc1" presStyleIdx="0" presStyleCnt="3">
        <dgm:presLayoutVars>
          <dgm:bulletEnabled val="1"/>
        </dgm:presLayoutVars>
      </dgm:prSet>
      <dgm:spPr/>
    </dgm:pt>
    <dgm:pt modelId="{267DFE13-924B-415E-98EA-B8ABA7A80DAE}" type="pres">
      <dgm:prSet presAssocID="{0FCC6680-76F4-4475-890D-664CBA0B1403}" presName="spaceBetweenRectangles" presStyleCnt="0"/>
      <dgm:spPr/>
    </dgm:pt>
    <dgm:pt modelId="{6EBBC6E1-2FC9-4E6B-BCE9-4E52B480A479}" type="pres">
      <dgm:prSet presAssocID="{7361BEA9-7297-4918-AD2B-344A0ADA404D}" presName="parentLin" presStyleCnt="0"/>
      <dgm:spPr/>
    </dgm:pt>
    <dgm:pt modelId="{F91E1244-1CBC-4C57-869B-F38338A6122C}" type="pres">
      <dgm:prSet presAssocID="{7361BEA9-7297-4918-AD2B-344A0ADA40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E9D89E-427F-4B35-BA45-B0E7DA92CD92}" type="pres">
      <dgm:prSet presAssocID="{7361BEA9-7297-4918-AD2B-344A0ADA404D}" presName="parentText" presStyleLbl="node1" presStyleIdx="1" presStyleCnt="3" custScaleX="141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F4B2A-E5B3-40F9-AF31-38B8B37C764F}" type="pres">
      <dgm:prSet presAssocID="{7361BEA9-7297-4918-AD2B-344A0ADA404D}" presName="negativeSpace" presStyleCnt="0"/>
      <dgm:spPr/>
    </dgm:pt>
    <dgm:pt modelId="{5846F3F6-09D0-4976-A8CE-0B5FEB94489F}" type="pres">
      <dgm:prSet presAssocID="{7361BEA9-7297-4918-AD2B-344A0ADA404D}" presName="childText" presStyleLbl="conFgAcc1" presStyleIdx="1" presStyleCnt="3">
        <dgm:presLayoutVars>
          <dgm:bulletEnabled val="1"/>
        </dgm:presLayoutVars>
      </dgm:prSet>
      <dgm:spPr/>
    </dgm:pt>
    <dgm:pt modelId="{29976A7B-AB76-45E4-AE90-DC97C8C722EB}" type="pres">
      <dgm:prSet presAssocID="{8156DD01-B6E4-49F6-8D6B-823AEC2CFD5A}" presName="spaceBetweenRectangles" presStyleCnt="0"/>
      <dgm:spPr/>
    </dgm:pt>
    <dgm:pt modelId="{CC618099-6D36-4812-917C-2F5F2A090AD6}" type="pres">
      <dgm:prSet presAssocID="{F08D7AAE-5DF1-4D13-81D8-282552230ACF}" presName="parentLin" presStyleCnt="0"/>
      <dgm:spPr/>
    </dgm:pt>
    <dgm:pt modelId="{3D11CC56-025F-4F5A-A7A9-3A4938404360}" type="pres">
      <dgm:prSet presAssocID="{F08D7AAE-5DF1-4D13-81D8-282552230A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D98415C-F42F-494C-AA4B-CDD509149EAB}" type="pres">
      <dgm:prSet presAssocID="{F08D7AAE-5DF1-4D13-81D8-282552230ACF}" presName="parentText" presStyleLbl="node1" presStyleIdx="2" presStyleCnt="3" custScaleX="141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49C2A-ED11-461A-B481-B0DF0EAC52A3}" type="pres">
      <dgm:prSet presAssocID="{F08D7AAE-5DF1-4D13-81D8-282552230ACF}" presName="negativeSpace" presStyleCnt="0"/>
      <dgm:spPr/>
    </dgm:pt>
    <dgm:pt modelId="{6D03DCCB-9BA0-437D-8E5F-57A7BE0048C6}" type="pres">
      <dgm:prSet presAssocID="{F08D7AAE-5DF1-4D13-81D8-282552230A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2BEB52-0DE8-4C64-89EB-B8FAB8313770}" srcId="{03A8B906-64D8-44AD-AA43-28D43CE3BFB3}" destId="{F08D7AAE-5DF1-4D13-81D8-282552230ACF}" srcOrd="2" destOrd="0" parTransId="{E00A0678-3CFB-4F46-BA00-B2B8907122AA}" sibTransId="{97ADE89D-4217-4030-9C40-56E8969B79D4}"/>
    <dgm:cxn modelId="{8C21A6C0-DDA8-4CF0-B8EC-28ECA601DC1C}" type="presOf" srcId="{03A8B906-64D8-44AD-AA43-28D43CE3BFB3}" destId="{74896A5E-EC67-46A7-B6C2-806756CF4350}" srcOrd="0" destOrd="0" presId="urn:microsoft.com/office/officeart/2005/8/layout/list1"/>
    <dgm:cxn modelId="{F7986F57-AA47-4468-9048-89B6B07018FE}" type="presOf" srcId="{222B1DF8-3D28-42D6-9E04-CA51B518547B}" destId="{38AB1CEE-4E5F-46C9-9073-1B8C90DBD2D6}" srcOrd="0" destOrd="0" presId="urn:microsoft.com/office/officeart/2005/8/layout/list1"/>
    <dgm:cxn modelId="{094F5D8D-FD40-41A7-AB84-5F54881AE102}" type="presOf" srcId="{F08D7AAE-5DF1-4D13-81D8-282552230ACF}" destId="{3D11CC56-025F-4F5A-A7A9-3A4938404360}" srcOrd="0" destOrd="0" presId="urn:microsoft.com/office/officeart/2005/8/layout/list1"/>
    <dgm:cxn modelId="{B13BDA0A-B97E-4AED-B038-ED0822D4B750}" srcId="{03A8B906-64D8-44AD-AA43-28D43CE3BFB3}" destId="{222B1DF8-3D28-42D6-9E04-CA51B518547B}" srcOrd="0" destOrd="0" parTransId="{19707519-0636-4064-AA25-3BDAC195D219}" sibTransId="{0FCC6680-76F4-4475-890D-664CBA0B1403}"/>
    <dgm:cxn modelId="{F0EDD35E-CE1C-44A1-A5FF-90B999681F01}" type="presOf" srcId="{F08D7AAE-5DF1-4D13-81D8-282552230ACF}" destId="{6D98415C-F42F-494C-AA4B-CDD509149EAB}" srcOrd="1" destOrd="0" presId="urn:microsoft.com/office/officeart/2005/8/layout/list1"/>
    <dgm:cxn modelId="{B9A73501-DA48-41D6-9036-CC4EFDF7AB8A}" type="presOf" srcId="{7361BEA9-7297-4918-AD2B-344A0ADA404D}" destId="{75E9D89E-427F-4B35-BA45-B0E7DA92CD92}" srcOrd="1" destOrd="0" presId="urn:microsoft.com/office/officeart/2005/8/layout/list1"/>
    <dgm:cxn modelId="{427D4CB8-9FC0-4B5F-9641-541529A45F01}" srcId="{03A8B906-64D8-44AD-AA43-28D43CE3BFB3}" destId="{7361BEA9-7297-4918-AD2B-344A0ADA404D}" srcOrd="1" destOrd="0" parTransId="{35CAC278-9F3F-4093-9274-D5D7DB80C8BE}" sibTransId="{8156DD01-B6E4-49F6-8D6B-823AEC2CFD5A}"/>
    <dgm:cxn modelId="{39258433-0EF3-41A0-B3DD-5266C2D760E2}" type="presOf" srcId="{222B1DF8-3D28-42D6-9E04-CA51B518547B}" destId="{51DB1B69-86FA-4F8A-8C9E-A72377DAFD1B}" srcOrd="1" destOrd="0" presId="urn:microsoft.com/office/officeart/2005/8/layout/list1"/>
    <dgm:cxn modelId="{6D196EE6-4076-4468-B9C1-30FA06A21F78}" type="presOf" srcId="{7361BEA9-7297-4918-AD2B-344A0ADA404D}" destId="{F91E1244-1CBC-4C57-869B-F38338A6122C}" srcOrd="0" destOrd="0" presId="urn:microsoft.com/office/officeart/2005/8/layout/list1"/>
    <dgm:cxn modelId="{1FC6C9F9-D865-44A3-AFF2-9C256DF4BFB5}" type="presParOf" srcId="{74896A5E-EC67-46A7-B6C2-806756CF4350}" destId="{CA7C7244-C6A3-4408-AB16-24EAA80535EF}" srcOrd="0" destOrd="0" presId="urn:microsoft.com/office/officeart/2005/8/layout/list1"/>
    <dgm:cxn modelId="{3AC414EE-FBD3-442D-837E-40AAB52F23A0}" type="presParOf" srcId="{CA7C7244-C6A3-4408-AB16-24EAA80535EF}" destId="{38AB1CEE-4E5F-46C9-9073-1B8C90DBD2D6}" srcOrd="0" destOrd="0" presId="urn:microsoft.com/office/officeart/2005/8/layout/list1"/>
    <dgm:cxn modelId="{2647401B-93FD-45D7-8DC9-1EC8EA28B270}" type="presParOf" srcId="{CA7C7244-C6A3-4408-AB16-24EAA80535EF}" destId="{51DB1B69-86FA-4F8A-8C9E-A72377DAFD1B}" srcOrd="1" destOrd="0" presId="urn:microsoft.com/office/officeart/2005/8/layout/list1"/>
    <dgm:cxn modelId="{9B654061-68A2-4F16-9000-4F588AD59943}" type="presParOf" srcId="{74896A5E-EC67-46A7-B6C2-806756CF4350}" destId="{D67D1B30-B0B0-415D-9B8D-27039827F724}" srcOrd="1" destOrd="0" presId="urn:microsoft.com/office/officeart/2005/8/layout/list1"/>
    <dgm:cxn modelId="{D3B32659-065C-4017-969B-7FE0A920A12A}" type="presParOf" srcId="{74896A5E-EC67-46A7-B6C2-806756CF4350}" destId="{E9FD4347-53D7-484F-A895-9CB95300ADCB}" srcOrd="2" destOrd="0" presId="urn:microsoft.com/office/officeart/2005/8/layout/list1"/>
    <dgm:cxn modelId="{5711F762-3719-4E2F-95AB-72FAF0653804}" type="presParOf" srcId="{74896A5E-EC67-46A7-B6C2-806756CF4350}" destId="{267DFE13-924B-415E-98EA-B8ABA7A80DAE}" srcOrd="3" destOrd="0" presId="urn:microsoft.com/office/officeart/2005/8/layout/list1"/>
    <dgm:cxn modelId="{574F38B1-546E-48BB-8D46-F3CDAEC149D5}" type="presParOf" srcId="{74896A5E-EC67-46A7-B6C2-806756CF4350}" destId="{6EBBC6E1-2FC9-4E6B-BCE9-4E52B480A479}" srcOrd="4" destOrd="0" presId="urn:microsoft.com/office/officeart/2005/8/layout/list1"/>
    <dgm:cxn modelId="{AE46AFA1-F854-4BCF-9487-F3CA8737144B}" type="presParOf" srcId="{6EBBC6E1-2FC9-4E6B-BCE9-4E52B480A479}" destId="{F91E1244-1CBC-4C57-869B-F38338A6122C}" srcOrd="0" destOrd="0" presId="urn:microsoft.com/office/officeart/2005/8/layout/list1"/>
    <dgm:cxn modelId="{DE5F6C8D-2325-44C4-8467-B5A403599EB4}" type="presParOf" srcId="{6EBBC6E1-2FC9-4E6B-BCE9-4E52B480A479}" destId="{75E9D89E-427F-4B35-BA45-B0E7DA92CD92}" srcOrd="1" destOrd="0" presId="urn:microsoft.com/office/officeart/2005/8/layout/list1"/>
    <dgm:cxn modelId="{4D465AD2-5071-49A5-A3F1-02B58E351C80}" type="presParOf" srcId="{74896A5E-EC67-46A7-B6C2-806756CF4350}" destId="{5F6F4B2A-E5B3-40F9-AF31-38B8B37C764F}" srcOrd="5" destOrd="0" presId="urn:microsoft.com/office/officeart/2005/8/layout/list1"/>
    <dgm:cxn modelId="{2C94E3BC-CD02-4DAE-9C67-091383126056}" type="presParOf" srcId="{74896A5E-EC67-46A7-B6C2-806756CF4350}" destId="{5846F3F6-09D0-4976-A8CE-0B5FEB94489F}" srcOrd="6" destOrd="0" presId="urn:microsoft.com/office/officeart/2005/8/layout/list1"/>
    <dgm:cxn modelId="{E23642E8-F8F3-46A1-B793-86DAD2A8A631}" type="presParOf" srcId="{74896A5E-EC67-46A7-B6C2-806756CF4350}" destId="{29976A7B-AB76-45E4-AE90-DC97C8C722EB}" srcOrd="7" destOrd="0" presId="urn:microsoft.com/office/officeart/2005/8/layout/list1"/>
    <dgm:cxn modelId="{74901C41-64B2-48EC-9AEA-13EDD80D7F8A}" type="presParOf" srcId="{74896A5E-EC67-46A7-B6C2-806756CF4350}" destId="{CC618099-6D36-4812-917C-2F5F2A090AD6}" srcOrd="8" destOrd="0" presId="urn:microsoft.com/office/officeart/2005/8/layout/list1"/>
    <dgm:cxn modelId="{1CCDE27A-0D9E-4053-9F40-160BA3547837}" type="presParOf" srcId="{CC618099-6D36-4812-917C-2F5F2A090AD6}" destId="{3D11CC56-025F-4F5A-A7A9-3A4938404360}" srcOrd="0" destOrd="0" presId="urn:microsoft.com/office/officeart/2005/8/layout/list1"/>
    <dgm:cxn modelId="{E8FD6A99-D931-49ED-8C41-27541E48D24E}" type="presParOf" srcId="{CC618099-6D36-4812-917C-2F5F2A090AD6}" destId="{6D98415C-F42F-494C-AA4B-CDD509149EAB}" srcOrd="1" destOrd="0" presId="urn:microsoft.com/office/officeart/2005/8/layout/list1"/>
    <dgm:cxn modelId="{AE918E08-4078-42C9-846E-60866D424E60}" type="presParOf" srcId="{74896A5E-EC67-46A7-B6C2-806756CF4350}" destId="{B9C49C2A-ED11-461A-B481-B0DF0EAC52A3}" srcOrd="9" destOrd="0" presId="urn:microsoft.com/office/officeart/2005/8/layout/list1"/>
    <dgm:cxn modelId="{68F8C898-201D-4022-A273-AD5AD05E5366}" type="presParOf" srcId="{74896A5E-EC67-46A7-B6C2-806756CF4350}" destId="{6D03DCCB-9BA0-437D-8E5F-57A7BE0048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9CDFD-0105-4F27-814C-0AF905815E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D7EC8-0611-4F8D-8D0A-E8C371DDAC82}">
      <dgm:prSet phldrT="[Текст]" custT="1"/>
      <dgm:spPr/>
      <dgm:t>
        <a:bodyPr/>
        <a:lstStyle/>
        <a:p>
          <a:r>
            <a:rPr lang="ru-RU" sz="2000" dirty="0" err="1" smtClean="0">
              <a:latin typeface="Georgia" pitchFamily="18" charset="0"/>
            </a:rPr>
            <a:t>Дотримання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вимог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щодо</a:t>
          </a:r>
          <a:r>
            <a:rPr lang="ru-RU" sz="2000" dirty="0" smtClean="0">
              <a:latin typeface="Georgia" pitchFamily="18" charset="0"/>
            </a:rPr>
            <a:t> порядку </a:t>
          </a:r>
          <a:r>
            <a:rPr lang="ru-RU" sz="2000" dirty="0" err="1" smtClean="0">
              <a:latin typeface="Georgia" pitchFamily="18" charset="0"/>
            </a:rPr>
            <a:t>ведення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документування</a:t>
          </a:r>
          <a:r>
            <a:rPr lang="ru-RU" sz="2000" dirty="0" smtClean="0">
              <a:latin typeface="Georgia" pitchFamily="18" charset="0"/>
            </a:rPr>
            <a:t>, </a:t>
          </a:r>
          <a:r>
            <a:rPr lang="ru-RU" sz="2000" dirty="0" err="1" smtClean="0">
              <a:latin typeface="Georgia" pitchFamily="18" charset="0"/>
            </a:rPr>
            <a:t>встановлених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цією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Інструкцією</a:t>
          </a:r>
          <a:r>
            <a:rPr lang="ru-RU" sz="2000" dirty="0" smtClean="0">
              <a:latin typeface="Georgia" pitchFamily="18" charset="0"/>
            </a:rPr>
            <a:t>, </a:t>
          </a:r>
          <a:r>
            <a:rPr lang="ru-RU" sz="2000" dirty="0" err="1" smtClean="0">
              <a:latin typeface="Georgia" pitchFamily="18" charset="0"/>
            </a:rPr>
            <a:t>є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обов'язковим</a:t>
          </a:r>
          <a:r>
            <a:rPr lang="ru-RU" sz="2000" dirty="0" smtClean="0">
              <a:latin typeface="Georgia" pitchFamily="18" charset="0"/>
            </a:rPr>
            <a:t> для </a:t>
          </a:r>
          <a:r>
            <a:rPr lang="ru-RU" sz="2000" dirty="0" err="1" smtClean="0">
              <a:latin typeface="Georgia" pitchFamily="18" charset="0"/>
            </a:rPr>
            <a:t>закладів</a:t>
          </a:r>
          <a:endParaRPr lang="ru-RU" sz="2000" dirty="0">
            <a:latin typeface="Georgia" pitchFamily="18" charset="0"/>
          </a:endParaRPr>
        </a:p>
      </dgm:t>
    </dgm:pt>
    <dgm:pt modelId="{6A09087E-DB83-48D6-95F3-A85FBE8A4E25}" type="parTrans" cxnId="{4C6E3993-7FCA-4436-9D9F-F209E2E29CE5}">
      <dgm:prSet/>
      <dgm:spPr/>
      <dgm:t>
        <a:bodyPr/>
        <a:lstStyle/>
        <a:p>
          <a:endParaRPr lang="ru-RU"/>
        </a:p>
      </dgm:t>
    </dgm:pt>
    <dgm:pt modelId="{150F93A3-56A5-4437-9A23-625BDEF37C90}" type="sibTrans" cxnId="{4C6E3993-7FCA-4436-9D9F-F209E2E29CE5}">
      <dgm:prSet/>
      <dgm:spPr/>
      <dgm:t>
        <a:bodyPr/>
        <a:lstStyle/>
        <a:p>
          <a:endParaRPr lang="ru-RU"/>
        </a:p>
      </dgm:t>
    </dgm:pt>
    <dgm:pt modelId="{5B2C249E-3E33-47EE-911A-7DC96825C219}">
      <dgm:prSet phldrT="[Текст]" custT="1"/>
      <dgm:spPr/>
      <dgm:t>
        <a:bodyPr/>
        <a:lstStyle/>
        <a:p>
          <a:r>
            <a:rPr lang="ru-RU" sz="2000" dirty="0" err="1" smtClean="0">
              <a:latin typeface="Georgia" pitchFamily="18" charset="0"/>
            </a:rPr>
            <a:t>Заклади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організовують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діловодство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відповідно</a:t>
          </a:r>
          <a:r>
            <a:rPr lang="ru-RU" sz="2000" dirty="0" smtClean="0">
              <a:latin typeface="Georgia" pitchFamily="18" charset="0"/>
            </a:rPr>
            <a:t> до </a:t>
          </a:r>
          <a:r>
            <a:rPr lang="ru-RU" sz="2000" dirty="0" err="1" smtClean="0">
              <a:latin typeface="Georgia" pitchFamily="18" charset="0"/>
            </a:rPr>
            <a:t>інструкції</a:t>
          </a:r>
          <a:r>
            <a:rPr lang="ru-RU" sz="2000" dirty="0" smtClean="0">
              <a:latin typeface="Georgia" pitchFamily="18" charset="0"/>
            </a:rPr>
            <a:t>, яка </a:t>
          </a:r>
          <a:r>
            <a:rPr lang="ru-RU" sz="2000" dirty="0" err="1" smtClean="0">
              <a:latin typeface="Georgia" pitchFamily="18" charset="0"/>
            </a:rPr>
            <a:t>розробляється</a:t>
          </a:r>
          <a:r>
            <a:rPr lang="ru-RU" sz="2000" dirty="0" smtClean="0">
              <a:latin typeface="Georgia" pitchFamily="18" charset="0"/>
            </a:rPr>
            <a:t> на </a:t>
          </a:r>
          <a:r>
            <a:rPr lang="ru-RU" sz="2000" dirty="0" err="1" smtClean="0">
              <a:latin typeface="Georgia" pitchFamily="18" charset="0"/>
            </a:rPr>
            <a:t>основі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цієї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Інструкції</a:t>
          </a:r>
          <a:r>
            <a:rPr lang="ru-RU" sz="2000" dirty="0" smtClean="0">
              <a:latin typeface="Georgia" pitchFamily="18" charset="0"/>
            </a:rPr>
            <a:t> та </a:t>
          </a:r>
          <a:r>
            <a:rPr lang="ru-RU" sz="2000" dirty="0" err="1" smtClean="0">
              <a:latin typeface="Georgia" pitchFamily="18" charset="0"/>
            </a:rPr>
            <a:t>затверджується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керівником</a:t>
          </a:r>
          <a:r>
            <a:rPr lang="ru-RU" sz="2000" dirty="0" smtClean="0">
              <a:latin typeface="Georgia" pitchFamily="18" charset="0"/>
            </a:rPr>
            <a:t> закладу.</a:t>
          </a:r>
          <a:endParaRPr lang="ru-RU" sz="2000" dirty="0">
            <a:latin typeface="Georgia" pitchFamily="18" charset="0"/>
          </a:endParaRPr>
        </a:p>
      </dgm:t>
    </dgm:pt>
    <dgm:pt modelId="{D7A3291C-3F6B-45D0-B221-822CA7C2A825}" type="parTrans" cxnId="{4725514A-875F-4BEB-8554-9489096B12A6}">
      <dgm:prSet/>
      <dgm:spPr/>
      <dgm:t>
        <a:bodyPr/>
        <a:lstStyle/>
        <a:p>
          <a:endParaRPr lang="ru-RU"/>
        </a:p>
      </dgm:t>
    </dgm:pt>
    <dgm:pt modelId="{8E4D5DEB-AD59-4896-9FA9-F5D4883CF19C}" type="sibTrans" cxnId="{4725514A-875F-4BEB-8554-9489096B12A6}">
      <dgm:prSet/>
      <dgm:spPr/>
      <dgm:t>
        <a:bodyPr/>
        <a:lstStyle/>
        <a:p>
          <a:endParaRPr lang="ru-RU"/>
        </a:p>
      </dgm:t>
    </dgm:pt>
    <dgm:pt modelId="{97BDA64C-CDCC-4C7F-B724-D1EB9EFEE1A7}">
      <dgm:prSet phldrT="[Текст]" custT="1"/>
      <dgm:spPr/>
      <dgm:t>
        <a:bodyPr/>
        <a:lstStyle/>
        <a:p>
          <a:r>
            <a:rPr lang="ru-RU" sz="2000" dirty="0" smtClean="0">
              <a:latin typeface="Georgia" pitchFamily="18" charset="0"/>
            </a:rPr>
            <a:t>У </a:t>
          </a:r>
          <a:r>
            <a:rPr lang="ru-RU" sz="2000" dirty="0" err="1" smtClean="0">
              <a:latin typeface="Georgia" pitchFamily="18" charset="0"/>
            </a:rPr>
            <a:t>закладі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діловодство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здійснюється</a:t>
          </a:r>
          <a:r>
            <a:rPr lang="ru-RU" sz="2000" dirty="0" smtClean="0">
              <a:latin typeface="Georgia" pitchFamily="18" charset="0"/>
            </a:rPr>
            <a:t> державною </a:t>
          </a:r>
          <a:r>
            <a:rPr lang="ru-RU" sz="2000" dirty="0" err="1" smtClean="0">
              <a:latin typeface="Georgia" pitchFamily="18" charset="0"/>
            </a:rPr>
            <a:t>мовою</a:t>
          </a:r>
          <a:r>
            <a:rPr lang="ru-RU" sz="2000" dirty="0" smtClean="0">
              <a:latin typeface="Georgia" pitchFamily="18" charset="0"/>
            </a:rPr>
            <a:t>. </a:t>
          </a:r>
          <a:endParaRPr lang="ru-RU" sz="2000" dirty="0">
            <a:latin typeface="Georgia" pitchFamily="18" charset="0"/>
          </a:endParaRPr>
        </a:p>
      </dgm:t>
    </dgm:pt>
    <dgm:pt modelId="{9AA56087-74F5-4B8D-8305-ECB894278F31}" type="parTrans" cxnId="{4F6C250B-F639-48E8-A8AB-F9A9C54B656D}">
      <dgm:prSet/>
      <dgm:spPr/>
      <dgm:t>
        <a:bodyPr/>
        <a:lstStyle/>
        <a:p>
          <a:endParaRPr lang="ru-RU"/>
        </a:p>
      </dgm:t>
    </dgm:pt>
    <dgm:pt modelId="{F96F2D36-2BE4-44B2-8211-FFA9879E74B3}" type="sibTrans" cxnId="{4F6C250B-F639-48E8-A8AB-F9A9C54B656D}">
      <dgm:prSet/>
      <dgm:spPr/>
      <dgm:t>
        <a:bodyPr/>
        <a:lstStyle/>
        <a:p>
          <a:endParaRPr lang="ru-RU"/>
        </a:p>
      </dgm:t>
    </dgm:pt>
    <dgm:pt modelId="{1FA643AF-ED0E-4C3E-9764-74891A2B00F4}">
      <dgm:prSet custT="1"/>
      <dgm:spPr/>
      <dgm:t>
        <a:bodyPr/>
        <a:lstStyle/>
        <a:p>
          <a:r>
            <a:rPr lang="ru-RU" sz="2000" dirty="0" err="1" smtClean="0">
              <a:latin typeface="Georgia" pitchFamily="18" charset="0"/>
            </a:rPr>
            <a:t>Особові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справи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учнів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вносяться</a:t>
          </a:r>
          <a:r>
            <a:rPr lang="ru-RU" sz="2000" dirty="0" smtClean="0">
              <a:latin typeface="Georgia" pitchFamily="18" charset="0"/>
            </a:rPr>
            <a:t> до </a:t>
          </a:r>
          <a:r>
            <a:rPr lang="ru-RU" sz="2000" dirty="0" err="1" smtClean="0">
              <a:latin typeface="Georgia" pitchFamily="18" charset="0"/>
            </a:rPr>
            <a:t>опису</a:t>
          </a:r>
          <a:r>
            <a:rPr lang="ru-RU" sz="2000" dirty="0" smtClean="0">
              <a:latin typeface="Georgia" pitchFamily="18" charset="0"/>
            </a:rPr>
            <a:t> за роком </a:t>
          </a:r>
          <a:r>
            <a:rPr lang="ru-RU" sz="2000" dirty="0" err="1" smtClean="0">
              <a:latin typeface="Georgia" pitchFamily="18" charset="0"/>
            </a:rPr>
            <a:t>закінчення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і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систематизуються</a:t>
          </a:r>
          <a:r>
            <a:rPr lang="ru-RU" sz="2000" dirty="0" smtClean="0">
              <a:latin typeface="Georgia" pitchFamily="18" charset="0"/>
            </a:rPr>
            <a:t> за </a:t>
          </a:r>
          <a:r>
            <a:rPr lang="ru-RU" sz="2000" dirty="0" err="1" smtClean="0">
              <a:latin typeface="Georgia" pitchFamily="18" charset="0"/>
            </a:rPr>
            <a:t>прізвищами</a:t>
          </a:r>
          <a:r>
            <a:rPr lang="ru-RU" sz="2000" dirty="0" smtClean="0">
              <a:latin typeface="Georgia" pitchFamily="18" charset="0"/>
            </a:rPr>
            <a:t> в </a:t>
          </a:r>
          <a:r>
            <a:rPr lang="ru-RU" sz="2000" dirty="0" err="1" smtClean="0">
              <a:latin typeface="Georgia" pitchFamily="18" charset="0"/>
            </a:rPr>
            <a:t>алфавітному</a:t>
          </a:r>
          <a:r>
            <a:rPr lang="ru-RU" sz="2000" dirty="0" smtClean="0">
              <a:latin typeface="Georgia" pitchFamily="18" charset="0"/>
            </a:rPr>
            <a:t> порядку.</a:t>
          </a:r>
          <a:endParaRPr lang="ru-RU" sz="2000" dirty="0">
            <a:latin typeface="Georgia" pitchFamily="18" charset="0"/>
          </a:endParaRPr>
        </a:p>
      </dgm:t>
    </dgm:pt>
    <dgm:pt modelId="{04E0C7EE-3CF4-4334-844B-16BA6B89DC9E}" type="parTrans" cxnId="{8BF28B9D-3B88-4011-89A6-5121A4E01087}">
      <dgm:prSet/>
      <dgm:spPr/>
      <dgm:t>
        <a:bodyPr/>
        <a:lstStyle/>
        <a:p>
          <a:endParaRPr lang="ru-RU"/>
        </a:p>
      </dgm:t>
    </dgm:pt>
    <dgm:pt modelId="{CF3856F5-3056-4BB3-936E-A91065A37623}" type="sibTrans" cxnId="{8BF28B9D-3B88-4011-89A6-5121A4E01087}">
      <dgm:prSet/>
      <dgm:spPr/>
      <dgm:t>
        <a:bodyPr/>
        <a:lstStyle/>
        <a:p>
          <a:endParaRPr lang="ru-RU"/>
        </a:p>
      </dgm:t>
    </dgm:pt>
    <dgm:pt modelId="{B45F1DA9-C98A-40FD-B6D7-143DC67FDBB4}">
      <dgm:prSet custT="1"/>
      <dgm:spPr/>
      <dgm:t>
        <a:bodyPr/>
        <a:lstStyle/>
        <a:p>
          <a:r>
            <a:rPr lang="ru-RU" sz="2000" dirty="0" err="1" smtClean="0">
              <a:latin typeface="Georgia" pitchFamily="18" charset="0"/>
            </a:rPr>
            <a:t>Особові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справи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учнів</a:t>
          </a:r>
          <a:r>
            <a:rPr lang="ru-RU" sz="2000" dirty="0" smtClean="0">
              <a:latin typeface="Georgia" pitchFamily="18" charset="0"/>
            </a:rPr>
            <a:t>/</a:t>
          </a:r>
          <a:r>
            <a:rPr lang="ru-RU" sz="2000" dirty="0" err="1" smtClean="0">
              <a:latin typeface="Georgia" pitchFamily="18" charset="0"/>
            </a:rPr>
            <a:t>вихованців</a:t>
          </a:r>
          <a:r>
            <a:rPr lang="uk-UA" sz="2000" dirty="0" smtClean="0">
              <a:latin typeface="Georgia" pitchFamily="18" charset="0"/>
            </a:rPr>
            <a:t> зберігаються   </a:t>
          </a:r>
          <a:r>
            <a:rPr lang="ru-RU" sz="2000" dirty="0" smtClean="0">
              <a:latin typeface="Georgia" pitchFamily="18" charset="0"/>
            </a:rPr>
            <a:t>5 </a:t>
          </a:r>
          <a:r>
            <a:rPr lang="ru-RU" sz="2000" dirty="0" err="1" smtClean="0">
              <a:latin typeface="Georgia" pitchFamily="18" charset="0"/>
            </a:rPr>
            <a:t>років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uk-UA" sz="2000" dirty="0" smtClean="0">
              <a:latin typeface="Georgia" pitchFamily="18" charset="0"/>
            </a:rPr>
            <a:t>п</a:t>
          </a:r>
          <a:r>
            <a:rPr lang="ru-RU" sz="2000" dirty="0" err="1" smtClean="0">
              <a:latin typeface="Georgia" pitchFamily="18" charset="0"/>
            </a:rPr>
            <a:t>ісля</a:t>
          </a:r>
          <a:r>
            <a:rPr lang="ru-RU" sz="2000" dirty="0" smtClean="0">
              <a:latin typeface="Georgia" pitchFamily="18" charset="0"/>
            </a:rPr>
            <a:t>    </a:t>
          </a:r>
          <a:r>
            <a:rPr lang="ru-RU" sz="2000" dirty="0" err="1" smtClean="0">
              <a:latin typeface="Georgia" pitchFamily="18" charset="0"/>
            </a:rPr>
            <a:t>закінчення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uk-UA" sz="2000" dirty="0" smtClean="0">
              <a:latin typeface="Georgia" pitchFamily="18" charset="0"/>
            </a:rPr>
            <a:t>(</a:t>
          </a:r>
          <a:r>
            <a:rPr lang="ru-RU" sz="2000" dirty="0" smtClean="0">
              <a:latin typeface="Georgia" pitchFamily="18" charset="0"/>
            </a:rPr>
            <a:t>ст. 494-6</a:t>
          </a:r>
          <a:r>
            <a:rPr lang="uk-UA" sz="2000" dirty="0" smtClean="0">
              <a:latin typeface="Georgia" pitchFamily="18" charset="0"/>
            </a:rPr>
            <a:t> за  п</a:t>
          </a:r>
          <a:r>
            <a:rPr lang="ru-RU" sz="2000" dirty="0" err="1" smtClean="0">
              <a:latin typeface="Georgia" pitchFamily="18" charset="0"/>
            </a:rPr>
            <a:t>ерелік</a:t>
          </a:r>
          <a:r>
            <a:rPr lang="uk-UA" sz="2000" dirty="0" smtClean="0">
              <a:latin typeface="Georgia" pitchFamily="18" charset="0"/>
            </a:rPr>
            <a:t>ом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типових</a:t>
          </a:r>
          <a:r>
            <a:rPr lang="ru-RU" sz="2000" dirty="0" smtClean="0">
              <a:latin typeface="Georgia" pitchFamily="18" charset="0"/>
            </a:rPr>
            <a:t> </a:t>
          </a:r>
          <a:r>
            <a:rPr lang="ru-RU" sz="2000" dirty="0" err="1" smtClean="0">
              <a:latin typeface="Georgia" pitchFamily="18" charset="0"/>
            </a:rPr>
            <a:t>документів</a:t>
          </a:r>
          <a:r>
            <a:rPr lang="uk-UA" sz="2000" dirty="0" smtClean="0">
              <a:latin typeface="Georgia" pitchFamily="18" charset="0"/>
            </a:rPr>
            <a:t>).</a:t>
          </a:r>
          <a:endParaRPr lang="ru-RU" sz="2000" dirty="0">
            <a:latin typeface="Georgia" pitchFamily="18" charset="0"/>
          </a:endParaRPr>
        </a:p>
      </dgm:t>
    </dgm:pt>
    <dgm:pt modelId="{850A25B2-0DD4-4CE8-A851-12576D7309DE}" type="parTrans" cxnId="{11DF9DEE-5638-40E4-A9F9-2BCCF26D914C}">
      <dgm:prSet/>
      <dgm:spPr/>
      <dgm:t>
        <a:bodyPr/>
        <a:lstStyle/>
        <a:p>
          <a:endParaRPr lang="ru-RU"/>
        </a:p>
      </dgm:t>
    </dgm:pt>
    <dgm:pt modelId="{13773FAC-C3C1-4DDF-B2EE-899B07576151}" type="sibTrans" cxnId="{11DF9DEE-5638-40E4-A9F9-2BCCF26D914C}">
      <dgm:prSet/>
      <dgm:spPr/>
      <dgm:t>
        <a:bodyPr/>
        <a:lstStyle/>
        <a:p>
          <a:endParaRPr lang="ru-RU"/>
        </a:p>
      </dgm:t>
    </dgm:pt>
    <dgm:pt modelId="{3E6B5B69-40BA-4062-93B8-AC8FAC6E15A7}" type="pres">
      <dgm:prSet presAssocID="{0529CDFD-0105-4F27-814C-0AF905815E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28274-1FA5-4E99-878D-706939783827}" type="pres">
      <dgm:prSet presAssocID="{838D7EC8-0611-4F8D-8D0A-E8C371DDAC82}" presName="parentLin" presStyleCnt="0"/>
      <dgm:spPr/>
    </dgm:pt>
    <dgm:pt modelId="{495ED57F-4262-4359-BC99-013AA339E8BD}" type="pres">
      <dgm:prSet presAssocID="{838D7EC8-0611-4F8D-8D0A-E8C371DDAC8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7F19209-5D47-49E7-973F-7CA9092DD829}" type="pres">
      <dgm:prSet presAssocID="{838D7EC8-0611-4F8D-8D0A-E8C371DDAC82}" presName="parentText" presStyleLbl="node1" presStyleIdx="0" presStyleCnt="5" custScaleX="142857" custScaleY="148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E269B-FF64-4D72-A5D2-C60664346431}" type="pres">
      <dgm:prSet presAssocID="{838D7EC8-0611-4F8D-8D0A-E8C371DDAC82}" presName="negativeSpace" presStyleCnt="0"/>
      <dgm:spPr/>
    </dgm:pt>
    <dgm:pt modelId="{8D09DE7C-9166-4251-AB38-0E659FA8565E}" type="pres">
      <dgm:prSet presAssocID="{838D7EC8-0611-4F8D-8D0A-E8C371DDAC82}" presName="childText" presStyleLbl="conFgAcc1" presStyleIdx="0" presStyleCnt="5">
        <dgm:presLayoutVars>
          <dgm:bulletEnabled val="1"/>
        </dgm:presLayoutVars>
      </dgm:prSet>
      <dgm:spPr/>
    </dgm:pt>
    <dgm:pt modelId="{63A7FD37-8E00-4E86-825D-B963D516AC32}" type="pres">
      <dgm:prSet presAssocID="{150F93A3-56A5-4437-9A23-625BDEF37C90}" presName="spaceBetweenRectangles" presStyleCnt="0"/>
      <dgm:spPr/>
    </dgm:pt>
    <dgm:pt modelId="{EE20F8C2-0D33-43DA-87F9-74334F9DA89D}" type="pres">
      <dgm:prSet presAssocID="{5B2C249E-3E33-47EE-911A-7DC96825C219}" presName="parentLin" presStyleCnt="0"/>
      <dgm:spPr/>
    </dgm:pt>
    <dgm:pt modelId="{CDEF46FD-8DB5-4936-AD36-F7A01B1AE514}" type="pres">
      <dgm:prSet presAssocID="{5B2C249E-3E33-47EE-911A-7DC96825C21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FE21A3-CACB-442B-90ED-04D799FFE0FB}" type="pres">
      <dgm:prSet presAssocID="{5B2C249E-3E33-47EE-911A-7DC96825C219}" presName="parentText" presStyleLbl="node1" presStyleIdx="1" presStyleCnt="5" custScaleX="142857" custScaleY="214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31B0E-EDBF-443F-8280-6A690BBF4314}" type="pres">
      <dgm:prSet presAssocID="{5B2C249E-3E33-47EE-911A-7DC96825C219}" presName="negativeSpace" presStyleCnt="0"/>
      <dgm:spPr/>
    </dgm:pt>
    <dgm:pt modelId="{3D687281-B2A5-47A3-9806-1611211ED39B}" type="pres">
      <dgm:prSet presAssocID="{5B2C249E-3E33-47EE-911A-7DC96825C219}" presName="childText" presStyleLbl="conFgAcc1" presStyleIdx="1" presStyleCnt="5">
        <dgm:presLayoutVars>
          <dgm:bulletEnabled val="1"/>
        </dgm:presLayoutVars>
      </dgm:prSet>
      <dgm:spPr/>
    </dgm:pt>
    <dgm:pt modelId="{594F6181-0281-4F3A-AC42-768FFD678ABD}" type="pres">
      <dgm:prSet presAssocID="{8E4D5DEB-AD59-4896-9FA9-F5D4883CF19C}" presName="spaceBetweenRectangles" presStyleCnt="0"/>
      <dgm:spPr/>
    </dgm:pt>
    <dgm:pt modelId="{35D7FE1C-7AF8-48E1-83C2-FD61FB097111}" type="pres">
      <dgm:prSet presAssocID="{97BDA64C-CDCC-4C7F-B724-D1EB9EFEE1A7}" presName="parentLin" presStyleCnt="0"/>
      <dgm:spPr/>
    </dgm:pt>
    <dgm:pt modelId="{8D5CA77E-DF8C-44FA-A392-D9D06F9B4A6F}" type="pres">
      <dgm:prSet presAssocID="{97BDA64C-CDCC-4C7F-B724-D1EB9EFEE1A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9010832-3832-47EC-ACC0-8A624416F1C4}" type="pres">
      <dgm:prSet presAssocID="{97BDA64C-CDCC-4C7F-B724-D1EB9EFEE1A7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CF4D5-AE3C-4732-9DBA-B18F28D9AFF1}" type="pres">
      <dgm:prSet presAssocID="{97BDA64C-CDCC-4C7F-B724-D1EB9EFEE1A7}" presName="negativeSpace" presStyleCnt="0"/>
      <dgm:spPr/>
    </dgm:pt>
    <dgm:pt modelId="{612D2543-7D94-4D4D-98CB-C059D4E607DA}" type="pres">
      <dgm:prSet presAssocID="{97BDA64C-CDCC-4C7F-B724-D1EB9EFEE1A7}" presName="childText" presStyleLbl="conFgAcc1" presStyleIdx="2" presStyleCnt="5">
        <dgm:presLayoutVars>
          <dgm:bulletEnabled val="1"/>
        </dgm:presLayoutVars>
      </dgm:prSet>
      <dgm:spPr/>
    </dgm:pt>
    <dgm:pt modelId="{004059DC-E99D-4BB5-A1B8-9A03B103333F}" type="pres">
      <dgm:prSet presAssocID="{F96F2D36-2BE4-44B2-8211-FFA9879E74B3}" presName="spaceBetweenRectangles" presStyleCnt="0"/>
      <dgm:spPr/>
    </dgm:pt>
    <dgm:pt modelId="{01490C3C-95AB-40E8-96EC-99CF451857B6}" type="pres">
      <dgm:prSet presAssocID="{1FA643AF-ED0E-4C3E-9764-74891A2B00F4}" presName="parentLin" presStyleCnt="0"/>
      <dgm:spPr/>
    </dgm:pt>
    <dgm:pt modelId="{3174884B-DB0D-4EAE-A188-ABF6F11A2297}" type="pres">
      <dgm:prSet presAssocID="{1FA643AF-ED0E-4C3E-9764-74891A2B00F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3070A41-7D16-4E0B-A448-C3B80F8F42A9}" type="pres">
      <dgm:prSet presAssocID="{1FA643AF-ED0E-4C3E-9764-74891A2B00F4}" presName="parentText" presStyleLbl="node1" presStyleIdx="3" presStyleCnt="5" custScaleX="142857" custScaleY="204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DE579-8D20-4F26-9E67-E1689F07CFFC}" type="pres">
      <dgm:prSet presAssocID="{1FA643AF-ED0E-4C3E-9764-74891A2B00F4}" presName="negativeSpace" presStyleCnt="0"/>
      <dgm:spPr/>
    </dgm:pt>
    <dgm:pt modelId="{641D0BC3-88B8-4E2C-8033-F69EBE31B596}" type="pres">
      <dgm:prSet presAssocID="{1FA643AF-ED0E-4C3E-9764-74891A2B00F4}" presName="childText" presStyleLbl="conFgAcc1" presStyleIdx="3" presStyleCnt="5">
        <dgm:presLayoutVars>
          <dgm:bulletEnabled val="1"/>
        </dgm:presLayoutVars>
      </dgm:prSet>
      <dgm:spPr/>
    </dgm:pt>
    <dgm:pt modelId="{A6694571-C967-4704-AC1A-33A039EAC3FD}" type="pres">
      <dgm:prSet presAssocID="{CF3856F5-3056-4BB3-936E-A91065A37623}" presName="spaceBetweenRectangles" presStyleCnt="0"/>
      <dgm:spPr/>
    </dgm:pt>
    <dgm:pt modelId="{BCE25DBA-44E9-4FBB-8D41-B25E86C38669}" type="pres">
      <dgm:prSet presAssocID="{B45F1DA9-C98A-40FD-B6D7-143DC67FDBB4}" presName="parentLin" presStyleCnt="0"/>
      <dgm:spPr/>
    </dgm:pt>
    <dgm:pt modelId="{78B58293-DD7B-4998-8AF6-6294837F3B1B}" type="pres">
      <dgm:prSet presAssocID="{B45F1DA9-C98A-40FD-B6D7-143DC67FDBB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CE18020-0A9F-4FC0-9985-E57FA82161EE}" type="pres">
      <dgm:prSet presAssocID="{B45F1DA9-C98A-40FD-B6D7-143DC67FDBB4}" presName="parentText" presStyleLbl="node1" presStyleIdx="4" presStyleCnt="5" custScaleX="142857" custScaleY="177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02F48-5C22-4DEB-87C9-12A427C8994C}" type="pres">
      <dgm:prSet presAssocID="{B45F1DA9-C98A-40FD-B6D7-143DC67FDBB4}" presName="negativeSpace" presStyleCnt="0"/>
      <dgm:spPr/>
    </dgm:pt>
    <dgm:pt modelId="{9599B93B-1B86-407A-8246-9151016527CA}" type="pres">
      <dgm:prSet presAssocID="{B45F1DA9-C98A-40FD-B6D7-143DC67FDBB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CD57993-AE2B-4880-AC15-3704C98B0E32}" type="presOf" srcId="{97BDA64C-CDCC-4C7F-B724-D1EB9EFEE1A7}" destId="{8D5CA77E-DF8C-44FA-A392-D9D06F9B4A6F}" srcOrd="0" destOrd="0" presId="urn:microsoft.com/office/officeart/2005/8/layout/list1"/>
    <dgm:cxn modelId="{8AA31FD1-30E6-4009-B682-F1686BE2C457}" type="presOf" srcId="{5B2C249E-3E33-47EE-911A-7DC96825C219}" destId="{C9FE21A3-CACB-442B-90ED-04D799FFE0FB}" srcOrd="1" destOrd="0" presId="urn:microsoft.com/office/officeart/2005/8/layout/list1"/>
    <dgm:cxn modelId="{1065E3D5-5741-478B-9EFF-A0076EF9AFC4}" type="presOf" srcId="{97BDA64C-CDCC-4C7F-B724-D1EB9EFEE1A7}" destId="{39010832-3832-47EC-ACC0-8A624416F1C4}" srcOrd="1" destOrd="0" presId="urn:microsoft.com/office/officeart/2005/8/layout/list1"/>
    <dgm:cxn modelId="{5823293C-1C06-4DD2-8A96-EEBF38B93550}" type="presOf" srcId="{B45F1DA9-C98A-40FD-B6D7-143DC67FDBB4}" destId="{78B58293-DD7B-4998-8AF6-6294837F3B1B}" srcOrd="0" destOrd="0" presId="urn:microsoft.com/office/officeart/2005/8/layout/list1"/>
    <dgm:cxn modelId="{8BF28B9D-3B88-4011-89A6-5121A4E01087}" srcId="{0529CDFD-0105-4F27-814C-0AF905815E62}" destId="{1FA643AF-ED0E-4C3E-9764-74891A2B00F4}" srcOrd="3" destOrd="0" parTransId="{04E0C7EE-3CF4-4334-844B-16BA6B89DC9E}" sibTransId="{CF3856F5-3056-4BB3-936E-A91065A37623}"/>
    <dgm:cxn modelId="{8FF61A04-AD3F-4855-AD2D-140947A6A2C9}" type="presOf" srcId="{1FA643AF-ED0E-4C3E-9764-74891A2B00F4}" destId="{3174884B-DB0D-4EAE-A188-ABF6F11A2297}" srcOrd="0" destOrd="0" presId="urn:microsoft.com/office/officeart/2005/8/layout/list1"/>
    <dgm:cxn modelId="{171B54F8-1C38-4D69-9442-A01164F1FCBA}" type="presOf" srcId="{B45F1DA9-C98A-40FD-B6D7-143DC67FDBB4}" destId="{ACE18020-0A9F-4FC0-9985-E57FA82161EE}" srcOrd="1" destOrd="0" presId="urn:microsoft.com/office/officeart/2005/8/layout/list1"/>
    <dgm:cxn modelId="{4C6E3993-7FCA-4436-9D9F-F209E2E29CE5}" srcId="{0529CDFD-0105-4F27-814C-0AF905815E62}" destId="{838D7EC8-0611-4F8D-8D0A-E8C371DDAC82}" srcOrd="0" destOrd="0" parTransId="{6A09087E-DB83-48D6-95F3-A85FBE8A4E25}" sibTransId="{150F93A3-56A5-4437-9A23-625BDEF37C90}"/>
    <dgm:cxn modelId="{4725514A-875F-4BEB-8554-9489096B12A6}" srcId="{0529CDFD-0105-4F27-814C-0AF905815E62}" destId="{5B2C249E-3E33-47EE-911A-7DC96825C219}" srcOrd="1" destOrd="0" parTransId="{D7A3291C-3F6B-45D0-B221-822CA7C2A825}" sibTransId="{8E4D5DEB-AD59-4896-9FA9-F5D4883CF19C}"/>
    <dgm:cxn modelId="{4F6C250B-F639-48E8-A8AB-F9A9C54B656D}" srcId="{0529CDFD-0105-4F27-814C-0AF905815E62}" destId="{97BDA64C-CDCC-4C7F-B724-D1EB9EFEE1A7}" srcOrd="2" destOrd="0" parTransId="{9AA56087-74F5-4B8D-8305-ECB894278F31}" sibTransId="{F96F2D36-2BE4-44B2-8211-FFA9879E74B3}"/>
    <dgm:cxn modelId="{11DF9DEE-5638-40E4-A9F9-2BCCF26D914C}" srcId="{0529CDFD-0105-4F27-814C-0AF905815E62}" destId="{B45F1DA9-C98A-40FD-B6D7-143DC67FDBB4}" srcOrd="4" destOrd="0" parTransId="{850A25B2-0DD4-4CE8-A851-12576D7309DE}" sibTransId="{13773FAC-C3C1-4DDF-B2EE-899B07576151}"/>
    <dgm:cxn modelId="{EB89476A-10D8-4C3C-849B-40A2358D7448}" type="presOf" srcId="{0529CDFD-0105-4F27-814C-0AF905815E62}" destId="{3E6B5B69-40BA-4062-93B8-AC8FAC6E15A7}" srcOrd="0" destOrd="0" presId="urn:microsoft.com/office/officeart/2005/8/layout/list1"/>
    <dgm:cxn modelId="{911CD059-EEDF-483C-B4B6-E58BF5A4D308}" type="presOf" srcId="{1FA643AF-ED0E-4C3E-9764-74891A2B00F4}" destId="{D3070A41-7D16-4E0B-A448-C3B80F8F42A9}" srcOrd="1" destOrd="0" presId="urn:microsoft.com/office/officeart/2005/8/layout/list1"/>
    <dgm:cxn modelId="{D5422CCB-2ECD-43DB-9B5B-D1D07A2E9AA2}" type="presOf" srcId="{838D7EC8-0611-4F8D-8D0A-E8C371DDAC82}" destId="{F7F19209-5D47-49E7-973F-7CA9092DD829}" srcOrd="1" destOrd="0" presId="urn:microsoft.com/office/officeart/2005/8/layout/list1"/>
    <dgm:cxn modelId="{13C8E6B9-08D0-4916-9772-4A2F06EA81DE}" type="presOf" srcId="{5B2C249E-3E33-47EE-911A-7DC96825C219}" destId="{CDEF46FD-8DB5-4936-AD36-F7A01B1AE514}" srcOrd="0" destOrd="0" presId="urn:microsoft.com/office/officeart/2005/8/layout/list1"/>
    <dgm:cxn modelId="{7BAFDB97-9AFB-429D-AF94-B0974FFF9E73}" type="presOf" srcId="{838D7EC8-0611-4F8D-8D0A-E8C371DDAC82}" destId="{495ED57F-4262-4359-BC99-013AA339E8BD}" srcOrd="0" destOrd="0" presId="urn:microsoft.com/office/officeart/2005/8/layout/list1"/>
    <dgm:cxn modelId="{4F04E823-AAAE-4A3C-A63C-C1ACFD7FD8EA}" type="presParOf" srcId="{3E6B5B69-40BA-4062-93B8-AC8FAC6E15A7}" destId="{64C28274-1FA5-4E99-878D-706939783827}" srcOrd="0" destOrd="0" presId="urn:microsoft.com/office/officeart/2005/8/layout/list1"/>
    <dgm:cxn modelId="{B9AEBC73-472C-4BE1-8771-947042822873}" type="presParOf" srcId="{64C28274-1FA5-4E99-878D-706939783827}" destId="{495ED57F-4262-4359-BC99-013AA339E8BD}" srcOrd="0" destOrd="0" presId="urn:microsoft.com/office/officeart/2005/8/layout/list1"/>
    <dgm:cxn modelId="{33C2D61D-0265-4A20-9B9D-8A861D5C35A2}" type="presParOf" srcId="{64C28274-1FA5-4E99-878D-706939783827}" destId="{F7F19209-5D47-49E7-973F-7CA9092DD829}" srcOrd="1" destOrd="0" presId="urn:microsoft.com/office/officeart/2005/8/layout/list1"/>
    <dgm:cxn modelId="{BC14DA22-05B9-4274-96FF-130B16E4338E}" type="presParOf" srcId="{3E6B5B69-40BA-4062-93B8-AC8FAC6E15A7}" destId="{104E269B-FF64-4D72-A5D2-C60664346431}" srcOrd="1" destOrd="0" presId="urn:microsoft.com/office/officeart/2005/8/layout/list1"/>
    <dgm:cxn modelId="{26142BC6-FCC2-4F28-86E0-9F481DF3BBEB}" type="presParOf" srcId="{3E6B5B69-40BA-4062-93B8-AC8FAC6E15A7}" destId="{8D09DE7C-9166-4251-AB38-0E659FA8565E}" srcOrd="2" destOrd="0" presId="urn:microsoft.com/office/officeart/2005/8/layout/list1"/>
    <dgm:cxn modelId="{57DB88B2-3637-4D60-B89F-BE10D81A36CE}" type="presParOf" srcId="{3E6B5B69-40BA-4062-93B8-AC8FAC6E15A7}" destId="{63A7FD37-8E00-4E86-825D-B963D516AC32}" srcOrd="3" destOrd="0" presId="urn:microsoft.com/office/officeart/2005/8/layout/list1"/>
    <dgm:cxn modelId="{C298B030-F8A4-4290-85A6-1D96A862F818}" type="presParOf" srcId="{3E6B5B69-40BA-4062-93B8-AC8FAC6E15A7}" destId="{EE20F8C2-0D33-43DA-87F9-74334F9DA89D}" srcOrd="4" destOrd="0" presId="urn:microsoft.com/office/officeart/2005/8/layout/list1"/>
    <dgm:cxn modelId="{FD8D1D43-1E35-4EA6-95F9-15EC435F600E}" type="presParOf" srcId="{EE20F8C2-0D33-43DA-87F9-74334F9DA89D}" destId="{CDEF46FD-8DB5-4936-AD36-F7A01B1AE514}" srcOrd="0" destOrd="0" presId="urn:microsoft.com/office/officeart/2005/8/layout/list1"/>
    <dgm:cxn modelId="{727F1778-284C-4C54-8950-A17B2D968941}" type="presParOf" srcId="{EE20F8C2-0D33-43DA-87F9-74334F9DA89D}" destId="{C9FE21A3-CACB-442B-90ED-04D799FFE0FB}" srcOrd="1" destOrd="0" presId="urn:microsoft.com/office/officeart/2005/8/layout/list1"/>
    <dgm:cxn modelId="{EA411083-7929-4477-A5C8-79375793F6A8}" type="presParOf" srcId="{3E6B5B69-40BA-4062-93B8-AC8FAC6E15A7}" destId="{90331B0E-EDBF-443F-8280-6A690BBF4314}" srcOrd="5" destOrd="0" presId="urn:microsoft.com/office/officeart/2005/8/layout/list1"/>
    <dgm:cxn modelId="{4C3DB415-034C-4DF4-9481-E16D9D5E77CC}" type="presParOf" srcId="{3E6B5B69-40BA-4062-93B8-AC8FAC6E15A7}" destId="{3D687281-B2A5-47A3-9806-1611211ED39B}" srcOrd="6" destOrd="0" presId="urn:microsoft.com/office/officeart/2005/8/layout/list1"/>
    <dgm:cxn modelId="{62C6FE08-9547-4F88-90A1-4BF10DB53DA1}" type="presParOf" srcId="{3E6B5B69-40BA-4062-93B8-AC8FAC6E15A7}" destId="{594F6181-0281-4F3A-AC42-768FFD678ABD}" srcOrd="7" destOrd="0" presId="urn:microsoft.com/office/officeart/2005/8/layout/list1"/>
    <dgm:cxn modelId="{03EF47C8-63C5-4B82-9AD6-BF524A0995D7}" type="presParOf" srcId="{3E6B5B69-40BA-4062-93B8-AC8FAC6E15A7}" destId="{35D7FE1C-7AF8-48E1-83C2-FD61FB097111}" srcOrd="8" destOrd="0" presId="urn:microsoft.com/office/officeart/2005/8/layout/list1"/>
    <dgm:cxn modelId="{2E30E9EC-73C2-497A-A836-21B0A833B290}" type="presParOf" srcId="{35D7FE1C-7AF8-48E1-83C2-FD61FB097111}" destId="{8D5CA77E-DF8C-44FA-A392-D9D06F9B4A6F}" srcOrd="0" destOrd="0" presId="urn:microsoft.com/office/officeart/2005/8/layout/list1"/>
    <dgm:cxn modelId="{2E3B4D7A-072A-4DE7-ACAA-11B00493B037}" type="presParOf" srcId="{35D7FE1C-7AF8-48E1-83C2-FD61FB097111}" destId="{39010832-3832-47EC-ACC0-8A624416F1C4}" srcOrd="1" destOrd="0" presId="urn:microsoft.com/office/officeart/2005/8/layout/list1"/>
    <dgm:cxn modelId="{28706946-8361-4BEE-8684-EE68A3AE764A}" type="presParOf" srcId="{3E6B5B69-40BA-4062-93B8-AC8FAC6E15A7}" destId="{F15CF4D5-AE3C-4732-9DBA-B18F28D9AFF1}" srcOrd="9" destOrd="0" presId="urn:microsoft.com/office/officeart/2005/8/layout/list1"/>
    <dgm:cxn modelId="{70358213-F97B-4CA5-B812-7CC062A6746D}" type="presParOf" srcId="{3E6B5B69-40BA-4062-93B8-AC8FAC6E15A7}" destId="{612D2543-7D94-4D4D-98CB-C059D4E607DA}" srcOrd="10" destOrd="0" presId="urn:microsoft.com/office/officeart/2005/8/layout/list1"/>
    <dgm:cxn modelId="{5B468398-6C78-45D3-ACAC-D908C3F1A595}" type="presParOf" srcId="{3E6B5B69-40BA-4062-93B8-AC8FAC6E15A7}" destId="{004059DC-E99D-4BB5-A1B8-9A03B103333F}" srcOrd="11" destOrd="0" presId="urn:microsoft.com/office/officeart/2005/8/layout/list1"/>
    <dgm:cxn modelId="{271D101C-FBE7-4E11-B2FA-0E65AB88DC76}" type="presParOf" srcId="{3E6B5B69-40BA-4062-93B8-AC8FAC6E15A7}" destId="{01490C3C-95AB-40E8-96EC-99CF451857B6}" srcOrd="12" destOrd="0" presId="urn:microsoft.com/office/officeart/2005/8/layout/list1"/>
    <dgm:cxn modelId="{9C1F9146-CBCD-43D1-A313-E8A60651C9F5}" type="presParOf" srcId="{01490C3C-95AB-40E8-96EC-99CF451857B6}" destId="{3174884B-DB0D-4EAE-A188-ABF6F11A2297}" srcOrd="0" destOrd="0" presId="urn:microsoft.com/office/officeart/2005/8/layout/list1"/>
    <dgm:cxn modelId="{3E8F1EF1-40AC-448A-8586-0FA6F75E21B3}" type="presParOf" srcId="{01490C3C-95AB-40E8-96EC-99CF451857B6}" destId="{D3070A41-7D16-4E0B-A448-C3B80F8F42A9}" srcOrd="1" destOrd="0" presId="urn:microsoft.com/office/officeart/2005/8/layout/list1"/>
    <dgm:cxn modelId="{35C43D43-384F-45FD-8C87-0B6096473C08}" type="presParOf" srcId="{3E6B5B69-40BA-4062-93B8-AC8FAC6E15A7}" destId="{432DE579-8D20-4F26-9E67-E1689F07CFFC}" srcOrd="13" destOrd="0" presId="urn:microsoft.com/office/officeart/2005/8/layout/list1"/>
    <dgm:cxn modelId="{D10F80AB-9BCE-4E96-829E-38C1F76757F3}" type="presParOf" srcId="{3E6B5B69-40BA-4062-93B8-AC8FAC6E15A7}" destId="{641D0BC3-88B8-4E2C-8033-F69EBE31B596}" srcOrd="14" destOrd="0" presId="urn:microsoft.com/office/officeart/2005/8/layout/list1"/>
    <dgm:cxn modelId="{1FD4151E-0C31-46B5-8AD1-B3DB2BCFB004}" type="presParOf" srcId="{3E6B5B69-40BA-4062-93B8-AC8FAC6E15A7}" destId="{A6694571-C967-4704-AC1A-33A039EAC3FD}" srcOrd="15" destOrd="0" presId="urn:microsoft.com/office/officeart/2005/8/layout/list1"/>
    <dgm:cxn modelId="{B13EDD78-A5FA-4DBD-ABBD-7E3700279648}" type="presParOf" srcId="{3E6B5B69-40BA-4062-93B8-AC8FAC6E15A7}" destId="{BCE25DBA-44E9-4FBB-8D41-B25E86C38669}" srcOrd="16" destOrd="0" presId="urn:microsoft.com/office/officeart/2005/8/layout/list1"/>
    <dgm:cxn modelId="{D7EBE00B-8E97-4D12-A5AF-3819EC59FF24}" type="presParOf" srcId="{BCE25DBA-44E9-4FBB-8D41-B25E86C38669}" destId="{78B58293-DD7B-4998-8AF6-6294837F3B1B}" srcOrd="0" destOrd="0" presId="urn:microsoft.com/office/officeart/2005/8/layout/list1"/>
    <dgm:cxn modelId="{A216A346-2258-46A7-B42B-8D1A5FC95CD2}" type="presParOf" srcId="{BCE25DBA-44E9-4FBB-8D41-B25E86C38669}" destId="{ACE18020-0A9F-4FC0-9985-E57FA82161EE}" srcOrd="1" destOrd="0" presId="urn:microsoft.com/office/officeart/2005/8/layout/list1"/>
    <dgm:cxn modelId="{896D5667-827C-482F-9C4A-0E8DCCAD3CDC}" type="presParOf" srcId="{3E6B5B69-40BA-4062-93B8-AC8FAC6E15A7}" destId="{D7002F48-5C22-4DEB-87C9-12A427C8994C}" srcOrd="17" destOrd="0" presId="urn:microsoft.com/office/officeart/2005/8/layout/list1"/>
    <dgm:cxn modelId="{437624B1-5538-43D4-BC54-1B13B0DCE1C3}" type="presParOf" srcId="{3E6B5B69-40BA-4062-93B8-AC8FAC6E15A7}" destId="{9599B93B-1B86-407A-8246-9151016527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DB33D-B4B4-46EF-A1CA-70B1293DD2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69AA20-A214-4689-B62E-E53B35BD9022}">
      <dgm:prSet phldrT="[Текст]" phldr="1"/>
      <dgm:spPr/>
      <dgm:t>
        <a:bodyPr/>
        <a:lstStyle/>
        <a:p>
          <a:endParaRPr lang="ru-RU"/>
        </a:p>
      </dgm:t>
    </dgm:pt>
    <dgm:pt modelId="{AF70B2FD-E034-44F4-AC0E-9AEECAC91115}" type="parTrans" cxnId="{25B2624C-8642-4F0D-821B-795BBAFA9096}">
      <dgm:prSet/>
      <dgm:spPr/>
      <dgm:t>
        <a:bodyPr/>
        <a:lstStyle/>
        <a:p>
          <a:endParaRPr lang="ru-RU"/>
        </a:p>
      </dgm:t>
    </dgm:pt>
    <dgm:pt modelId="{E2852E95-7C90-4625-B42B-40F79D26E5DC}" type="sibTrans" cxnId="{25B2624C-8642-4F0D-821B-795BBAFA9096}">
      <dgm:prSet/>
      <dgm:spPr/>
      <dgm:t>
        <a:bodyPr/>
        <a:lstStyle/>
        <a:p>
          <a:endParaRPr lang="ru-RU"/>
        </a:p>
      </dgm:t>
    </dgm:pt>
    <dgm:pt modelId="{341EA914-B1C0-4F0F-897F-695ABDDCCA7B}">
      <dgm:prSet phldrT="[Текст]" custT="1"/>
      <dgm:spPr/>
      <dgm:t>
        <a:bodyPr/>
        <a:lstStyle/>
        <a:p>
          <a:r>
            <a:rPr lang="ru-RU" sz="1400" dirty="0" err="1" smtClean="0">
              <a:latin typeface="Georgia" pitchFamily="18" charset="0"/>
            </a:rPr>
            <a:t>Особова</a:t>
          </a:r>
          <a:r>
            <a:rPr lang="ru-RU" sz="1400" dirty="0" smtClean="0">
              <a:latin typeface="Georgia" pitchFamily="18" charset="0"/>
            </a:rPr>
            <a:t> справа </a:t>
          </a:r>
          <a:r>
            <a:rPr lang="ru-RU" sz="1400" dirty="0" err="1" smtClean="0">
              <a:latin typeface="Georgia" pitchFamily="18" charset="0"/>
            </a:rPr>
            <a:t>учня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ведеться</a:t>
          </a:r>
          <a:r>
            <a:rPr lang="ru-RU" sz="1400" dirty="0" smtClean="0">
              <a:latin typeface="Georgia" pitchFamily="18" charset="0"/>
            </a:rPr>
            <a:t> в кожному </a:t>
          </a:r>
          <a:r>
            <a:rPr lang="ru-RU" sz="1400" dirty="0" err="1" smtClean="0">
              <a:latin typeface="Georgia" pitchFamily="18" charset="0"/>
            </a:rPr>
            <a:t>загальноосвітньому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навчальному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закладі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і</a:t>
          </a:r>
          <a:r>
            <a:rPr lang="ru-RU" sz="1400" dirty="0" smtClean="0">
              <a:latin typeface="Georgia" pitchFamily="18" charset="0"/>
            </a:rPr>
            <a:t> на кожного </a:t>
          </a:r>
          <a:r>
            <a:rPr lang="ru-RU" sz="1400" dirty="0" err="1" smtClean="0">
              <a:latin typeface="Georgia" pitchFamily="18" charset="0"/>
            </a:rPr>
            <a:t>учня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</a:t>
          </a:r>
          <a:r>
            <a:rPr lang="ru-RU" sz="1400" dirty="0" smtClean="0">
              <a:latin typeface="Georgia" pitchFamily="18" charset="0"/>
            </a:rPr>
            <a:t> моменту </a:t>
          </a:r>
          <a:r>
            <a:rPr lang="ru-RU" sz="1400" dirty="0" err="1" smtClean="0">
              <a:latin typeface="Georgia" pitchFamily="18" charset="0"/>
            </a:rPr>
            <a:t>вступу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його</a:t>
          </a:r>
          <a:r>
            <a:rPr lang="ru-RU" sz="1400" dirty="0" smtClean="0">
              <a:latin typeface="Georgia" pitchFamily="18" charset="0"/>
            </a:rPr>
            <a:t> до </a:t>
          </a:r>
          <a:r>
            <a:rPr lang="ru-RU" sz="1400" dirty="0" err="1" smtClean="0">
              <a:latin typeface="Georgia" pitchFamily="18" charset="0"/>
            </a:rPr>
            <a:t>школи</a:t>
          </a:r>
          <a:r>
            <a:rPr lang="ru-RU" sz="1400" dirty="0" smtClean="0">
              <a:latin typeface="Georgia" pitchFamily="18" charset="0"/>
            </a:rPr>
            <a:t> та до </a:t>
          </a:r>
          <a:r>
            <a:rPr lang="ru-RU" sz="1400" dirty="0" err="1" smtClean="0">
              <a:latin typeface="Georgia" pitchFamily="18" charset="0"/>
            </a:rPr>
            <a:t>її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закінчення</a:t>
          </a:r>
          <a:r>
            <a:rPr lang="ru-RU" sz="1400" dirty="0" smtClean="0">
              <a:latin typeface="Georgia" pitchFamily="18" charset="0"/>
            </a:rPr>
            <a:t> </a:t>
          </a:r>
          <a:endParaRPr lang="ru-RU" sz="1400" dirty="0">
            <a:latin typeface="Georgia" pitchFamily="18" charset="0"/>
          </a:endParaRPr>
        </a:p>
      </dgm:t>
    </dgm:pt>
    <dgm:pt modelId="{25E1EB4D-3660-4FF5-8904-2E968D8EF234}" type="parTrans" cxnId="{9E7F9C3A-9F1C-429F-B71E-A02AAABD6476}">
      <dgm:prSet/>
      <dgm:spPr/>
      <dgm:t>
        <a:bodyPr/>
        <a:lstStyle/>
        <a:p>
          <a:endParaRPr lang="ru-RU"/>
        </a:p>
      </dgm:t>
    </dgm:pt>
    <dgm:pt modelId="{AC7E9E7B-62D8-4EDE-B903-2DDC5266AA7F}" type="sibTrans" cxnId="{9E7F9C3A-9F1C-429F-B71E-A02AAABD6476}">
      <dgm:prSet/>
      <dgm:spPr/>
      <dgm:t>
        <a:bodyPr/>
        <a:lstStyle/>
        <a:p>
          <a:endParaRPr lang="ru-RU"/>
        </a:p>
      </dgm:t>
    </dgm:pt>
    <dgm:pt modelId="{0DA60E1D-9FFC-4706-8494-E0FCB130C8B0}">
      <dgm:prSet phldrT="[Текст]" phldr="1" custT="1"/>
      <dgm:spPr/>
      <dgm:t>
        <a:bodyPr/>
        <a:lstStyle/>
        <a:p>
          <a:endParaRPr lang="ru-RU" sz="1400" dirty="0">
            <a:latin typeface="Georgia" pitchFamily="18" charset="0"/>
          </a:endParaRPr>
        </a:p>
      </dgm:t>
    </dgm:pt>
    <dgm:pt modelId="{0FB8BD38-E788-4233-A8D2-732B8B9CA664}" type="parTrans" cxnId="{D9EA335D-249D-47C8-B530-65F0FB1F810B}">
      <dgm:prSet/>
      <dgm:spPr/>
      <dgm:t>
        <a:bodyPr/>
        <a:lstStyle/>
        <a:p>
          <a:endParaRPr lang="ru-RU"/>
        </a:p>
      </dgm:t>
    </dgm:pt>
    <dgm:pt modelId="{88412B19-1939-433C-AF4E-D3D64340793C}" type="sibTrans" cxnId="{D9EA335D-249D-47C8-B530-65F0FB1F810B}">
      <dgm:prSet/>
      <dgm:spPr/>
      <dgm:t>
        <a:bodyPr/>
        <a:lstStyle/>
        <a:p>
          <a:endParaRPr lang="ru-RU"/>
        </a:p>
      </dgm:t>
    </dgm:pt>
    <dgm:pt modelId="{EFB2204F-A5C0-4B5B-8A41-4284BD1C718D}">
      <dgm:prSet phldrT="[Текст]" custT="1"/>
      <dgm:spPr/>
      <dgm:t>
        <a:bodyPr/>
        <a:lstStyle/>
        <a:p>
          <a:r>
            <a:rPr lang="ru-RU" sz="1400" dirty="0" err="1" smtClean="0">
              <a:latin typeface="Georgia" pitchFamily="18" charset="0"/>
            </a:rPr>
            <a:t>Особові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справи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учнів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ведуться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класними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керівниками</a:t>
          </a:r>
          <a:r>
            <a:rPr lang="ru-RU" sz="1400" dirty="0" smtClean="0">
              <a:latin typeface="Georgia" pitchFamily="18" charset="0"/>
            </a:rPr>
            <a:t> І-IV та </a:t>
          </a:r>
          <a:r>
            <a:rPr lang="en-US" sz="1400" dirty="0" smtClean="0">
              <a:latin typeface="Georgia" pitchFamily="18" charset="0"/>
            </a:rPr>
            <a:t>V</a:t>
          </a:r>
          <a:r>
            <a:rPr lang="ru-RU" sz="1400" dirty="0" smtClean="0">
              <a:latin typeface="Georgia" pitchFamily="18" charset="0"/>
            </a:rPr>
            <a:t>-ХІ(</a:t>
          </a:r>
          <a:r>
            <a:rPr lang="en-US" sz="1400" dirty="0" smtClean="0">
              <a:latin typeface="Georgia" pitchFamily="18" charset="0"/>
            </a:rPr>
            <a:t>XII </a:t>
          </a:r>
          <a:r>
            <a:rPr lang="ru-RU" sz="1400" dirty="0" smtClean="0">
              <a:latin typeface="Georgia" pitchFamily="18" charset="0"/>
            </a:rPr>
            <a:t>) </a:t>
          </a:r>
          <a:r>
            <a:rPr lang="ru-RU" sz="1400" dirty="0" err="1" smtClean="0">
              <a:latin typeface="Georgia" pitchFamily="18" charset="0"/>
            </a:rPr>
            <a:t>класів</a:t>
          </a:r>
          <a:r>
            <a:rPr lang="ru-RU" sz="1400" dirty="0" smtClean="0">
              <a:latin typeface="Georgia" pitchFamily="18" charset="0"/>
            </a:rPr>
            <a:t>. Записи в </a:t>
          </a:r>
          <a:r>
            <a:rPr lang="ru-RU" sz="1400" dirty="0" err="1" smtClean="0">
              <a:latin typeface="Georgia" pitchFamily="18" charset="0"/>
            </a:rPr>
            <a:t>особовій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справі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необхідно</a:t>
          </a:r>
          <a:r>
            <a:rPr lang="ru-RU" sz="1400" dirty="0" smtClean="0">
              <a:latin typeface="Georgia" pitchFamily="18" charset="0"/>
            </a:rPr>
            <a:t> вести </a:t>
          </a:r>
          <a:r>
            <a:rPr lang="ru-RU" sz="1400" dirty="0" err="1" smtClean="0">
              <a:latin typeface="Georgia" pitchFamily="18" charset="0"/>
            </a:rPr>
            <a:t>чітко</a:t>
          </a:r>
          <a:r>
            <a:rPr lang="ru-RU" sz="1400" dirty="0" smtClean="0">
              <a:latin typeface="Georgia" pitchFamily="18" charset="0"/>
            </a:rPr>
            <a:t>, </a:t>
          </a:r>
          <a:r>
            <a:rPr lang="ru-RU" sz="1400" dirty="0" err="1" smtClean="0">
              <a:latin typeface="Georgia" pitchFamily="18" charset="0"/>
            </a:rPr>
            <a:t>охайно</a:t>
          </a:r>
          <a:r>
            <a:rPr lang="ru-RU" sz="1400" dirty="0" smtClean="0">
              <a:latin typeface="Georgia" pitchFamily="18" charset="0"/>
            </a:rPr>
            <a:t>, кульковою ручкою</a:t>
          </a:r>
          <a:endParaRPr lang="ru-RU" sz="1400" dirty="0">
            <a:latin typeface="Georgia" pitchFamily="18" charset="0"/>
          </a:endParaRPr>
        </a:p>
      </dgm:t>
    </dgm:pt>
    <dgm:pt modelId="{3A902BF1-DD44-48C9-8B82-447FAB65C431}" type="parTrans" cxnId="{4D825C63-4737-497B-9B81-403B64522C0B}">
      <dgm:prSet/>
      <dgm:spPr/>
      <dgm:t>
        <a:bodyPr/>
        <a:lstStyle/>
        <a:p>
          <a:endParaRPr lang="ru-RU"/>
        </a:p>
      </dgm:t>
    </dgm:pt>
    <dgm:pt modelId="{3650B3EB-D665-4ACA-95E5-E1C543492477}" type="sibTrans" cxnId="{4D825C63-4737-497B-9B81-403B64522C0B}">
      <dgm:prSet/>
      <dgm:spPr/>
      <dgm:t>
        <a:bodyPr/>
        <a:lstStyle/>
        <a:p>
          <a:endParaRPr lang="ru-RU"/>
        </a:p>
      </dgm:t>
    </dgm:pt>
    <dgm:pt modelId="{36338415-BCD4-4422-B96E-F10D5718E596}">
      <dgm:prSet phldrT="[Текст]" phldr="1" custT="1"/>
      <dgm:spPr/>
      <dgm:t>
        <a:bodyPr/>
        <a:lstStyle/>
        <a:p>
          <a:endParaRPr lang="ru-RU" sz="1400" dirty="0">
            <a:latin typeface="Georgia" pitchFamily="18" charset="0"/>
          </a:endParaRPr>
        </a:p>
      </dgm:t>
    </dgm:pt>
    <dgm:pt modelId="{694B2AC9-440E-453E-893C-7016D952ADFB}" type="parTrans" cxnId="{5EB403AA-3189-4CF9-BB28-CBB40748AD04}">
      <dgm:prSet/>
      <dgm:spPr/>
      <dgm:t>
        <a:bodyPr/>
        <a:lstStyle/>
        <a:p>
          <a:endParaRPr lang="ru-RU"/>
        </a:p>
      </dgm:t>
    </dgm:pt>
    <dgm:pt modelId="{196A1D31-3D9F-43D5-8A4B-6AC339066CAC}" type="sibTrans" cxnId="{5EB403AA-3189-4CF9-BB28-CBB40748AD04}">
      <dgm:prSet/>
      <dgm:spPr/>
      <dgm:t>
        <a:bodyPr/>
        <a:lstStyle/>
        <a:p>
          <a:endParaRPr lang="ru-RU"/>
        </a:p>
      </dgm:t>
    </dgm:pt>
    <dgm:pt modelId="{906BC684-9234-4765-9BB2-B394FD137741}">
      <dgm:prSet phldrT="[Текст]" custT="1"/>
      <dgm:spPr/>
      <dgm:t>
        <a:bodyPr/>
        <a:lstStyle/>
        <a:p>
          <a:r>
            <a:rPr lang="ru-RU" sz="1400" dirty="0" err="1" smtClean="0">
              <a:latin typeface="Georgia" pitchFamily="18" charset="0"/>
            </a:rPr>
            <a:t>Особова</a:t>
          </a:r>
          <a:r>
            <a:rPr lang="ru-RU" sz="1400" dirty="0" smtClean="0">
              <a:latin typeface="Georgia" pitchFamily="18" charset="0"/>
            </a:rPr>
            <a:t> справа </a:t>
          </a:r>
          <a:r>
            <a:rPr lang="ru-RU" sz="1400" dirty="0" err="1" smtClean="0">
              <a:latin typeface="Georgia" pitchFamily="18" charset="0"/>
            </a:rPr>
            <a:t>має</a:t>
          </a:r>
          <a:r>
            <a:rPr lang="ru-RU" sz="1400" dirty="0" smtClean="0">
              <a:latin typeface="Georgia" pitchFamily="18" charset="0"/>
            </a:rPr>
            <a:t> номер, </a:t>
          </a:r>
          <a:r>
            <a:rPr lang="ru-RU" sz="1400" dirty="0" err="1" smtClean="0">
              <a:latin typeface="Georgia" pitchFamily="18" charset="0"/>
            </a:rPr>
            <a:t>що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відповідає</a:t>
          </a:r>
          <a:r>
            <a:rPr lang="ru-RU" sz="1400" dirty="0" smtClean="0">
              <a:latin typeface="Georgia" pitchFamily="18" charset="0"/>
            </a:rPr>
            <a:t> номеру в </a:t>
          </a:r>
          <a:r>
            <a:rPr lang="ru-RU" sz="1400" dirty="0" err="1" smtClean="0">
              <a:latin typeface="Georgia" pitchFamily="18" charset="0"/>
            </a:rPr>
            <a:t>алфавітній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книзі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запису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учнів</a:t>
          </a:r>
          <a:r>
            <a:rPr lang="ru-RU" sz="1400" dirty="0" smtClean="0">
              <a:latin typeface="Georgia" pitchFamily="18" charset="0"/>
            </a:rPr>
            <a:t> (</a:t>
          </a:r>
          <a:r>
            <a:rPr lang="ru-RU" sz="1400" dirty="0" err="1" smtClean="0">
              <a:latin typeface="Georgia" pitchFamily="18" charset="0"/>
            </a:rPr>
            <a:t>наприклад</a:t>
          </a:r>
          <a:r>
            <a:rPr lang="ru-RU" sz="1400" dirty="0" smtClean="0">
              <a:latin typeface="Georgia" pitchFamily="18" charset="0"/>
            </a:rPr>
            <a:t>, № В/13 - </a:t>
          </a:r>
          <a:r>
            <a:rPr lang="ru-RU" sz="1400" dirty="0" err="1" smtClean="0">
              <a:latin typeface="Georgia" pitchFamily="18" charset="0"/>
            </a:rPr>
            <a:t>означає</a:t>
          </a:r>
          <a:r>
            <a:rPr lang="ru-RU" sz="1400" dirty="0" smtClean="0">
              <a:latin typeface="Georgia" pitchFamily="18" charset="0"/>
            </a:rPr>
            <a:t>, </a:t>
          </a:r>
          <a:r>
            <a:rPr lang="ru-RU" sz="1400" dirty="0" err="1" smtClean="0">
              <a:latin typeface="Georgia" pitchFamily="18" charset="0"/>
            </a:rPr>
            <a:t>що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учень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записаний</a:t>
          </a:r>
          <a:r>
            <a:rPr lang="ru-RU" sz="1400" dirty="0" smtClean="0">
              <a:latin typeface="Georgia" pitchFamily="18" charset="0"/>
            </a:rPr>
            <a:t> до </a:t>
          </a:r>
          <a:r>
            <a:rPr lang="ru-RU" sz="1400" dirty="0" err="1" smtClean="0">
              <a:latin typeface="Georgia" pitchFamily="18" charset="0"/>
            </a:rPr>
            <a:t>алфавітної</a:t>
          </a:r>
          <a:r>
            <a:rPr lang="ru-RU" sz="1400" dirty="0" smtClean="0">
              <a:latin typeface="Georgia" pitchFamily="18" charset="0"/>
            </a:rPr>
            <a:t> книги на букву "В" </a:t>
          </a:r>
          <a:r>
            <a:rPr lang="ru-RU" sz="1400" dirty="0" err="1" smtClean="0">
              <a:latin typeface="Georgia" pitchFamily="18" charset="0"/>
            </a:rPr>
            <a:t>під</a:t>
          </a:r>
          <a:r>
            <a:rPr lang="ru-RU" sz="1400" dirty="0" smtClean="0">
              <a:latin typeface="Georgia" pitchFamily="18" charset="0"/>
            </a:rPr>
            <a:t> № 13).</a:t>
          </a:r>
          <a:endParaRPr lang="ru-RU" sz="1400" dirty="0">
            <a:latin typeface="Georgia" pitchFamily="18" charset="0"/>
          </a:endParaRPr>
        </a:p>
      </dgm:t>
    </dgm:pt>
    <dgm:pt modelId="{FCAE7D28-083B-4DE7-9DFB-8C2BF7F86E2A}" type="parTrans" cxnId="{E00ED6E7-2FDD-4632-BE6D-5D89B61DF8F1}">
      <dgm:prSet/>
      <dgm:spPr/>
      <dgm:t>
        <a:bodyPr/>
        <a:lstStyle/>
        <a:p>
          <a:endParaRPr lang="ru-RU"/>
        </a:p>
      </dgm:t>
    </dgm:pt>
    <dgm:pt modelId="{11A56F5C-5DFF-4965-AB45-026144E189D9}" type="sibTrans" cxnId="{E00ED6E7-2FDD-4632-BE6D-5D89B61DF8F1}">
      <dgm:prSet/>
      <dgm:spPr/>
      <dgm:t>
        <a:bodyPr/>
        <a:lstStyle/>
        <a:p>
          <a:endParaRPr lang="ru-RU"/>
        </a:p>
      </dgm:t>
    </dgm:pt>
    <dgm:pt modelId="{C61E2280-F433-4406-8AE8-907AE00BC1B9}" type="pres">
      <dgm:prSet presAssocID="{7AADB33D-B4B4-46EF-A1CA-70B1293DD2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D0B25-79E4-4AC8-BA1E-730AE050AC9D}" type="pres">
      <dgm:prSet presAssocID="{FA69AA20-A214-4689-B62E-E53B35BD9022}" presName="composite" presStyleCnt="0"/>
      <dgm:spPr/>
    </dgm:pt>
    <dgm:pt modelId="{BDAA6716-5920-4DF0-9AD1-31FDE3E1892E}" type="pres">
      <dgm:prSet presAssocID="{FA69AA20-A214-4689-B62E-E53B35BD90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A097C-9925-4389-AF1B-B70E3BEA265E}" type="pres">
      <dgm:prSet presAssocID="{FA69AA20-A214-4689-B62E-E53B35BD90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FB19D-B9BF-4940-B757-C9033B270314}" type="pres">
      <dgm:prSet presAssocID="{E2852E95-7C90-4625-B42B-40F79D26E5DC}" presName="sp" presStyleCnt="0"/>
      <dgm:spPr/>
    </dgm:pt>
    <dgm:pt modelId="{D1818BB4-819C-4D30-8095-574022802BF7}" type="pres">
      <dgm:prSet presAssocID="{0DA60E1D-9FFC-4706-8494-E0FCB130C8B0}" presName="composite" presStyleCnt="0"/>
      <dgm:spPr/>
    </dgm:pt>
    <dgm:pt modelId="{10B4813E-A393-42E5-88BE-933508668978}" type="pres">
      <dgm:prSet presAssocID="{0DA60E1D-9FFC-4706-8494-E0FCB130C8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B06E6-96E4-425C-B000-5D4259281B4C}" type="pres">
      <dgm:prSet presAssocID="{0DA60E1D-9FFC-4706-8494-E0FCB130C8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90A37-90FC-4BE9-BE0B-BE44D1085904}" type="pres">
      <dgm:prSet presAssocID="{88412B19-1939-433C-AF4E-D3D64340793C}" presName="sp" presStyleCnt="0"/>
      <dgm:spPr/>
    </dgm:pt>
    <dgm:pt modelId="{F81B1C34-55DF-4A10-8F18-D22C99085079}" type="pres">
      <dgm:prSet presAssocID="{36338415-BCD4-4422-B96E-F10D5718E596}" presName="composite" presStyleCnt="0"/>
      <dgm:spPr/>
    </dgm:pt>
    <dgm:pt modelId="{DB977373-901F-42D6-93B6-591BF0B68ACE}" type="pres">
      <dgm:prSet presAssocID="{36338415-BCD4-4422-B96E-F10D5718E59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29853-9B9F-40E4-8677-C4FE5A7B4CF5}" type="pres">
      <dgm:prSet presAssocID="{36338415-BCD4-4422-B96E-F10D5718E59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A335D-249D-47C8-B530-65F0FB1F810B}" srcId="{7AADB33D-B4B4-46EF-A1CA-70B1293DD2D0}" destId="{0DA60E1D-9FFC-4706-8494-E0FCB130C8B0}" srcOrd="1" destOrd="0" parTransId="{0FB8BD38-E788-4233-A8D2-732B8B9CA664}" sibTransId="{88412B19-1939-433C-AF4E-D3D64340793C}"/>
    <dgm:cxn modelId="{9E7F9C3A-9F1C-429F-B71E-A02AAABD6476}" srcId="{FA69AA20-A214-4689-B62E-E53B35BD9022}" destId="{341EA914-B1C0-4F0F-897F-695ABDDCCA7B}" srcOrd="0" destOrd="0" parTransId="{25E1EB4D-3660-4FF5-8904-2E968D8EF234}" sibTransId="{AC7E9E7B-62D8-4EDE-B903-2DDC5266AA7F}"/>
    <dgm:cxn modelId="{F1A23B47-ADD1-4041-BD4B-49683D2B67D5}" type="presOf" srcId="{906BC684-9234-4765-9BB2-B394FD137741}" destId="{52029853-9B9F-40E4-8677-C4FE5A7B4CF5}" srcOrd="0" destOrd="0" presId="urn:microsoft.com/office/officeart/2005/8/layout/chevron2"/>
    <dgm:cxn modelId="{25B2624C-8642-4F0D-821B-795BBAFA9096}" srcId="{7AADB33D-B4B4-46EF-A1CA-70B1293DD2D0}" destId="{FA69AA20-A214-4689-B62E-E53B35BD9022}" srcOrd="0" destOrd="0" parTransId="{AF70B2FD-E034-44F4-AC0E-9AEECAC91115}" sibTransId="{E2852E95-7C90-4625-B42B-40F79D26E5DC}"/>
    <dgm:cxn modelId="{C3C7E9A1-109A-400D-9F34-CCB43461DE33}" type="presOf" srcId="{7AADB33D-B4B4-46EF-A1CA-70B1293DD2D0}" destId="{C61E2280-F433-4406-8AE8-907AE00BC1B9}" srcOrd="0" destOrd="0" presId="urn:microsoft.com/office/officeart/2005/8/layout/chevron2"/>
    <dgm:cxn modelId="{B3CB4B17-8E36-47CB-BD43-59D1FB7E9532}" type="presOf" srcId="{341EA914-B1C0-4F0F-897F-695ABDDCCA7B}" destId="{158A097C-9925-4389-AF1B-B70E3BEA265E}" srcOrd="0" destOrd="0" presId="urn:microsoft.com/office/officeart/2005/8/layout/chevron2"/>
    <dgm:cxn modelId="{E00ED6E7-2FDD-4632-BE6D-5D89B61DF8F1}" srcId="{36338415-BCD4-4422-B96E-F10D5718E596}" destId="{906BC684-9234-4765-9BB2-B394FD137741}" srcOrd="0" destOrd="0" parTransId="{FCAE7D28-083B-4DE7-9DFB-8C2BF7F86E2A}" sibTransId="{11A56F5C-5DFF-4965-AB45-026144E189D9}"/>
    <dgm:cxn modelId="{7727F7D4-4C8C-4500-8EE6-830FB601D081}" type="presOf" srcId="{EFB2204F-A5C0-4B5B-8A41-4284BD1C718D}" destId="{255B06E6-96E4-425C-B000-5D4259281B4C}" srcOrd="0" destOrd="0" presId="urn:microsoft.com/office/officeart/2005/8/layout/chevron2"/>
    <dgm:cxn modelId="{5EB403AA-3189-4CF9-BB28-CBB40748AD04}" srcId="{7AADB33D-B4B4-46EF-A1CA-70B1293DD2D0}" destId="{36338415-BCD4-4422-B96E-F10D5718E596}" srcOrd="2" destOrd="0" parTransId="{694B2AC9-440E-453E-893C-7016D952ADFB}" sibTransId="{196A1D31-3D9F-43D5-8A4B-6AC339066CAC}"/>
    <dgm:cxn modelId="{4D825C63-4737-497B-9B81-403B64522C0B}" srcId="{0DA60E1D-9FFC-4706-8494-E0FCB130C8B0}" destId="{EFB2204F-A5C0-4B5B-8A41-4284BD1C718D}" srcOrd="0" destOrd="0" parTransId="{3A902BF1-DD44-48C9-8B82-447FAB65C431}" sibTransId="{3650B3EB-D665-4ACA-95E5-E1C543492477}"/>
    <dgm:cxn modelId="{515E44B6-E327-4138-8CE9-C194CFC51C32}" type="presOf" srcId="{36338415-BCD4-4422-B96E-F10D5718E596}" destId="{DB977373-901F-42D6-93B6-591BF0B68ACE}" srcOrd="0" destOrd="0" presId="urn:microsoft.com/office/officeart/2005/8/layout/chevron2"/>
    <dgm:cxn modelId="{B1C0704A-67C3-40F7-B963-4C1AD19603FE}" type="presOf" srcId="{FA69AA20-A214-4689-B62E-E53B35BD9022}" destId="{BDAA6716-5920-4DF0-9AD1-31FDE3E1892E}" srcOrd="0" destOrd="0" presId="urn:microsoft.com/office/officeart/2005/8/layout/chevron2"/>
    <dgm:cxn modelId="{99385D48-ED52-4595-A48D-3D404F90D173}" type="presOf" srcId="{0DA60E1D-9FFC-4706-8494-E0FCB130C8B0}" destId="{10B4813E-A393-42E5-88BE-933508668978}" srcOrd="0" destOrd="0" presId="urn:microsoft.com/office/officeart/2005/8/layout/chevron2"/>
    <dgm:cxn modelId="{DCD9D9D4-8FE3-43DC-A579-39ACF712A95A}" type="presParOf" srcId="{C61E2280-F433-4406-8AE8-907AE00BC1B9}" destId="{C91D0B25-79E4-4AC8-BA1E-730AE050AC9D}" srcOrd="0" destOrd="0" presId="urn:microsoft.com/office/officeart/2005/8/layout/chevron2"/>
    <dgm:cxn modelId="{8B00569F-3B1C-4711-AA50-35B52B0F2EEB}" type="presParOf" srcId="{C91D0B25-79E4-4AC8-BA1E-730AE050AC9D}" destId="{BDAA6716-5920-4DF0-9AD1-31FDE3E1892E}" srcOrd="0" destOrd="0" presId="urn:microsoft.com/office/officeart/2005/8/layout/chevron2"/>
    <dgm:cxn modelId="{D678C556-0DAF-4646-AF02-EA9674C3A2D9}" type="presParOf" srcId="{C91D0B25-79E4-4AC8-BA1E-730AE050AC9D}" destId="{158A097C-9925-4389-AF1B-B70E3BEA265E}" srcOrd="1" destOrd="0" presId="urn:microsoft.com/office/officeart/2005/8/layout/chevron2"/>
    <dgm:cxn modelId="{DE087E52-528F-4F7B-9F35-CDDE8AC8FFD2}" type="presParOf" srcId="{C61E2280-F433-4406-8AE8-907AE00BC1B9}" destId="{F16FB19D-B9BF-4940-B757-C9033B270314}" srcOrd="1" destOrd="0" presId="urn:microsoft.com/office/officeart/2005/8/layout/chevron2"/>
    <dgm:cxn modelId="{619C41CD-CD95-47CC-B82C-A953CDE45A6E}" type="presParOf" srcId="{C61E2280-F433-4406-8AE8-907AE00BC1B9}" destId="{D1818BB4-819C-4D30-8095-574022802BF7}" srcOrd="2" destOrd="0" presId="urn:microsoft.com/office/officeart/2005/8/layout/chevron2"/>
    <dgm:cxn modelId="{F92F4D9C-9682-484C-BF10-ACF318B3AC23}" type="presParOf" srcId="{D1818BB4-819C-4D30-8095-574022802BF7}" destId="{10B4813E-A393-42E5-88BE-933508668978}" srcOrd="0" destOrd="0" presId="urn:microsoft.com/office/officeart/2005/8/layout/chevron2"/>
    <dgm:cxn modelId="{EF15D531-3E4B-4E16-A4A7-E6CE9AD51E37}" type="presParOf" srcId="{D1818BB4-819C-4D30-8095-574022802BF7}" destId="{255B06E6-96E4-425C-B000-5D4259281B4C}" srcOrd="1" destOrd="0" presId="urn:microsoft.com/office/officeart/2005/8/layout/chevron2"/>
    <dgm:cxn modelId="{32E17F88-F9BA-4863-9950-E6012680437C}" type="presParOf" srcId="{C61E2280-F433-4406-8AE8-907AE00BC1B9}" destId="{FEC90A37-90FC-4BE9-BE0B-BE44D1085904}" srcOrd="3" destOrd="0" presId="urn:microsoft.com/office/officeart/2005/8/layout/chevron2"/>
    <dgm:cxn modelId="{9900A416-1FDF-4B93-9D3F-B017BD24A028}" type="presParOf" srcId="{C61E2280-F433-4406-8AE8-907AE00BC1B9}" destId="{F81B1C34-55DF-4A10-8F18-D22C99085079}" srcOrd="4" destOrd="0" presId="urn:microsoft.com/office/officeart/2005/8/layout/chevron2"/>
    <dgm:cxn modelId="{9F244C85-87DC-43AA-8D40-06FD1F39CAD4}" type="presParOf" srcId="{F81B1C34-55DF-4A10-8F18-D22C99085079}" destId="{DB977373-901F-42D6-93B6-591BF0B68ACE}" srcOrd="0" destOrd="0" presId="urn:microsoft.com/office/officeart/2005/8/layout/chevron2"/>
    <dgm:cxn modelId="{DCA64C71-4EDD-43D1-90FF-E3CDEA170AC3}" type="presParOf" srcId="{F81B1C34-55DF-4A10-8F18-D22C99085079}" destId="{52029853-9B9F-40E4-8677-C4FE5A7B4C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88AF3-CFAB-439D-A810-EC269EF3066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B6DB58-D5AE-4EFB-91C1-FCB2EA1D8AB6}">
      <dgm:prSet phldrT="[Текст]" phldr="1"/>
      <dgm:spPr/>
      <dgm:t>
        <a:bodyPr/>
        <a:lstStyle/>
        <a:p>
          <a:endParaRPr lang="ru-RU" dirty="0"/>
        </a:p>
      </dgm:t>
    </dgm:pt>
    <dgm:pt modelId="{EBB0F73C-C4A0-4C89-BF13-13B502DED1C8}" type="parTrans" cxnId="{11B1EDF4-A897-4EA2-8B2F-3924F62B6EAD}">
      <dgm:prSet/>
      <dgm:spPr/>
      <dgm:t>
        <a:bodyPr/>
        <a:lstStyle/>
        <a:p>
          <a:endParaRPr lang="ru-RU"/>
        </a:p>
      </dgm:t>
    </dgm:pt>
    <dgm:pt modelId="{51439B44-BB80-49D2-BF22-0F59033F9586}" type="sibTrans" cxnId="{11B1EDF4-A897-4EA2-8B2F-3924F62B6EAD}">
      <dgm:prSet/>
      <dgm:spPr/>
      <dgm:t>
        <a:bodyPr/>
        <a:lstStyle/>
        <a:p>
          <a:endParaRPr lang="ru-RU"/>
        </a:p>
      </dgm:t>
    </dgm:pt>
    <dgm:pt modelId="{A92984FB-B3B7-464E-8A3B-80045E9F6B9E}">
      <dgm:prSet phldrT="[Текст]" custT="1"/>
      <dgm:spPr/>
      <dgm:t>
        <a:bodyPr/>
        <a:lstStyle/>
        <a:p>
          <a:r>
            <a:rPr lang="ru-RU" sz="1400" dirty="0" err="1" smtClean="0">
              <a:latin typeface="Georgia" pitchFamily="18" charset="0"/>
            </a:rPr>
            <a:t>Відомості</a:t>
          </a:r>
          <a:r>
            <a:rPr lang="ru-RU" sz="1400" dirty="0" smtClean="0">
              <a:latin typeface="Georgia" pitchFamily="18" charset="0"/>
            </a:rPr>
            <a:t> про </a:t>
          </a:r>
          <a:r>
            <a:rPr lang="ru-RU" sz="1400" dirty="0" err="1" smtClean="0">
              <a:latin typeface="Georgia" pitchFamily="18" charset="0"/>
            </a:rPr>
            <a:t>учня</a:t>
          </a:r>
          <a:r>
            <a:rPr lang="ru-RU" sz="1400" dirty="0" smtClean="0">
              <a:latin typeface="Georgia" pitchFamily="18" charset="0"/>
            </a:rPr>
            <a:t> (</a:t>
          </a:r>
          <a:r>
            <a:rPr lang="ru-RU" sz="1400" dirty="0" err="1" smtClean="0">
              <a:latin typeface="Georgia" pitchFamily="18" charset="0"/>
            </a:rPr>
            <a:t>ученицю</a:t>
          </a:r>
          <a:r>
            <a:rPr lang="ru-RU" sz="1400" dirty="0" smtClean="0">
              <a:latin typeface="Georgia" pitchFamily="18" charset="0"/>
            </a:rPr>
            <a:t>) (</a:t>
          </a:r>
          <a:r>
            <a:rPr lang="ru-RU" sz="1400" dirty="0" err="1" smtClean="0">
              <a:latin typeface="Georgia" pitchFamily="18" charset="0"/>
            </a:rPr>
            <a:t>заява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батьків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або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осіб</a:t>
          </a:r>
          <a:r>
            <a:rPr lang="ru-RU" sz="1400" dirty="0" smtClean="0">
              <a:latin typeface="Georgia" pitchFamily="18" charset="0"/>
            </a:rPr>
            <a:t>, </a:t>
          </a:r>
          <a:r>
            <a:rPr lang="ru-RU" sz="1400" dirty="0" err="1" smtClean="0">
              <a:latin typeface="Georgia" pitchFamily="18" charset="0"/>
            </a:rPr>
            <a:t>які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їх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замінюють</a:t>
          </a:r>
          <a:r>
            <a:rPr lang="ru-RU" sz="1400" dirty="0" smtClean="0">
              <a:latin typeface="Georgia" pitchFamily="18" charset="0"/>
            </a:rPr>
            <a:t>, </a:t>
          </a:r>
          <a:r>
            <a:rPr lang="ru-RU" sz="1400" dirty="0" err="1" smtClean="0">
              <a:latin typeface="Georgia" pitchFamily="18" charset="0"/>
            </a:rPr>
            <a:t>копія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свідоцтва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про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народження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тощо</a:t>
          </a:r>
          <a:r>
            <a:rPr lang="ru-RU" sz="1400" dirty="0" smtClean="0">
              <a:latin typeface="Georgia" pitchFamily="18" charset="0"/>
            </a:rPr>
            <a:t>) </a:t>
          </a:r>
          <a:r>
            <a:rPr lang="ru-RU" sz="1400" dirty="0" err="1" smtClean="0">
              <a:latin typeface="Georgia" pitchFamily="18" charset="0"/>
            </a:rPr>
            <a:t>зберігаються</a:t>
          </a:r>
          <a:r>
            <a:rPr lang="ru-RU" sz="1400" dirty="0" smtClean="0">
              <a:latin typeface="Georgia" pitchFamily="18" charset="0"/>
            </a:rPr>
            <a:t> в </a:t>
          </a:r>
          <a:r>
            <a:rPr lang="ru-RU" sz="1400" dirty="0" err="1" smtClean="0">
              <a:latin typeface="Georgia" pitchFamily="18" charset="0"/>
            </a:rPr>
            <a:t>конверті</a:t>
          </a:r>
          <a:r>
            <a:rPr lang="ru-RU" sz="1400" dirty="0" smtClean="0">
              <a:latin typeface="Georgia" pitchFamily="18" charset="0"/>
            </a:rPr>
            <a:t> на </a:t>
          </a:r>
          <a:r>
            <a:rPr lang="ru-RU" sz="1400" dirty="0" err="1" smtClean="0">
              <a:latin typeface="Georgia" pitchFamily="18" charset="0"/>
            </a:rPr>
            <a:t>третій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сторінці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обкладинки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власне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особової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справи</a:t>
          </a:r>
          <a:r>
            <a:rPr lang="ru-RU" sz="1400" dirty="0" smtClean="0">
              <a:latin typeface="Georgia" pitchFamily="18" charset="0"/>
            </a:rPr>
            <a:t>.</a:t>
          </a:r>
          <a:endParaRPr lang="ru-RU" sz="1400" dirty="0">
            <a:latin typeface="Georgia" pitchFamily="18" charset="0"/>
          </a:endParaRPr>
        </a:p>
      </dgm:t>
    </dgm:pt>
    <dgm:pt modelId="{C2F8256B-0301-458E-BD48-1022BF5944DA}" type="parTrans" cxnId="{04D1BC5F-3F09-4F91-AD3E-8F01A3892F2A}">
      <dgm:prSet/>
      <dgm:spPr/>
      <dgm:t>
        <a:bodyPr/>
        <a:lstStyle/>
        <a:p>
          <a:endParaRPr lang="ru-RU"/>
        </a:p>
      </dgm:t>
    </dgm:pt>
    <dgm:pt modelId="{4BFCD57B-40A3-4B2D-A9B2-ADC4428EB323}" type="sibTrans" cxnId="{04D1BC5F-3F09-4F91-AD3E-8F01A3892F2A}">
      <dgm:prSet/>
      <dgm:spPr/>
      <dgm:t>
        <a:bodyPr/>
        <a:lstStyle/>
        <a:p>
          <a:endParaRPr lang="ru-RU"/>
        </a:p>
      </dgm:t>
    </dgm:pt>
    <dgm:pt modelId="{16F17022-D3C5-474B-8B42-F3F1481C2C2B}">
      <dgm:prSet phldrT="[Текст]" phldr="1" custT="1"/>
      <dgm:spPr/>
      <dgm:t>
        <a:bodyPr/>
        <a:lstStyle/>
        <a:p>
          <a:endParaRPr lang="ru-RU" sz="1400" dirty="0">
            <a:latin typeface="Georgia" pitchFamily="18" charset="0"/>
          </a:endParaRPr>
        </a:p>
      </dgm:t>
    </dgm:pt>
    <dgm:pt modelId="{C3443066-9724-4550-ABC0-ACAC2E941972}" type="parTrans" cxnId="{01CFB0A9-43F6-4ED5-BD0D-7F33F0EDEAFF}">
      <dgm:prSet/>
      <dgm:spPr/>
      <dgm:t>
        <a:bodyPr/>
        <a:lstStyle/>
        <a:p>
          <a:endParaRPr lang="ru-RU"/>
        </a:p>
      </dgm:t>
    </dgm:pt>
    <dgm:pt modelId="{0E99DA5C-D08F-4EFF-BAE6-5BBDAE748FC4}" type="sibTrans" cxnId="{01CFB0A9-43F6-4ED5-BD0D-7F33F0EDEAFF}">
      <dgm:prSet/>
      <dgm:spPr/>
      <dgm:t>
        <a:bodyPr/>
        <a:lstStyle/>
        <a:p>
          <a:endParaRPr lang="ru-RU"/>
        </a:p>
      </dgm:t>
    </dgm:pt>
    <dgm:pt modelId="{E0EE8248-9014-41F5-AA8D-BE8AD5540D91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У </a:t>
          </a:r>
          <a:r>
            <a:rPr lang="ru-RU" sz="1400" dirty="0" err="1" smtClean="0">
              <a:latin typeface="Georgia" pitchFamily="18" charset="0"/>
            </a:rPr>
            <a:t>разі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вибуття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учня</a:t>
          </a:r>
          <a:r>
            <a:rPr lang="ru-RU" sz="1400" dirty="0" smtClean="0">
              <a:latin typeface="Georgia" pitchFamily="18" charset="0"/>
            </a:rPr>
            <a:t> (</a:t>
          </a:r>
          <a:r>
            <a:rPr lang="ru-RU" sz="1400" dirty="0" err="1" smtClean="0">
              <a:latin typeface="Georgia" pitchFamily="18" charset="0"/>
            </a:rPr>
            <a:t>учениці</a:t>
          </a:r>
          <a:r>
            <a:rPr lang="ru-RU" sz="1400" dirty="0" smtClean="0">
              <a:latin typeface="Georgia" pitchFamily="18" charset="0"/>
            </a:rPr>
            <a:t>) </a:t>
          </a:r>
          <a:r>
            <a:rPr lang="ru-RU" sz="1400" dirty="0" err="1" smtClean="0">
              <a:latin typeface="Georgia" pitchFamily="18" charset="0"/>
            </a:rPr>
            <a:t>із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загальноосвітнього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навчального</a:t>
          </a:r>
          <a:r>
            <a:rPr lang="ru-RU" sz="1400" dirty="0" smtClean="0">
              <a:latin typeface="Georgia" pitchFamily="18" charset="0"/>
            </a:rPr>
            <a:t> закладу </a:t>
          </a:r>
          <a:r>
            <a:rPr lang="ru-RU" sz="1400" dirty="0" err="1" smtClean="0">
              <a:latin typeface="Georgia" pitchFamily="18" charset="0"/>
            </a:rPr>
            <a:t>особова</a:t>
          </a:r>
          <a:r>
            <a:rPr lang="ru-RU" sz="1400" dirty="0" smtClean="0">
              <a:latin typeface="Georgia" pitchFamily="18" charset="0"/>
            </a:rPr>
            <a:t> справа </a:t>
          </a:r>
          <a:r>
            <a:rPr lang="ru-RU" sz="1400" dirty="0" err="1" smtClean="0">
              <a:latin typeface="Georgia" pitchFamily="18" charset="0"/>
            </a:rPr>
            <a:t>видається</a:t>
          </a:r>
          <a:r>
            <a:rPr lang="ru-RU" sz="1400" dirty="0" smtClean="0">
              <a:latin typeface="Georgia" pitchFamily="18" charset="0"/>
            </a:rPr>
            <a:t> на </a:t>
          </a:r>
          <a:r>
            <a:rPr lang="ru-RU" sz="1400" dirty="0" err="1" smtClean="0">
              <a:latin typeface="Georgia" pitchFamily="18" charset="0"/>
            </a:rPr>
            <a:t>підставі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письмової</a:t>
          </a:r>
          <a:r>
            <a:rPr lang="ru-RU" sz="1400" dirty="0" smtClean="0">
              <a:latin typeface="Georgia" pitchFamily="18" charset="0"/>
            </a:rPr>
            <a:t> заяви </a:t>
          </a:r>
          <a:r>
            <a:rPr lang="ru-RU" sz="1400" dirty="0" err="1" smtClean="0">
              <a:latin typeface="Georgia" pitchFamily="18" charset="0"/>
            </a:rPr>
            <a:t>батьків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або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осіб</a:t>
          </a:r>
          <a:r>
            <a:rPr lang="ru-RU" sz="1400" dirty="0" smtClean="0">
              <a:latin typeface="Georgia" pitchFamily="18" charset="0"/>
            </a:rPr>
            <a:t>, </a:t>
          </a:r>
          <a:r>
            <a:rPr lang="ru-RU" sz="1400" dirty="0" err="1" smtClean="0">
              <a:latin typeface="Georgia" pitchFamily="18" charset="0"/>
            </a:rPr>
            <a:t>які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замінюють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їх</a:t>
          </a:r>
          <a:r>
            <a:rPr lang="ru-RU" sz="1400" dirty="0" smtClean="0">
              <a:latin typeface="Georgia" pitchFamily="18" charset="0"/>
            </a:rPr>
            <a:t>, </a:t>
          </a:r>
          <a:r>
            <a:rPr lang="ru-RU" sz="1400" dirty="0" err="1" smtClean="0">
              <a:latin typeface="Georgia" pitchFamily="18" charset="0"/>
            </a:rPr>
            <a:t>з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відміткою</a:t>
          </a:r>
          <a:r>
            <a:rPr lang="ru-RU" sz="1400" dirty="0" smtClean="0">
              <a:latin typeface="Georgia" pitchFamily="18" charset="0"/>
            </a:rPr>
            <a:t> про </a:t>
          </a:r>
          <a:r>
            <a:rPr lang="ru-RU" sz="1400" dirty="0" err="1" smtClean="0">
              <a:latin typeface="Georgia" pitchFamily="18" charset="0"/>
            </a:rPr>
            <a:t>це</a:t>
          </a:r>
          <a:r>
            <a:rPr lang="ru-RU" sz="1400" dirty="0" smtClean="0">
              <a:latin typeface="Georgia" pitchFamily="18" charset="0"/>
            </a:rPr>
            <a:t> в </a:t>
          </a:r>
          <a:r>
            <a:rPr lang="ru-RU" sz="1400" dirty="0" err="1" smtClean="0">
              <a:latin typeface="Georgia" pitchFamily="18" charset="0"/>
            </a:rPr>
            <a:t>алфавітній</a:t>
          </a:r>
          <a:r>
            <a:rPr lang="ru-RU" sz="1400" dirty="0" smtClean="0">
              <a:latin typeface="Georgia" pitchFamily="18" charset="0"/>
            </a:rPr>
            <a:t> </a:t>
          </a:r>
          <a:r>
            <a:rPr lang="ru-RU" sz="1400" dirty="0" err="1" smtClean="0">
              <a:latin typeface="Georgia" pitchFamily="18" charset="0"/>
            </a:rPr>
            <a:t>книзі</a:t>
          </a:r>
          <a:r>
            <a:rPr lang="ru-RU" sz="1400" dirty="0" smtClean="0">
              <a:latin typeface="Georgia" pitchFamily="18" charset="0"/>
            </a:rPr>
            <a:t> (графа 25).**</a:t>
          </a:r>
          <a:endParaRPr lang="ru-RU" sz="1400" dirty="0">
            <a:latin typeface="Georgia" pitchFamily="18" charset="0"/>
          </a:endParaRPr>
        </a:p>
      </dgm:t>
    </dgm:pt>
    <dgm:pt modelId="{1147EA12-5DA4-4688-BB34-B3A9356AEBDF}" type="parTrans" cxnId="{6E2ABC2C-5B67-49AD-8DF3-4A04166469BB}">
      <dgm:prSet/>
      <dgm:spPr/>
      <dgm:t>
        <a:bodyPr/>
        <a:lstStyle/>
        <a:p>
          <a:endParaRPr lang="ru-RU"/>
        </a:p>
      </dgm:t>
    </dgm:pt>
    <dgm:pt modelId="{F54EAC5B-13B0-4EF7-B1C9-4CD104990C66}" type="sibTrans" cxnId="{6E2ABC2C-5B67-49AD-8DF3-4A04166469BB}">
      <dgm:prSet/>
      <dgm:spPr/>
      <dgm:t>
        <a:bodyPr/>
        <a:lstStyle/>
        <a:p>
          <a:endParaRPr lang="ru-RU"/>
        </a:p>
      </dgm:t>
    </dgm:pt>
    <dgm:pt modelId="{C6E2236E-2D78-4BF3-9220-2EC6CE3D6052}" type="pres">
      <dgm:prSet presAssocID="{28B88AF3-CFAB-439D-A810-EC269EF306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39D3C-72E2-4AE2-ABA7-02CCE71B7ED2}" type="pres">
      <dgm:prSet presAssocID="{09B6DB58-D5AE-4EFB-91C1-FCB2EA1D8AB6}" presName="composite" presStyleCnt="0"/>
      <dgm:spPr/>
    </dgm:pt>
    <dgm:pt modelId="{4DCFF0C8-42FB-48D0-B88B-85C1DCE95656}" type="pres">
      <dgm:prSet presAssocID="{09B6DB58-D5AE-4EFB-91C1-FCB2EA1D8AB6}" presName="parentText" presStyleLbl="alignNode1" presStyleIdx="0" presStyleCnt="2" custScaleX="60988" custScaleY="52152" custLinFactNeighborX="14286" custLinFactNeighborY="-178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68C13-CA0C-437F-862F-889AC71EF5A9}" type="pres">
      <dgm:prSet presAssocID="{09B6DB58-D5AE-4EFB-91C1-FCB2EA1D8AB6}" presName="descendantText" presStyleLbl="alignAcc1" presStyleIdx="0" presStyleCnt="2" custScaleX="88939" custScaleY="126797" custLinFactNeighborX="-769" custLinFactNeighborY="-2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399EC-C336-4742-843E-FA48D67D849E}" type="pres">
      <dgm:prSet presAssocID="{51439B44-BB80-49D2-BF22-0F59033F9586}" presName="sp" presStyleCnt="0"/>
      <dgm:spPr/>
    </dgm:pt>
    <dgm:pt modelId="{9F5644E7-0685-4ADC-8CA8-F79E2815D464}" type="pres">
      <dgm:prSet presAssocID="{16F17022-D3C5-474B-8B42-F3F1481C2C2B}" presName="composite" presStyleCnt="0"/>
      <dgm:spPr/>
    </dgm:pt>
    <dgm:pt modelId="{27A20D87-6B40-4AB5-B8E3-36F413992C63}" type="pres">
      <dgm:prSet presAssocID="{16F17022-D3C5-474B-8B42-F3F1481C2C2B}" presName="parentText" presStyleLbl="alignNode1" presStyleIdx="1" presStyleCnt="2" custScaleX="54925" custScaleY="63926" custLinFactNeighborX="15152" custLinFactNeighborY="16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BA30D-2AAA-402C-896C-C66C9832D98E}" type="pres">
      <dgm:prSet presAssocID="{16F17022-D3C5-474B-8B42-F3F1481C2C2B}" presName="descendantText" presStyleLbl="alignAcc1" presStyleIdx="1" presStyleCnt="2" custScaleY="124009" custLinFactNeighborX="-11111" custLinFactNeighborY="2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ABC2C-5B67-49AD-8DF3-4A04166469BB}" srcId="{16F17022-D3C5-474B-8B42-F3F1481C2C2B}" destId="{E0EE8248-9014-41F5-AA8D-BE8AD5540D91}" srcOrd="0" destOrd="0" parTransId="{1147EA12-5DA4-4688-BB34-B3A9356AEBDF}" sibTransId="{F54EAC5B-13B0-4EF7-B1C9-4CD104990C66}"/>
    <dgm:cxn modelId="{40DB1BF7-21CD-4FB9-8EDD-76013E4E3DC7}" type="presOf" srcId="{A92984FB-B3B7-464E-8A3B-80045E9F6B9E}" destId="{8F168C13-CA0C-437F-862F-889AC71EF5A9}" srcOrd="0" destOrd="0" presId="urn:microsoft.com/office/officeart/2005/8/layout/chevron2"/>
    <dgm:cxn modelId="{04D1BC5F-3F09-4F91-AD3E-8F01A3892F2A}" srcId="{09B6DB58-D5AE-4EFB-91C1-FCB2EA1D8AB6}" destId="{A92984FB-B3B7-464E-8A3B-80045E9F6B9E}" srcOrd="0" destOrd="0" parTransId="{C2F8256B-0301-458E-BD48-1022BF5944DA}" sibTransId="{4BFCD57B-40A3-4B2D-A9B2-ADC4428EB323}"/>
    <dgm:cxn modelId="{05ABA5B4-B69B-4FEC-98B8-989DD088AE18}" type="presOf" srcId="{E0EE8248-9014-41F5-AA8D-BE8AD5540D91}" destId="{295BA30D-2AAA-402C-896C-C66C9832D98E}" srcOrd="0" destOrd="0" presId="urn:microsoft.com/office/officeart/2005/8/layout/chevron2"/>
    <dgm:cxn modelId="{5CCBEE10-C606-45B9-AFF6-77D7B1A85B29}" type="presOf" srcId="{16F17022-D3C5-474B-8B42-F3F1481C2C2B}" destId="{27A20D87-6B40-4AB5-B8E3-36F413992C63}" srcOrd="0" destOrd="0" presId="urn:microsoft.com/office/officeart/2005/8/layout/chevron2"/>
    <dgm:cxn modelId="{0B9F6854-7A19-4C35-BA05-A706E5554842}" type="presOf" srcId="{09B6DB58-D5AE-4EFB-91C1-FCB2EA1D8AB6}" destId="{4DCFF0C8-42FB-48D0-B88B-85C1DCE95656}" srcOrd="0" destOrd="0" presId="urn:microsoft.com/office/officeart/2005/8/layout/chevron2"/>
    <dgm:cxn modelId="{01CFB0A9-43F6-4ED5-BD0D-7F33F0EDEAFF}" srcId="{28B88AF3-CFAB-439D-A810-EC269EF30662}" destId="{16F17022-D3C5-474B-8B42-F3F1481C2C2B}" srcOrd="1" destOrd="0" parTransId="{C3443066-9724-4550-ABC0-ACAC2E941972}" sibTransId="{0E99DA5C-D08F-4EFF-BAE6-5BBDAE748FC4}"/>
    <dgm:cxn modelId="{82E0D04C-0FBB-4238-8D6F-7D2E9045B2B7}" type="presOf" srcId="{28B88AF3-CFAB-439D-A810-EC269EF30662}" destId="{C6E2236E-2D78-4BF3-9220-2EC6CE3D6052}" srcOrd="0" destOrd="0" presId="urn:microsoft.com/office/officeart/2005/8/layout/chevron2"/>
    <dgm:cxn modelId="{11B1EDF4-A897-4EA2-8B2F-3924F62B6EAD}" srcId="{28B88AF3-CFAB-439D-A810-EC269EF30662}" destId="{09B6DB58-D5AE-4EFB-91C1-FCB2EA1D8AB6}" srcOrd="0" destOrd="0" parTransId="{EBB0F73C-C4A0-4C89-BF13-13B502DED1C8}" sibTransId="{51439B44-BB80-49D2-BF22-0F59033F9586}"/>
    <dgm:cxn modelId="{87BDEADE-5705-4B87-94D8-F6188F43164B}" type="presParOf" srcId="{C6E2236E-2D78-4BF3-9220-2EC6CE3D6052}" destId="{62539D3C-72E2-4AE2-ABA7-02CCE71B7ED2}" srcOrd="0" destOrd="0" presId="urn:microsoft.com/office/officeart/2005/8/layout/chevron2"/>
    <dgm:cxn modelId="{B52C7B4B-D554-4867-BF42-CB95B179F6D0}" type="presParOf" srcId="{62539D3C-72E2-4AE2-ABA7-02CCE71B7ED2}" destId="{4DCFF0C8-42FB-48D0-B88B-85C1DCE95656}" srcOrd="0" destOrd="0" presId="urn:microsoft.com/office/officeart/2005/8/layout/chevron2"/>
    <dgm:cxn modelId="{A1F64FEB-2768-41E4-AAE3-98CDD2E0D4FF}" type="presParOf" srcId="{62539D3C-72E2-4AE2-ABA7-02CCE71B7ED2}" destId="{8F168C13-CA0C-437F-862F-889AC71EF5A9}" srcOrd="1" destOrd="0" presId="urn:microsoft.com/office/officeart/2005/8/layout/chevron2"/>
    <dgm:cxn modelId="{0D43BD76-1CB6-4FB9-9BC4-4F61A32740A6}" type="presParOf" srcId="{C6E2236E-2D78-4BF3-9220-2EC6CE3D6052}" destId="{61E399EC-C336-4742-843E-FA48D67D849E}" srcOrd="1" destOrd="0" presId="urn:microsoft.com/office/officeart/2005/8/layout/chevron2"/>
    <dgm:cxn modelId="{42A87431-F73C-496A-BBDF-7094B2EF853C}" type="presParOf" srcId="{C6E2236E-2D78-4BF3-9220-2EC6CE3D6052}" destId="{9F5644E7-0685-4ADC-8CA8-F79E2815D464}" srcOrd="2" destOrd="0" presId="urn:microsoft.com/office/officeart/2005/8/layout/chevron2"/>
    <dgm:cxn modelId="{9CC984AA-8373-4BDF-94AB-A62C98F5A573}" type="presParOf" srcId="{9F5644E7-0685-4ADC-8CA8-F79E2815D464}" destId="{27A20D87-6B40-4AB5-B8E3-36F413992C63}" srcOrd="0" destOrd="0" presId="urn:microsoft.com/office/officeart/2005/8/layout/chevron2"/>
    <dgm:cxn modelId="{EE0E5E69-C950-43AB-B60F-381762820E20}" type="presParOf" srcId="{9F5644E7-0685-4ADC-8CA8-F79E2815D464}" destId="{295BA30D-2AAA-402C-896C-C66C9832D9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D4347-53D7-484F-A895-9CB95300ADCB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B1B69-86FA-4F8A-8C9E-A72377DAFD1B}">
      <dsp:nvSpPr>
        <dsp:cNvPr id="0" name=""/>
        <dsp:cNvSpPr/>
      </dsp:nvSpPr>
      <dsp:spPr>
        <a:xfrm>
          <a:off x="395406" y="38498"/>
          <a:ext cx="7828962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Georgia" pitchFamily="18" charset="0"/>
            </a:rPr>
            <a:t>Інструкці</a:t>
          </a:r>
          <a:r>
            <a:rPr lang="uk-UA" sz="1800" b="1" kern="1200" dirty="0" smtClean="0">
              <a:latin typeface="Georgia" pitchFamily="18" charset="0"/>
            </a:rPr>
            <a:t>я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з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діловодства</a:t>
          </a:r>
          <a:r>
            <a:rPr lang="uk-UA" sz="1800" b="1" kern="1200" dirty="0" smtClean="0">
              <a:latin typeface="Georgia" pitchFamily="18" charset="0"/>
            </a:rPr>
            <a:t>  </a:t>
          </a:r>
          <a:r>
            <a:rPr lang="ru-RU" sz="1800" b="1" kern="1200" dirty="0" smtClean="0">
              <a:latin typeface="Georgia" pitchFamily="18" charset="0"/>
            </a:rPr>
            <a:t>у </a:t>
          </a:r>
          <a:r>
            <a:rPr lang="uk-UA" sz="1800" b="1" kern="1200" dirty="0" smtClean="0">
              <a:latin typeface="Georgia" pitchFamily="18" charset="0"/>
            </a:rPr>
            <a:t>  </a:t>
          </a:r>
          <a:r>
            <a:rPr lang="ru-RU" sz="1800" b="1" kern="1200" dirty="0" smtClean="0">
              <a:latin typeface="Georgia" pitchFamily="18" charset="0"/>
            </a:rPr>
            <a:t>закладах </a:t>
          </a:r>
          <a:r>
            <a:rPr lang="uk-UA" sz="1800" b="1" kern="1200" dirty="0" smtClean="0">
              <a:latin typeface="Georgia" pitchFamily="18" charset="0"/>
            </a:rPr>
            <a:t>   </a:t>
          </a:r>
          <a:r>
            <a:rPr lang="ru-RU" sz="1800" b="1" kern="1200" dirty="0" err="1" smtClean="0">
              <a:latin typeface="Georgia" pitchFamily="18" charset="0"/>
            </a:rPr>
            <a:t>загальної</a:t>
          </a:r>
          <a:r>
            <a:rPr lang="ru-RU" sz="1800" b="1" kern="1200" dirty="0" smtClean="0">
              <a:latin typeface="Georgia" pitchFamily="18" charset="0"/>
            </a:rPr>
            <a:t>  </a:t>
          </a:r>
          <a:r>
            <a:rPr lang="ru-RU" sz="1800" b="1" kern="1200" dirty="0" err="1" smtClean="0">
              <a:latin typeface="Georgia" pitchFamily="18" charset="0"/>
            </a:rPr>
            <a:t>середньої</a:t>
          </a:r>
          <a:r>
            <a:rPr lang="ru-RU" sz="1800" b="1" kern="1200" dirty="0" smtClean="0">
              <a:latin typeface="Georgia" pitchFamily="18" charset="0"/>
            </a:rPr>
            <a:t>  </a:t>
          </a:r>
          <a:r>
            <a:rPr lang="ru-RU" sz="1800" b="1" kern="1200" dirty="0" err="1" smtClean="0">
              <a:latin typeface="Georgia" pitchFamily="18" charset="0"/>
            </a:rPr>
            <a:t>освіти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затверджен</a:t>
          </a:r>
          <a:r>
            <a:rPr lang="uk-UA" sz="1800" b="1" kern="1200" dirty="0" smtClean="0">
              <a:latin typeface="Georgia" pitchFamily="18" charset="0"/>
            </a:rPr>
            <a:t>а наказом МОН </a:t>
          </a:r>
          <a:r>
            <a:rPr lang="ru-RU" sz="1800" b="1" kern="1200" dirty="0" smtClean="0">
              <a:latin typeface="Georgia" pitchFamily="18" charset="0"/>
            </a:rPr>
            <a:t>№ 676 </a:t>
          </a:r>
          <a:r>
            <a:rPr lang="ru-RU" sz="1800" b="1" kern="1200" dirty="0" err="1" smtClean="0">
              <a:latin typeface="Georgia" pitchFamily="18" charset="0"/>
            </a:rPr>
            <a:t>від</a:t>
          </a:r>
          <a:r>
            <a:rPr lang="ru-RU" sz="1800" b="1" kern="1200" dirty="0" smtClean="0">
              <a:latin typeface="Georgia" pitchFamily="18" charset="0"/>
            </a:rPr>
            <a:t> 25 </a:t>
          </a:r>
          <a:r>
            <a:rPr lang="ru-RU" sz="1800" b="1" kern="1200" dirty="0" err="1" smtClean="0">
              <a:latin typeface="Georgia" pitchFamily="18" charset="0"/>
            </a:rPr>
            <a:t>червня</a:t>
          </a:r>
          <a:r>
            <a:rPr lang="ru-RU" sz="1800" b="1" kern="1200" dirty="0" smtClean="0">
              <a:latin typeface="Georgia" pitchFamily="18" charset="0"/>
            </a:rPr>
            <a:t> 2018 року</a:t>
          </a:r>
          <a:r>
            <a:rPr lang="uk-UA" sz="1800" b="1" kern="1200" dirty="0" smtClean="0">
              <a:latin typeface="Georgia" pitchFamily="18" charset="0"/>
            </a:rPr>
            <a:t>.</a:t>
          </a:r>
          <a:endParaRPr lang="ru-RU" sz="1800" kern="1200" dirty="0">
            <a:latin typeface="Georgia" pitchFamily="18" charset="0"/>
          </a:endParaRPr>
        </a:p>
      </dsp:txBody>
      <dsp:txXfrm>
        <a:off x="395406" y="38498"/>
        <a:ext cx="7828962" cy="974160"/>
      </dsp:txXfrm>
    </dsp:sp>
    <dsp:sp modelId="{5846F3F6-09D0-4976-A8CE-0B5FEB94489F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9D89E-427F-4B35-BA45-B0E7DA92CD92}">
      <dsp:nvSpPr>
        <dsp:cNvPr id="0" name=""/>
        <dsp:cNvSpPr/>
      </dsp:nvSpPr>
      <dsp:spPr>
        <a:xfrm>
          <a:off x="395406" y="1535378"/>
          <a:ext cx="7828962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Georgia" pitchFamily="18" charset="0"/>
            </a:rPr>
            <a:t>Лист-роз’яснення</a:t>
          </a:r>
          <a:r>
            <a:rPr lang="uk-UA" sz="1800" b="1" kern="1200" dirty="0" smtClean="0">
              <a:latin typeface="Georgia" pitchFamily="18" charset="0"/>
            </a:rPr>
            <a:t> МОН   </a:t>
          </a:r>
          <a:r>
            <a:rPr lang="ru-RU" sz="1800" b="1" kern="1200" dirty="0" err="1" smtClean="0">
              <a:latin typeface="Georgia" pitchFamily="18" charset="0"/>
            </a:rPr>
            <a:t>щодо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застосування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окремих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положень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Інструкції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з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діловодства</a:t>
          </a:r>
          <a:r>
            <a:rPr lang="ru-RU" sz="1800" b="1" kern="1200" dirty="0" smtClean="0">
              <a:latin typeface="Georgia" pitchFamily="18" charset="0"/>
            </a:rPr>
            <a:t> у закладах </a:t>
          </a:r>
          <a:r>
            <a:rPr lang="ru-RU" sz="1800" b="1" kern="1200" dirty="0" err="1" smtClean="0">
              <a:latin typeface="Georgia" pitchFamily="18" charset="0"/>
            </a:rPr>
            <a:t>загальної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середньої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освіти</a:t>
          </a:r>
          <a:r>
            <a:rPr lang="ru-RU" sz="1800" b="1" kern="1200" dirty="0" smtClean="0">
              <a:latin typeface="Georgia" pitchFamily="18" charset="0"/>
            </a:rPr>
            <a:t>    №1/9-596 </a:t>
          </a:r>
          <a:r>
            <a:rPr lang="ru-RU" sz="1800" b="1" kern="1200" dirty="0" err="1" smtClean="0">
              <a:latin typeface="Georgia" pitchFamily="18" charset="0"/>
            </a:rPr>
            <a:t>від</a:t>
          </a:r>
          <a:r>
            <a:rPr lang="ru-RU" sz="1800" b="1" kern="1200" dirty="0" smtClean="0">
              <a:latin typeface="Georgia" pitchFamily="18" charset="0"/>
            </a:rPr>
            <a:t> 03.10.2018. </a:t>
          </a:r>
          <a:endParaRPr lang="ru-RU" sz="1800" kern="1200" dirty="0">
            <a:latin typeface="Georgia" pitchFamily="18" charset="0"/>
          </a:endParaRPr>
        </a:p>
      </dsp:txBody>
      <dsp:txXfrm>
        <a:off x="395406" y="1535378"/>
        <a:ext cx="7828962" cy="974160"/>
      </dsp:txXfrm>
    </dsp:sp>
    <dsp:sp modelId="{6D03DCCB-9BA0-437D-8E5F-57A7BE0048C6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8415C-F42F-494C-AA4B-CDD509149EAB}">
      <dsp:nvSpPr>
        <dsp:cNvPr id="0" name=""/>
        <dsp:cNvSpPr/>
      </dsp:nvSpPr>
      <dsp:spPr>
        <a:xfrm>
          <a:off x="395406" y="3032258"/>
          <a:ext cx="7828962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Наказ МОН </a:t>
          </a:r>
          <a:r>
            <a:rPr lang="ru-RU" sz="1800" b="1" kern="1200" dirty="0" err="1" smtClean="0">
              <a:latin typeface="Georgia" pitchFamily="18" charset="0"/>
            </a:rPr>
            <a:t>від</a:t>
          </a:r>
          <a:r>
            <a:rPr lang="ru-RU" sz="1800" b="1" kern="1200" dirty="0" smtClean="0">
              <a:latin typeface="Georgia" pitchFamily="18" charset="0"/>
            </a:rPr>
            <a:t> 10.05.2011 № 423 «Про </a:t>
          </a:r>
          <a:r>
            <a:rPr lang="ru-RU" sz="1800" b="1" kern="1200" dirty="0" err="1" smtClean="0">
              <a:latin typeface="Georgia" pitchFamily="18" charset="0"/>
            </a:rPr>
            <a:t>затвердження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Єдиних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зразків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обов’язкової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ділової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документації</a:t>
          </a:r>
          <a:r>
            <a:rPr lang="ru-RU" sz="1800" b="1" kern="1200" dirty="0" smtClean="0">
              <a:latin typeface="Georgia" pitchFamily="18" charset="0"/>
            </a:rPr>
            <a:t> у закладах </a:t>
          </a:r>
          <a:r>
            <a:rPr lang="ru-RU" sz="1800" b="1" kern="1200" dirty="0" err="1" smtClean="0">
              <a:latin typeface="Georgia" pitchFamily="18" charset="0"/>
            </a:rPr>
            <a:t>загальної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середньої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освіти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усіх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типів</a:t>
          </a:r>
          <a:r>
            <a:rPr lang="ru-RU" sz="1800" b="1" kern="1200" dirty="0" smtClean="0">
              <a:latin typeface="Georgia" pitchFamily="18" charset="0"/>
            </a:rPr>
            <a:t> </a:t>
          </a:r>
          <a:r>
            <a:rPr lang="ru-RU" sz="1800" b="1" kern="1200" dirty="0" err="1" smtClean="0">
              <a:latin typeface="Georgia" pitchFamily="18" charset="0"/>
            </a:rPr>
            <a:t>і</a:t>
          </a:r>
          <a:r>
            <a:rPr lang="ru-RU" sz="1800" b="1" kern="1200" dirty="0" smtClean="0">
              <a:latin typeface="Georgia" pitchFamily="18" charset="0"/>
            </a:rPr>
            <a:t> форм </a:t>
          </a:r>
          <a:r>
            <a:rPr lang="ru-RU" sz="1800" b="1" kern="1200" dirty="0" err="1" smtClean="0">
              <a:latin typeface="Georgia" pitchFamily="18" charset="0"/>
            </a:rPr>
            <a:t>власності</a:t>
          </a:r>
          <a:r>
            <a:rPr lang="ru-RU" sz="1800" b="1" kern="1200" dirty="0" smtClean="0">
              <a:latin typeface="Georgia" pitchFamily="18" charset="0"/>
            </a:rPr>
            <a:t>».</a:t>
          </a:r>
          <a:endParaRPr lang="ru-RU" sz="1800" kern="1200" dirty="0" smtClean="0">
            <a:latin typeface="Georgia" pitchFamily="18" charset="0"/>
          </a:endParaRPr>
        </a:p>
      </dsp:txBody>
      <dsp:txXfrm>
        <a:off x="395406" y="3032258"/>
        <a:ext cx="7828962" cy="974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9DE7C-9166-4251-AB38-0E659FA8565E}">
      <dsp:nvSpPr>
        <dsp:cNvPr id="0" name=""/>
        <dsp:cNvSpPr/>
      </dsp:nvSpPr>
      <dsp:spPr>
        <a:xfrm>
          <a:off x="0" y="537603"/>
          <a:ext cx="81472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9209-5D47-49E7-973F-7CA9092DD829}">
      <dsp:nvSpPr>
        <dsp:cNvPr id="0" name=""/>
        <dsp:cNvSpPr/>
      </dsp:nvSpPr>
      <dsp:spPr>
        <a:xfrm>
          <a:off x="387869" y="130902"/>
          <a:ext cx="7757381" cy="613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Georgia" pitchFamily="18" charset="0"/>
            </a:rPr>
            <a:t>Дотримання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вимог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щодо</a:t>
          </a:r>
          <a:r>
            <a:rPr lang="ru-RU" sz="2000" kern="1200" dirty="0" smtClean="0">
              <a:latin typeface="Georgia" pitchFamily="18" charset="0"/>
            </a:rPr>
            <a:t> порядку </a:t>
          </a:r>
          <a:r>
            <a:rPr lang="ru-RU" sz="2000" kern="1200" dirty="0" err="1" smtClean="0">
              <a:latin typeface="Georgia" pitchFamily="18" charset="0"/>
            </a:rPr>
            <a:t>ведення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документування</a:t>
          </a:r>
          <a:r>
            <a:rPr lang="ru-RU" sz="2000" kern="1200" dirty="0" smtClean="0">
              <a:latin typeface="Georgia" pitchFamily="18" charset="0"/>
            </a:rPr>
            <a:t>, </a:t>
          </a:r>
          <a:r>
            <a:rPr lang="ru-RU" sz="2000" kern="1200" dirty="0" err="1" smtClean="0">
              <a:latin typeface="Georgia" pitchFamily="18" charset="0"/>
            </a:rPr>
            <a:t>встановлених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цією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Інструкцією</a:t>
          </a:r>
          <a:r>
            <a:rPr lang="ru-RU" sz="2000" kern="1200" dirty="0" smtClean="0">
              <a:latin typeface="Georgia" pitchFamily="18" charset="0"/>
            </a:rPr>
            <a:t>, </a:t>
          </a:r>
          <a:r>
            <a:rPr lang="ru-RU" sz="2000" kern="1200" dirty="0" err="1" smtClean="0">
              <a:latin typeface="Georgia" pitchFamily="18" charset="0"/>
            </a:rPr>
            <a:t>є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обов'язковим</a:t>
          </a:r>
          <a:r>
            <a:rPr lang="ru-RU" sz="2000" kern="1200" dirty="0" smtClean="0">
              <a:latin typeface="Georgia" pitchFamily="18" charset="0"/>
            </a:rPr>
            <a:t> для </a:t>
          </a:r>
          <a:r>
            <a:rPr lang="ru-RU" sz="2000" kern="1200" dirty="0" err="1" smtClean="0">
              <a:latin typeface="Georgia" pitchFamily="18" charset="0"/>
            </a:rPr>
            <a:t>закладів</a:t>
          </a:r>
          <a:endParaRPr lang="ru-RU" sz="2000" kern="1200" dirty="0">
            <a:latin typeface="Georgia" pitchFamily="18" charset="0"/>
          </a:endParaRPr>
        </a:p>
      </dsp:txBody>
      <dsp:txXfrm>
        <a:off x="387869" y="130902"/>
        <a:ext cx="7757381" cy="613340"/>
      </dsp:txXfrm>
    </dsp:sp>
    <dsp:sp modelId="{3D687281-B2A5-47A3-9806-1611211ED39B}">
      <dsp:nvSpPr>
        <dsp:cNvPr id="0" name=""/>
        <dsp:cNvSpPr/>
      </dsp:nvSpPr>
      <dsp:spPr>
        <a:xfrm>
          <a:off x="0" y="1646886"/>
          <a:ext cx="81472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E21A3-CACB-442B-90ED-04D799FFE0FB}">
      <dsp:nvSpPr>
        <dsp:cNvPr id="0" name=""/>
        <dsp:cNvSpPr/>
      </dsp:nvSpPr>
      <dsp:spPr>
        <a:xfrm>
          <a:off x="387869" y="966003"/>
          <a:ext cx="7757381" cy="88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Georgia" pitchFamily="18" charset="0"/>
            </a:rPr>
            <a:t>Заклади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організовують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діловодство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відповідно</a:t>
          </a:r>
          <a:r>
            <a:rPr lang="ru-RU" sz="2000" kern="1200" dirty="0" smtClean="0">
              <a:latin typeface="Georgia" pitchFamily="18" charset="0"/>
            </a:rPr>
            <a:t> до </a:t>
          </a:r>
          <a:r>
            <a:rPr lang="ru-RU" sz="2000" kern="1200" dirty="0" err="1" smtClean="0">
              <a:latin typeface="Georgia" pitchFamily="18" charset="0"/>
            </a:rPr>
            <a:t>інструкції</a:t>
          </a:r>
          <a:r>
            <a:rPr lang="ru-RU" sz="2000" kern="1200" dirty="0" smtClean="0">
              <a:latin typeface="Georgia" pitchFamily="18" charset="0"/>
            </a:rPr>
            <a:t>, яка </a:t>
          </a:r>
          <a:r>
            <a:rPr lang="ru-RU" sz="2000" kern="1200" dirty="0" err="1" smtClean="0">
              <a:latin typeface="Georgia" pitchFamily="18" charset="0"/>
            </a:rPr>
            <a:t>розробляється</a:t>
          </a:r>
          <a:r>
            <a:rPr lang="ru-RU" sz="2000" kern="1200" dirty="0" smtClean="0">
              <a:latin typeface="Georgia" pitchFamily="18" charset="0"/>
            </a:rPr>
            <a:t> на </a:t>
          </a:r>
          <a:r>
            <a:rPr lang="ru-RU" sz="2000" kern="1200" dirty="0" err="1" smtClean="0">
              <a:latin typeface="Georgia" pitchFamily="18" charset="0"/>
            </a:rPr>
            <a:t>основі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цієї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Інструкції</a:t>
          </a:r>
          <a:r>
            <a:rPr lang="ru-RU" sz="2000" kern="1200" dirty="0" smtClean="0">
              <a:latin typeface="Georgia" pitchFamily="18" charset="0"/>
            </a:rPr>
            <a:t> та </a:t>
          </a:r>
          <a:r>
            <a:rPr lang="ru-RU" sz="2000" kern="1200" dirty="0" err="1" smtClean="0">
              <a:latin typeface="Georgia" pitchFamily="18" charset="0"/>
            </a:rPr>
            <a:t>затверджується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керівником</a:t>
          </a:r>
          <a:r>
            <a:rPr lang="ru-RU" sz="2000" kern="1200" dirty="0" smtClean="0">
              <a:latin typeface="Georgia" pitchFamily="18" charset="0"/>
            </a:rPr>
            <a:t> закладу.</a:t>
          </a:r>
          <a:endParaRPr lang="ru-RU" sz="2000" kern="1200" dirty="0">
            <a:latin typeface="Georgia" pitchFamily="18" charset="0"/>
          </a:endParaRPr>
        </a:p>
      </dsp:txBody>
      <dsp:txXfrm>
        <a:off x="387869" y="966003"/>
        <a:ext cx="7757381" cy="887522"/>
      </dsp:txXfrm>
    </dsp:sp>
    <dsp:sp modelId="{612D2543-7D94-4D4D-98CB-C059D4E607DA}">
      <dsp:nvSpPr>
        <dsp:cNvPr id="0" name=""/>
        <dsp:cNvSpPr/>
      </dsp:nvSpPr>
      <dsp:spPr>
        <a:xfrm>
          <a:off x="0" y="2281926"/>
          <a:ext cx="81472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0832-3832-47EC-ACC0-8A624416F1C4}">
      <dsp:nvSpPr>
        <dsp:cNvPr id="0" name=""/>
        <dsp:cNvSpPr/>
      </dsp:nvSpPr>
      <dsp:spPr>
        <a:xfrm>
          <a:off x="387869" y="2075286"/>
          <a:ext cx="775738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itchFamily="18" charset="0"/>
            </a:rPr>
            <a:t>У </a:t>
          </a:r>
          <a:r>
            <a:rPr lang="ru-RU" sz="2000" kern="1200" dirty="0" err="1" smtClean="0">
              <a:latin typeface="Georgia" pitchFamily="18" charset="0"/>
            </a:rPr>
            <a:t>закладі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діловодство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здійснюється</a:t>
          </a:r>
          <a:r>
            <a:rPr lang="ru-RU" sz="2000" kern="1200" dirty="0" smtClean="0">
              <a:latin typeface="Georgia" pitchFamily="18" charset="0"/>
            </a:rPr>
            <a:t> державною </a:t>
          </a:r>
          <a:r>
            <a:rPr lang="ru-RU" sz="2000" kern="1200" dirty="0" err="1" smtClean="0">
              <a:latin typeface="Georgia" pitchFamily="18" charset="0"/>
            </a:rPr>
            <a:t>мовою</a:t>
          </a:r>
          <a:r>
            <a:rPr lang="ru-RU" sz="2000" kern="1200" dirty="0" smtClean="0">
              <a:latin typeface="Georgia" pitchFamily="18" charset="0"/>
            </a:rPr>
            <a:t>. </a:t>
          </a:r>
          <a:endParaRPr lang="ru-RU" sz="2000" kern="1200" dirty="0">
            <a:latin typeface="Georgia" pitchFamily="18" charset="0"/>
          </a:endParaRPr>
        </a:p>
      </dsp:txBody>
      <dsp:txXfrm>
        <a:off x="387869" y="2075286"/>
        <a:ext cx="7757381" cy="413280"/>
      </dsp:txXfrm>
    </dsp:sp>
    <dsp:sp modelId="{641D0BC3-88B8-4E2C-8033-F69EBE31B596}">
      <dsp:nvSpPr>
        <dsp:cNvPr id="0" name=""/>
        <dsp:cNvSpPr/>
      </dsp:nvSpPr>
      <dsp:spPr>
        <a:xfrm>
          <a:off x="0" y="3346872"/>
          <a:ext cx="81472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70A41-7D16-4E0B-A448-C3B80F8F42A9}">
      <dsp:nvSpPr>
        <dsp:cNvPr id="0" name=""/>
        <dsp:cNvSpPr/>
      </dsp:nvSpPr>
      <dsp:spPr>
        <a:xfrm>
          <a:off x="387869" y="2710326"/>
          <a:ext cx="7757381" cy="843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Georgia" pitchFamily="18" charset="0"/>
            </a:rPr>
            <a:t>Особові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справи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учнів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вносяться</a:t>
          </a:r>
          <a:r>
            <a:rPr lang="ru-RU" sz="2000" kern="1200" dirty="0" smtClean="0">
              <a:latin typeface="Georgia" pitchFamily="18" charset="0"/>
            </a:rPr>
            <a:t> до </a:t>
          </a:r>
          <a:r>
            <a:rPr lang="ru-RU" sz="2000" kern="1200" dirty="0" err="1" smtClean="0">
              <a:latin typeface="Georgia" pitchFamily="18" charset="0"/>
            </a:rPr>
            <a:t>опису</a:t>
          </a:r>
          <a:r>
            <a:rPr lang="ru-RU" sz="2000" kern="1200" dirty="0" smtClean="0">
              <a:latin typeface="Georgia" pitchFamily="18" charset="0"/>
            </a:rPr>
            <a:t> за роком </a:t>
          </a:r>
          <a:r>
            <a:rPr lang="ru-RU" sz="2000" kern="1200" dirty="0" err="1" smtClean="0">
              <a:latin typeface="Georgia" pitchFamily="18" charset="0"/>
            </a:rPr>
            <a:t>закінчення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і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систематизуються</a:t>
          </a:r>
          <a:r>
            <a:rPr lang="ru-RU" sz="2000" kern="1200" dirty="0" smtClean="0">
              <a:latin typeface="Georgia" pitchFamily="18" charset="0"/>
            </a:rPr>
            <a:t> за </a:t>
          </a:r>
          <a:r>
            <a:rPr lang="ru-RU" sz="2000" kern="1200" dirty="0" err="1" smtClean="0">
              <a:latin typeface="Georgia" pitchFamily="18" charset="0"/>
            </a:rPr>
            <a:t>прізвищами</a:t>
          </a:r>
          <a:r>
            <a:rPr lang="ru-RU" sz="2000" kern="1200" dirty="0" smtClean="0">
              <a:latin typeface="Georgia" pitchFamily="18" charset="0"/>
            </a:rPr>
            <a:t> в </a:t>
          </a:r>
          <a:r>
            <a:rPr lang="ru-RU" sz="2000" kern="1200" dirty="0" err="1" smtClean="0">
              <a:latin typeface="Georgia" pitchFamily="18" charset="0"/>
            </a:rPr>
            <a:t>алфавітному</a:t>
          </a:r>
          <a:r>
            <a:rPr lang="ru-RU" sz="2000" kern="1200" dirty="0" smtClean="0">
              <a:latin typeface="Georgia" pitchFamily="18" charset="0"/>
            </a:rPr>
            <a:t> порядку.</a:t>
          </a:r>
          <a:endParaRPr lang="ru-RU" sz="2000" kern="1200" dirty="0">
            <a:latin typeface="Georgia" pitchFamily="18" charset="0"/>
          </a:endParaRPr>
        </a:p>
      </dsp:txBody>
      <dsp:txXfrm>
        <a:off x="387869" y="2710326"/>
        <a:ext cx="7757381" cy="843186"/>
      </dsp:txXfrm>
    </dsp:sp>
    <dsp:sp modelId="{9599B93B-1B86-407A-8246-9151016527CA}">
      <dsp:nvSpPr>
        <dsp:cNvPr id="0" name=""/>
        <dsp:cNvSpPr/>
      </dsp:nvSpPr>
      <dsp:spPr>
        <a:xfrm>
          <a:off x="0" y="4301692"/>
          <a:ext cx="81472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8020-0A9F-4FC0-9985-E57FA82161EE}">
      <dsp:nvSpPr>
        <dsp:cNvPr id="0" name=""/>
        <dsp:cNvSpPr/>
      </dsp:nvSpPr>
      <dsp:spPr>
        <a:xfrm>
          <a:off x="387869" y="3775272"/>
          <a:ext cx="7757381" cy="733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Georgia" pitchFamily="18" charset="0"/>
            </a:rPr>
            <a:t>Особові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справи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учнів</a:t>
          </a:r>
          <a:r>
            <a:rPr lang="ru-RU" sz="2000" kern="1200" dirty="0" smtClean="0">
              <a:latin typeface="Georgia" pitchFamily="18" charset="0"/>
            </a:rPr>
            <a:t>/</a:t>
          </a:r>
          <a:r>
            <a:rPr lang="ru-RU" sz="2000" kern="1200" dirty="0" err="1" smtClean="0">
              <a:latin typeface="Georgia" pitchFamily="18" charset="0"/>
            </a:rPr>
            <a:t>вихованців</a:t>
          </a:r>
          <a:r>
            <a:rPr lang="uk-UA" sz="2000" kern="1200" dirty="0" smtClean="0">
              <a:latin typeface="Georgia" pitchFamily="18" charset="0"/>
            </a:rPr>
            <a:t> зберігаються   </a:t>
          </a:r>
          <a:r>
            <a:rPr lang="ru-RU" sz="2000" kern="1200" dirty="0" smtClean="0">
              <a:latin typeface="Georgia" pitchFamily="18" charset="0"/>
            </a:rPr>
            <a:t>5 </a:t>
          </a:r>
          <a:r>
            <a:rPr lang="ru-RU" sz="2000" kern="1200" dirty="0" err="1" smtClean="0">
              <a:latin typeface="Georgia" pitchFamily="18" charset="0"/>
            </a:rPr>
            <a:t>років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uk-UA" sz="2000" kern="1200" dirty="0" smtClean="0">
              <a:latin typeface="Georgia" pitchFamily="18" charset="0"/>
            </a:rPr>
            <a:t>п</a:t>
          </a:r>
          <a:r>
            <a:rPr lang="ru-RU" sz="2000" kern="1200" dirty="0" err="1" smtClean="0">
              <a:latin typeface="Georgia" pitchFamily="18" charset="0"/>
            </a:rPr>
            <a:t>ісля</a:t>
          </a:r>
          <a:r>
            <a:rPr lang="ru-RU" sz="2000" kern="1200" dirty="0" smtClean="0">
              <a:latin typeface="Georgia" pitchFamily="18" charset="0"/>
            </a:rPr>
            <a:t>    </a:t>
          </a:r>
          <a:r>
            <a:rPr lang="ru-RU" sz="2000" kern="1200" dirty="0" err="1" smtClean="0">
              <a:latin typeface="Georgia" pitchFamily="18" charset="0"/>
            </a:rPr>
            <a:t>закінчення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uk-UA" sz="2000" kern="1200" dirty="0" smtClean="0">
              <a:latin typeface="Georgia" pitchFamily="18" charset="0"/>
            </a:rPr>
            <a:t>(</a:t>
          </a:r>
          <a:r>
            <a:rPr lang="ru-RU" sz="2000" kern="1200" dirty="0" smtClean="0">
              <a:latin typeface="Georgia" pitchFamily="18" charset="0"/>
            </a:rPr>
            <a:t>ст. 494-6</a:t>
          </a:r>
          <a:r>
            <a:rPr lang="uk-UA" sz="2000" kern="1200" dirty="0" smtClean="0">
              <a:latin typeface="Georgia" pitchFamily="18" charset="0"/>
            </a:rPr>
            <a:t> за  п</a:t>
          </a:r>
          <a:r>
            <a:rPr lang="ru-RU" sz="2000" kern="1200" dirty="0" err="1" smtClean="0">
              <a:latin typeface="Georgia" pitchFamily="18" charset="0"/>
            </a:rPr>
            <a:t>ерелік</a:t>
          </a:r>
          <a:r>
            <a:rPr lang="uk-UA" sz="2000" kern="1200" dirty="0" smtClean="0">
              <a:latin typeface="Georgia" pitchFamily="18" charset="0"/>
            </a:rPr>
            <a:t>ом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типових</a:t>
          </a:r>
          <a:r>
            <a:rPr lang="ru-RU" sz="2000" kern="1200" dirty="0" smtClean="0">
              <a:latin typeface="Georgia" pitchFamily="18" charset="0"/>
            </a:rPr>
            <a:t> </a:t>
          </a:r>
          <a:r>
            <a:rPr lang="ru-RU" sz="2000" kern="1200" dirty="0" err="1" smtClean="0">
              <a:latin typeface="Georgia" pitchFamily="18" charset="0"/>
            </a:rPr>
            <a:t>документів</a:t>
          </a:r>
          <a:r>
            <a:rPr lang="uk-UA" sz="2000" kern="1200" dirty="0" smtClean="0">
              <a:latin typeface="Georgia" pitchFamily="18" charset="0"/>
            </a:rPr>
            <a:t>).</a:t>
          </a:r>
          <a:endParaRPr lang="ru-RU" sz="2000" kern="1200" dirty="0">
            <a:latin typeface="Georgia" pitchFamily="18" charset="0"/>
          </a:endParaRPr>
        </a:p>
      </dsp:txBody>
      <dsp:txXfrm>
        <a:off x="387869" y="3775272"/>
        <a:ext cx="7757381" cy="7330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AA6716-5920-4DF0-9AD1-31FDE3E1892E}">
      <dsp:nvSpPr>
        <dsp:cNvPr id="0" name=""/>
        <dsp:cNvSpPr/>
      </dsp:nvSpPr>
      <dsp:spPr>
        <a:xfrm rot="5400000">
          <a:off x="-244870" y="247936"/>
          <a:ext cx="1632471" cy="1142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44870" y="247936"/>
        <a:ext cx="1632471" cy="1142730"/>
      </dsp:txXfrm>
    </dsp:sp>
    <dsp:sp modelId="{158A097C-9925-4389-AF1B-B70E3BEA265E}">
      <dsp:nvSpPr>
        <dsp:cNvPr id="0" name=""/>
        <dsp:cNvSpPr/>
      </dsp:nvSpPr>
      <dsp:spPr>
        <a:xfrm rot="5400000">
          <a:off x="2134215" y="-988420"/>
          <a:ext cx="1061106" cy="3044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Georgia" pitchFamily="18" charset="0"/>
            </a:rPr>
            <a:t>Особова</a:t>
          </a:r>
          <a:r>
            <a:rPr lang="ru-RU" sz="1400" kern="1200" dirty="0" smtClean="0">
              <a:latin typeface="Georgia" pitchFamily="18" charset="0"/>
            </a:rPr>
            <a:t> справа </a:t>
          </a:r>
          <a:r>
            <a:rPr lang="ru-RU" sz="1400" kern="1200" dirty="0" err="1" smtClean="0">
              <a:latin typeface="Georgia" pitchFamily="18" charset="0"/>
            </a:rPr>
            <a:t>учня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ведеться</a:t>
          </a:r>
          <a:r>
            <a:rPr lang="ru-RU" sz="1400" kern="1200" dirty="0" smtClean="0">
              <a:latin typeface="Georgia" pitchFamily="18" charset="0"/>
            </a:rPr>
            <a:t> в кожному </a:t>
          </a:r>
          <a:r>
            <a:rPr lang="ru-RU" sz="1400" kern="1200" dirty="0" err="1" smtClean="0">
              <a:latin typeface="Georgia" pitchFamily="18" charset="0"/>
            </a:rPr>
            <a:t>загальноосвітньому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навчальному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закладі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і</a:t>
          </a:r>
          <a:r>
            <a:rPr lang="ru-RU" sz="1400" kern="1200" dirty="0" smtClean="0">
              <a:latin typeface="Georgia" pitchFamily="18" charset="0"/>
            </a:rPr>
            <a:t> на кожного </a:t>
          </a:r>
          <a:r>
            <a:rPr lang="ru-RU" sz="1400" kern="1200" dirty="0" err="1" smtClean="0">
              <a:latin typeface="Georgia" pitchFamily="18" charset="0"/>
            </a:rPr>
            <a:t>учня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</a:t>
          </a:r>
          <a:r>
            <a:rPr lang="ru-RU" sz="1400" kern="1200" dirty="0" smtClean="0">
              <a:latin typeface="Georgia" pitchFamily="18" charset="0"/>
            </a:rPr>
            <a:t> моменту </a:t>
          </a:r>
          <a:r>
            <a:rPr lang="ru-RU" sz="1400" kern="1200" dirty="0" err="1" smtClean="0">
              <a:latin typeface="Georgia" pitchFamily="18" charset="0"/>
            </a:rPr>
            <a:t>вступу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його</a:t>
          </a:r>
          <a:r>
            <a:rPr lang="ru-RU" sz="1400" kern="1200" dirty="0" smtClean="0">
              <a:latin typeface="Georgia" pitchFamily="18" charset="0"/>
            </a:rPr>
            <a:t> до </a:t>
          </a:r>
          <a:r>
            <a:rPr lang="ru-RU" sz="1400" kern="1200" dirty="0" err="1" smtClean="0">
              <a:latin typeface="Georgia" pitchFamily="18" charset="0"/>
            </a:rPr>
            <a:t>школи</a:t>
          </a:r>
          <a:r>
            <a:rPr lang="ru-RU" sz="1400" kern="1200" dirty="0" smtClean="0">
              <a:latin typeface="Georgia" pitchFamily="18" charset="0"/>
            </a:rPr>
            <a:t> та до </a:t>
          </a:r>
          <a:r>
            <a:rPr lang="ru-RU" sz="1400" kern="1200" dirty="0" err="1" smtClean="0">
              <a:latin typeface="Georgia" pitchFamily="18" charset="0"/>
            </a:rPr>
            <a:t>її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закінчення</a:t>
          </a:r>
          <a:r>
            <a:rPr lang="ru-RU" sz="1400" kern="1200" dirty="0" smtClean="0">
              <a:latin typeface="Georgia" pitchFamily="18" charset="0"/>
            </a:rPr>
            <a:t> </a:t>
          </a:r>
          <a:endParaRPr lang="ru-RU" sz="1400" kern="1200" dirty="0">
            <a:latin typeface="Georgia" pitchFamily="18" charset="0"/>
          </a:endParaRPr>
        </a:p>
      </dsp:txBody>
      <dsp:txXfrm rot="5400000">
        <a:off x="2134215" y="-988420"/>
        <a:ext cx="1061106" cy="3044077"/>
      </dsp:txXfrm>
    </dsp:sp>
    <dsp:sp modelId="{10B4813E-A393-42E5-88BE-933508668978}">
      <dsp:nvSpPr>
        <dsp:cNvPr id="0" name=""/>
        <dsp:cNvSpPr/>
      </dsp:nvSpPr>
      <dsp:spPr>
        <a:xfrm rot="5400000">
          <a:off x="-244870" y="1686779"/>
          <a:ext cx="1632471" cy="1142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Georgia" pitchFamily="18" charset="0"/>
          </a:endParaRPr>
        </a:p>
      </dsp:txBody>
      <dsp:txXfrm rot="5400000">
        <a:off x="-244870" y="1686779"/>
        <a:ext cx="1632471" cy="1142730"/>
      </dsp:txXfrm>
    </dsp:sp>
    <dsp:sp modelId="{255B06E6-96E4-425C-B000-5D4259281B4C}">
      <dsp:nvSpPr>
        <dsp:cNvPr id="0" name=""/>
        <dsp:cNvSpPr/>
      </dsp:nvSpPr>
      <dsp:spPr>
        <a:xfrm rot="5400000">
          <a:off x="2134215" y="450423"/>
          <a:ext cx="1061106" cy="3044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Georgia" pitchFamily="18" charset="0"/>
            </a:rPr>
            <a:t>Особові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справи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учнів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ведуться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класними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керівниками</a:t>
          </a:r>
          <a:r>
            <a:rPr lang="ru-RU" sz="1400" kern="1200" dirty="0" smtClean="0">
              <a:latin typeface="Georgia" pitchFamily="18" charset="0"/>
            </a:rPr>
            <a:t> І-IV та </a:t>
          </a:r>
          <a:r>
            <a:rPr lang="en-US" sz="1400" kern="1200" dirty="0" smtClean="0">
              <a:latin typeface="Georgia" pitchFamily="18" charset="0"/>
            </a:rPr>
            <a:t>V</a:t>
          </a:r>
          <a:r>
            <a:rPr lang="ru-RU" sz="1400" kern="1200" dirty="0" smtClean="0">
              <a:latin typeface="Georgia" pitchFamily="18" charset="0"/>
            </a:rPr>
            <a:t>-ХІ(</a:t>
          </a:r>
          <a:r>
            <a:rPr lang="en-US" sz="1400" kern="1200" dirty="0" smtClean="0">
              <a:latin typeface="Georgia" pitchFamily="18" charset="0"/>
            </a:rPr>
            <a:t>XII </a:t>
          </a:r>
          <a:r>
            <a:rPr lang="ru-RU" sz="1400" kern="1200" dirty="0" smtClean="0">
              <a:latin typeface="Georgia" pitchFamily="18" charset="0"/>
            </a:rPr>
            <a:t>) </a:t>
          </a:r>
          <a:r>
            <a:rPr lang="ru-RU" sz="1400" kern="1200" dirty="0" err="1" smtClean="0">
              <a:latin typeface="Georgia" pitchFamily="18" charset="0"/>
            </a:rPr>
            <a:t>класів</a:t>
          </a:r>
          <a:r>
            <a:rPr lang="ru-RU" sz="1400" kern="1200" dirty="0" smtClean="0">
              <a:latin typeface="Georgia" pitchFamily="18" charset="0"/>
            </a:rPr>
            <a:t>. Записи в </a:t>
          </a:r>
          <a:r>
            <a:rPr lang="ru-RU" sz="1400" kern="1200" dirty="0" err="1" smtClean="0">
              <a:latin typeface="Georgia" pitchFamily="18" charset="0"/>
            </a:rPr>
            <a:t>особовій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справі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необхідно</a:t>
          </a:r>
          <a:r>
            <a:rPr lang="ru-RU" sz="1400" kern="1200" dirty="0" smtClean="0">
              <a:latin typeface="Georgia" pitchFamily="18" charset="0"/>
            </a:rPr>
            <a:t> вести </a:t>
          </a:r>
          <a:r>
            <a:rPr lang="ru-RU" sz="1400" kern="1200" dirty="0" err="1" smtClean="0">
              <a:latin typeface="Georgia" pitchFamily="18" charset="0"/>
            </a:rPr>
            <a:t>чітко</a:t>
          </a:r>
          <a:r>
            <a:rPr lang="ru-RU" sz="1400" kern="1200" dirty="0" smtClean="0">
              <a:latin typeface="Georgia" pitchFamily="18" charset="0"/>
            </a:rPr>
            <a:t>, </a:t>
          </a:r>
          <a:r>
            <a:rPr lang="ru-RU" sz="1400" kern="1200" dirty="0" err="1" smtClean="0">
              <a:latin typeface="Georgia" pitchFamily="18" charset="0"/>
            </a:rPr>
            <a:t>охайно</a:t>
          </a:r>
          <a:r>
            <a:rPr lang="ru-RU" sz="1400" kern="1200" dirty="0" smtClean="0">
              <a:latin typeface="Georgia" pitchFamily="18" charset="0"/>
            </a:rPr>
            <a:t>, кульковою ручкою</a:t>
          </a:r>
          <a:endParaRPr lang="ru-RU" sz="1400" kern="1200" dirty="0">
            <a:latin typeface="Georgia" pitchFamily="18" charset="0"/>
          </a:endParaRPr>
        </a:p>
      </dsp:txBody>
      <dsp:txXfrm rot="5400000">
        <a:off x="2134215" y="450423"/>
        <a:ext cx="1061106" cy="3044077"/>
      </dsp:txXfrm>
    </dsp:sp>
    <dsp:sp modelId="{DB977373-901F-42D6-93B6-591BF0B68ACE}">
      <dsp:nvSpPr>
        <dsp:cNvPr id="0" name=""/>
        <dsp:cNvSpPr/>
      </dsp:nvSpPr>
      <dsp:spPr>
        <a:xfrm rot="5400000">
          <a:off x="-244870" y="3125622"/>
          <a:ext cx="1632471" cy="1142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Georgia" pitchFamily="18" charset="0"/>
          </a:endParaRPr>
        </a:p>
      </dsp:txBody>
      <dsp:txXfrm rot="5400000">
        <a:off x="-244870" y="3125622"/>
        <a:ext cx="1632471" cy="1142730"/>
      </dsp:txXfrm>
    </dsp:sp>
    <dsp:sp modelId="{52029853-9B9F-40E4-8677-C4FE5A7B4CF5}">
      <dsp:nvSpPr>
        <dsp:cNvPr id="0" name=""/>
        <dsp:cNvSpPr/>
      </dsp:nvSpPr>
      <dsp:spPr>
        <a:xfrm rot="5400000">
          <a:off x="2134215" y="1889266"/>
          <a:ext cx="1061106" cy="3044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Georgia" pitchFamily="18" charset="0"/>
            </a:rPr>
            <a:t>Особова</a:t>
          </a:r>
          <a:r>
            <a:rPr lang="ru-RU" sz="1400" kern="1200" dirty="0" smtClean="0">
              <a:latin typeface="Georgia" pitchFamily="18" charset="0"/>
            </a:rPr>
            <a:t> справа </a:t>
          </a:r>
          <a:r>
            <a:rPr lang="ru-RU" sz="1400" kern="1200" dirty="0" err="1" smtClean="0">
              <a:latin typeface="Georgia" pitchFamily="18" charset="0"/>
            </a:rPr>
            <a:t>має</a:t>
          </a:r>
          <a:r>
            <a:rPr lang="ru-RU" sz="1400" kern="1200" dirty="0" smtClean="0">
              <a:latin typeface="Georgia" pitchFamily="18" charset="0"/>
            </a:rPr>
            <a:t> номер, </a:t>
          </a:r>
          <a:r>
            <a:rPr lang="ru-RU" sz="1400" kern="1200" dirty="0" err="1" smtClean="0">
              <a:latin typeface="Georgia" pitchFamily="18" charset="0"/>
            </a:rPr>
            <a:t>що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відповідає</a:t>
          </a:r>
          <a:r>
            <a:rPr lang="ru-RU" sz="1400" kern="1200" dirty="0" smtClean="0">
              <a:latin typeface="Georgia" pitchFamily="18" charset="0"/>
            </a:rPr>
            <a:t> номеру в </a:t>
          </a:r>
          <a:r>
            <a:rPr lang="ru-RU" sz="1400" kern="1200" dirty="0" err="1" smtClean="0">
              <a:latin typeface="Georgia" pitchFamily="18" charset="0"/>
            </a:rPr>
            <a:t>алфавітній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книзі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запису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учнів</a:t>
          </a:r>
          <a:r>
            <a:rPr lang="ru-RU" sz="1400" kern="1200" dirty="0" smtClean="0">
              <a:latin typeface="Georgia" pitchFamily="18" charset="0"/>
            </a:rPr>
            <a:t> (</a:t>
          </a:r>
          <a:r>
            <a:rPr lang="ru-RU" sz="1400" kern="1200" dirty="0" err="1" smtClean="0">
              <a:latin typeface="Georgia" pitchFamily="18" charset="0"/>
            </a:rPr>
            <a:t>наприклад</a:t>
          </a:r>
          <a:r>
            <a:rPr lang="ru-RU" sz="1400" kern="1200" dirty="0" smtClean="0">
              <a:latin typeface="Georgia" pitchFamily="18" charset="0"/>
            </a:rPr>
            <a:t>, № В/13 - </a:t>
          </a:r>
          <a:r>
            <a:rPr lang="ru-RU" sz="1400" kern="1200" dirty="0" err="1" smtClean="0">
              <a:latin typeface="Georgia" pitchFamily="18" charset="0"/>
            </a:rPr>
            <a:t>означає</a:t>
          </a:r>
          <a:r>
            <a:rPr lang="ru-RU" sz="1400" kern="1200" dirty="0" smtClean="0">
              <a:latin typeface="Georgia" pitchFamily="18" charset="0"/>
            </a:rPr>
            <a:t>, </a:t>
          </a:r>
          <a:r>
            <a:rPr lang="ru-RU" sz="1400" kern="1200" dirty="0" err="1" smtClean="0">
              <a:latin typeface="Georgia" pitchFamily="18" charset="0"/>
            </a:rPr>
            <a:t>що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учень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записаний</a:t>
          </a:r>
          <a:r>
            <a:rPr lang="ru-RU" sz="1400" kern="1200" dirty="0" smtClean="0">
              <a:latin typeface="Georgia" pitchFamily="18" charset="0"/>
            </a:rPr>
            <a:t> до </a:t>
          </a:r>
          <a:r>
            <a:rPr lang="ru-RU" sz="1400" kern="1200" dirty="0" err="1" smtClean="0">
              <a:latin typeface="Georgia" pitchFamily="18" charset="0"/>
            </a:rPr>
            <a:t>алфавітної</a:t>
          </a:r>
          <a:r>
            <a:rPr lang="ru-RU" sz="1400" kern="1200" dirty="0" smtClean="0">
              <a:latin typeface="Georgia" pitchFamily="18" charset="0"/>
            </a:rPr>
            <a:t> книги на букву "В" </a:t>
          </a:r>
          <a:r>
            <a:rPr lang="ru-RU" sz="1400" kern="1200" dirty="0" err="1" smtClean="0">
              <a:latin typeface="Georgia" pitchFamily="18" charset="0"/>
            </a:rPr>
            <a:t>під</a:t>
          </a:r>
          <a:r>
            <a:rPr lang="ru-RU" sz="1400" kern="1200" dirty="0" smtClean="0">
              <a:latin typeface="Georgia" pitchFamily="18" charset="0"/>
            </a:rPr>
            <a:t> № 13).</a:t>
          </a:r>
          <a:endParaRPr lang="ru-RU" sz="1400" kern="1200" dirty="0">
            <a:latin typeface="Georgia" pitchFamily="18" charset="0"/>
          </a:endParaRPr>
        </a:p>
      </dsp:txBody>
      <dsp:txXfrm rot="5400000">
        <a:off x="2134215" y="1889266"/>
        <a:ext cx="1061106" cy="30440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CFF0C8-42FB-48D0-B88B-85C1DCE95656}">
      <dsp:nvSpPr>
        <dsp:cNvPr id="0" name=""/>
        <dsp:cNvSpPr/>
      </dsp:nvSpPr>
      <dsp:spPr>
        <a:xfrm rot="5400000">
          <a:off x="146697" y="501371"/>
          <a:ext cx="1512335" cy="12296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146697" y="501371"/>
        <a:ext cx="1512335" cy="1229654"/>
      </dsp:txXfrm>
    </dsp:sp>
    <dsp:sp modelId="{8F168C13-CA0C-437F-862F-889AC71EF5A9}">
      <dsp:nvSpPr>
        <dsp:cNvPr id="0" name=""/>
        <dsp:cNvSpPr/>
      </dsp:nvSpPr>
      <dsp:spPr>
        <a:xfrm rot="5400000">
          <a:off x="2305794" y="70459"/>
          <a:ext cx="2398681" cy="2689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Georgia" pitchFamily="18" charset="0"/>
            </a:rPr>
            <a:t>Відомості</a:t>
          </a:r>
          <a:r>
            <a:rPr lang="ru-RU" sz="1400" kern="1200" dirty="0" smtClean="0">
              <a:latin typeface="Georgia" pitchFamily="18" charset="0"/>
            </a:rPr>
            <a:t> про </a:t>
          </a:r>
          <a:r>
            <a:rPr lang="ru-RU" sz="1400" kern="1200" dirty="0" err="1" smtClean="0">
              <a:latin typeface="Georgia" pitchFamily="18" charset="0"/>
            </a:rPr>
            <a:t>учня</a:t>
          </a:r>
          <a:r>
            <a:rPr lang="ru-RU" sz="1400" kern="1200" dirty="0" smtClean="0">
              <a:latin typeface="Georgia" pitchFamily="18" charset="0"/>
            </a:rPr>
            <a:t> (</a:t>
          </a:r>
          <a:r>
            <a:rPr lang="ru-RU" sz="1400" kern="1200" dirty="0" err="1" smtClean="0">
              <a:latin typeface="Georgia" pitchFamily="18" charset="0"/>
            </a:rPr>
            <a:t>ученицю</a:t>
          </a:r>
          <a:r>
            <a:rPr lang="ru-RU" sz="1400" kern="1200" dirty="0" smtClean="0">
              <a:latin typeface="Georgia" pitchFamily="18" charset="0"/>
            </a:rPr>
            <a:t>) (</a:t>
          </a:r>
          <a:r>
            <a:rPr lang="ru-RU" sz="1400" kern="1200" dirty="0" err="1" smtClean="0">
              <a:latin typeface="Georgia" pitchFamily="18" charset="0"/>
            </a:rPr>
            <a:t>заява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батьків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або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осіб</a:t>
          </a:r>
          <a:r>
            <a:rPr lang="ru-RU" sz="1400" kern="1200" dirty="0" smtClean="0">
              <a:latin typeface="Georgia" pitchFamily="18" charset="0"/>
            </a:rPr>
            <a:t>, </a:t>
          </a:r>
          <a:r>
            <a:rPr lang="ru-RU" sz="1400" kern="1200" dirty="0" err="1" smtClean="0">
              <a:latin typeface="Georgia" pitchFamily="18" charset="0"/>
            </a:rPr>
            <a:t>які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їх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замінюють</a:t>
          </a:r>
          <a:r>
            <a:rPr lang="ru-RU" sz="1400" kern="1200" dirty="0" smtClean="0">
              <a:latin typeface="Georgia" pitchFamily="18" charset="0"/>
            </a:rPr>
            <a:t>, </a:t>
          </a:r>
          <a:r>
            <a:rPr lang="ru-RU" sz="1400" kern="1200" dirty="0" err="1" smtClean="0">
              <a:latin typeface="Georgia" pitchFamily="18" charset="0"/>
            </a:rPr>
            <a:t>копія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свідоцтва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про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народження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тощо</a:t>
          </a:r>
          <a:r>
            <a:rPr lang="ru-RU" sz="1400" kern="1200" dirty="0" smtClean="0">
              <a:latin typeface="Georgia" pitchFamily="18" charset="0"/>
            </a:rPr>
            <a:t>) </a:t>
          </a:r>
          <a:r>
            <a:rPr lang="ru-RU" sz="1400" kern="1200" dirty="0" err="1" smtClean="0">
              <a:latin typeface="Georgia" pitchFamily="18" charset="0"/>
            </a:rPr>
            <a:t>зберігаються</a:t>
          </a:r>
          <a:r>
            <a:rPr lang="ru-RU" sz="1400" kern="1200" dirty="0" smtClean="0">
              <a:latin typeface="Georgia" pitchFamily="18" charset="0"/>
            </a:rPr>
            <a:t> в </a:t>
          </a:r>
          <a:r>
            <a:rPr lang="ru-RU" sz="1400" kern="1200" dirty="0" err="1" smtClean="0">
              <a:latin typeface="Georgia" pitchFamily="18" charset="0"/>
            </a:rPr>
            <a:t>конверті</a:t>
          </a:r>
          <a:r>
            <a:rPr lang="ru-RU" sz="1400" kern="1200" dirty="0" smtClean="0">
              <a:latin typeface="Georgia" pitchFamily="18" charset="0"/>
            </a:rPr>
            <a:t> на </a:t>
          </a:r>
          <a:r>
            <a:rPr lang="ru-RU" sz="1400" kern="1200" dirty="0" err="1" smtClean="0">
              <a:latin typeface="Georgia" pitchFamily="18" charset="0"/>
            </a:rPr>
            <a:t>третій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сторінці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обкладинки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власне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особової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справи</a:t>
          </a:r>
          <a:r>
            <a:rPr lang="ru-RU" sz="1400" kern="1200" dirty="0" smtClean="0">
              <a:latin typeface="Georgia" pitchFamily="18" charset="0"/>
            </a:rPr>
            <a:t>.</a:t>
          </a:r>
          <a:endParaRPr lang="ru-RU" sz="1400" kern="1200" dirty="0">
            <a:latin typeface="Georgia" pitchFamily="18" charset="0"/>
          </a:endParaRPr>
        </a:p>
      </dsp:txBody>
      <dsp:txXfrm rot="5400000">
        <a:off x="2305794" y="70459"/>
        <a:ext cx="2398681" cy="2689814"/>
      </dsp:txXfrm>
    </dsp:sp>
    <dsp:sp modelId="{27A20D87-6B40-4AB5-B8E3-36F413992C63}">
      <dsp:nvSpPr>
        <dsp:cNvPr id="0" name=""/>
        <dsp:cNvSpPr/>
      </dsp:nvSpPr>
      <dsp:spPr>
        <a:xfrm rot="5400000">
          <a:off x="-67678" y="3838267"/>
          <a:ext cx="1853765" cy="1107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Georgia" pitchFamily="18" charset="0"/>
          </a:endParaRPr>
        </a:p>
      </dsp:txBody>
      <dsp:txXfrm rot="5400000">
        <a:off x="-67678" y="3838267"/>
        <a:ext cx="1853765" cy="1107411"/>
      </dsp:txXfrm>
    </dsp:sp>
    <dsp:sp modelId="{295BA30D-2AAA-402C-896C-C66C9832D98E}">
      <dsp:nvSpPr>
        <dsp:cNvPr id="0" name=""/>
        <dsp:cNvSpPr/>
      </dsp:nvSpPr>
      <dsp:spPr>
        <a:xfrm rot="5400000">
          <a:off x="2019388" y="2896572"/>
          <a:ext cx="2345939" cy="3024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Georgia" pitchFamily="18" charset="0"/>
            </a:rPr>
            <a:t>У </a:t>
          </a:r>
          <a:r>
            <a:rPr lang="ru-RU" sz="1400" kern="1200" dirty="0" err="1" smtClean="0">
              <a:latin typeface="Georgia" pitchFamily="18" charset="0"/>
            </a:rPr>
            <a:t>разі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вибуття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учня</a:t>
          </a:r>
          <a:r>
            <a:rPr lang="ru-RU" sz="1400" kern="1200" dirty="0" smtClean="0">
              <a:latin typeface="Georgia" pitchFamily="18" charset="0"/>
            </a:rPr>
            <a:t> (</a:t>
          </a:r>
          <a:r>
            <a:rPr lang="ru-RU" sz="1400" kern="1200" dirty="0" err="1" smtClean="0">
              <a:latin typeface="Georgia" pitchFamily="18" charset="0"/>
            </a:rPr>
            <a:t>учениці</a:t>
          </a:r>
          <a:r>
            <a:rPr lang="ru-RU" sz="1400" kern="1200" dirty="0" smtClean="0">
              <a:latin typeface="Georgia" pitchFamily="18" charset="0"/>
            </a:rPr>
            <a:t>) </a:t>
          </a:r>
          <a:r>
            <a:rPr lang="ru-RU" sz="1400" kern="1200" dirty="0" err="1" smtClean="0">
              <a:latin typeface="Georgia" pitchFamily="18" charset="0"/>
            </a:rPr>
            <a:t>із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загальноосвітнього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навчального</a:t>
          </a:r>
          <a:r>
            <a:rPr lang="ru-RU" sz="1400" kern="1200" dirty="0" smtClean="0">
              <a:latin typeface="Georgia" pitchFamily="18" charset="0"/>
            </a:rPr>
            <a:t> закладу </a:t>
          </a:r>
          <a:r>
            <a:rPr lang="ru-RU" sz="1400" kern="1200" dirty="0" err="1" smtClean="0">
              <a:latin typeface="Georgia" pitchFamily="18" charset="0"/>
            </a:rPr>
            <a:t>особова</a:t>
          </a:r>
          <a:r>
            <a:rPr lang="ru-RU" sz="1400" kern="1200" dirty="0" smtClean="0">
              <a:latin typeface="Georgia" pitchFamily="18" charset="0"/>
            </a:rPr>
            <a:t> справа </a:t>
          </a:r>
          <a:r>
            <a:rPr lang="ru-RU" sz="1400" kern="1200" dirty="0" err="1" smtClean="0">
              <a:latin typeface="Georgia" pitchFamily="18" charset="0"/>
            </a:rPr>
            <a:t>видається</a:t>
          </a:r>
          <a:r>
            <a:rPr lang="ru-RU" sz="1400" kern="1200" dirty="0" smtClean="0">
              <a:latin typeface="Georgia" pitchFamily="18" charset="0"/>
            </a:rPr>
            <a:t> на </a:t>
          </a:r>
          <a:r>
            <a:rPr lang="ru-RU" sz="1400" kern="1200" dirty="0" err="1" smtClean="0">
              <a:latin typeface="Georgia" pitchFamily="18" charset="0"/>
            </a:rPr>
            <a:t>підставі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письмової</a:t>
          </a:r>
          <a:r>
            <a:rPr lang="ru-RU" sz="1400" kern="1200" dirty="0" smtClean="0">
              <a:latin typeface="Georgia" pitchFamily="18" charset="0"/>
            </a:rPr>
            <a:t> заяви </a:t>
          </a:r>
          <a:r>
            <a:rPr lang="ru-RU" sz="1400" kern="1200" dirty="0" err="1" smtClean="0">
              <a:latin typeface="Georgia" pitchFamily="18" charset="0"/>
            </a:rPr>
            <a:t>батьків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або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осіб</a:t>
          </a:r>
          <a:r>
            <a:rPr lang="ru-RU" sz="1400" kern="1200" dirty="0" smtClean="0">
              <a:latin typeface="Georgia" pitchFamily="18" charset="0"/>
            </a:rPr>
            <a:t>, </a:t>
          </a:r>
          <a:r>
            <a:rPr lang="ru-RU" sz="1400" kern="1200" dirty="0" err="1" smtClean="0">
              <a:latin typeface="Georgia" pitchFamily="18" charset="0"/>
            </a:rPr>
            <a:t>які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замінюють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їх</a:t>
          </a:r>
          <a:r>
            <a:rPr lang="ru-RU" sz="1400" kern="1200" dirty="0" smtClean="0">
              <a:latin typeface="Georgia" pitchFamily="18" charset="0"/>
            </a:rPr>
            <a:t>, </a:t>
          </a:r>
          <a:r>
            <a:rPr lang="ru-RU" sz="1400" kern="1200" dirty="0" err="1" smtClean="0">
              <a:latin typeface="Georgia" pitchFamily="18" charset="0"/>
            </a:rPr>
            <a:t>з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відміткою</a:t>
          </a:r>
          <a:r>
            <a:rPr lang="ru-RU" sz="1400" kern="1200" dirty="0" smtClean="0">
              <a:latin typeface="Georgia" pitchFamily="18" charset="0"/>
            </a:rPr>
            <a:t> про </a:t>
          </a:r>
          <a:r>
            <a:rPr lang="ru-RU" sz="1400" kern="1200" dirty="0" err="1" smtClean="0">
              <a:latin typeface="Georgia" pitchFamily="18" charset="0"/>
            </a:rPr>
            <a:t>це</a:t>
          </a:r>
          <a:r>
            <a:rPr lang="ru-RU" sz="1400" kern="1200" dirty="0" smtClean="0">
              <a:latin typeface="Georgia" pitchFamily="18" charset="0"/>
            </a:rPr>
            <a:t> в </a:t>
          </a:r>
          <a:r>
            <a:rPr lang="ru-RU" sz="1400" kern="1200" dirty="0" err="1" smtClean="0">
              <a:latin typeface="Georgia" pitchFamily="18" charset="0"/>
            </a:rPr>
            <a:t>алфавітній</a:t>
          </a:r>
          <a:r>
            <a:rPr lang="ru-RU" sz="1400" kern="1200" dirty="0" smtClean="0">
              <a:latin typeface="Georgia" pitchFamily="18" charset="0"/>
            </a:rPr>
            <a:t> </a:t>
          </a:r>
          <a:r>
            <a:rPr lang="ru-RU" sz="1400" kern="1200" dirty="0" err="1" smtClean="0">
              <a:latin typeface="Georgia" pitchFamily="18" charset="0"/>
            </a:rPr>
            <a:t>книзі</a:t>
          </a:r>
          <a:r>
            <a:rPr lang="ru-RU" sz="1400" kern="1200" dirty="0" smtClean="0">
              <a:latin typeface="Georgia" pitchFamily="18" charset="0"/>
            </a:rPr>
            <a:t> (графа 25).**</a:t>
          </a:r>
          <a:endParaRPr lang="ru-RU" sz="1400" kern="1200" dirty="0">
            <a:latin typeface="Georgia" pitchFamily="18" charset="0"/>
          </a:endParaRPr>
        </a:p>
      </dsp:txBody>
      <dsp:txXfrm rot="5400000">
        <a:off x="2019388" y="2896572"/>
        <a:ext cx="2345939" cy="302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FB27C-4CFF-46F9-9A6E-1CFA5BAC2BA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751437-8B98-4A7E-B22D-CB2FC392BA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itchFamily="18" charset="0"/>
              </a:rPr>
              <a:t>Ведення ділової документації в закладах загальної середньої освіти.</a:t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 Особова справа учня.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392048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Заступник начальника територіального відділу освіти Київського району 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департаменту освіти та науки 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Одеської міської ради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 Крижан Любов Вікторівна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Georgia" pitchFamily="18" charset="0"/>
              </a:rPr>
              <a:t>Наказ МОН від 27.08.2019 № 1154 «Про затвердження методичних рекомендацій щодо оцінювання навчальних досягнень учнів 2-х класів».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Класному</a:t>
            </a:r>
            <a:r>
              <a:rPr lang="ru-RU" b="1" dirty="0" smtClean="0"/>
              <a:t> </a:t>
            </a:r>
            <a:r>
              <a:rPr lang="ru-RU" b="1" dirty="0" err="1" smtClean="0"/>
              <a:t>журналі</a:t>
            </a:r>
            <a:r>
              <a:rPr lang="ru-RU" b="1" dirty="0" smtClean="0"/>
              <a:t> на </a:t>
            </a:r>
            <a:r>
              <a:rPr lang="ru-RU" b="1" dirty="0" err="1" smtClean="0"/>
              <a:t>сторінці</a:t>
            </a:r>
            <a:r>
              <a:rPr lang="ru-RU" b="1" dirty="0" smtClean="0"/>
              <a:t> «</a:t>
            </a:r>
            <a:r>
              <a:rPr lang="ru-RU" b="1" dirty="0" err="1" smtClean="0"/>
              <a:t>Зведений</a:t>
            </a:r>
            <a:r>
              <a:rPr lang="ru-RU" b="1" dirty="0" smtClean="0"/>
              <a:t> </a:t>
            </a:r>
            <a:r>
              <a:rPr lang="ru-RU" b="1" dirty="0" err="1" smtClean="0"/>
              <a:t>облік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навчальних</a:t>
            </a:r>
            <a:r>
              <a:rPr lang="ru-RU" b="1" dirty="0" smtClean="0"/>
              <a:t> </a:t>
            </a:r>
            <a:r>
              <a:rPr lang="ru-RU" b="1" dirty="0" err="1" smtClean="0"/>
              <a:t>досягнень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» учитель </a:t>
            </a:r>
            <a:r>
              <a:rPr lang="ru-RU" b="1" dirty="0" err="1" smtClean="0"/>
              <a:t>записує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 ради про </a:t>
            </a:r>
            <a:r>
              <a:rPr lang="ru-RU" b="1" dirty="0" err="1" smtClean="0"/>
              <a:t>переведення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до </a:t>
            </a:r>
            <a:r>
              <a:rPr lang="ru-RU" b="1" dirty="0" err="1" smtClean="0"/>
              <a:t>наступного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dirty="0" smtClean="0"/>
              <a:t>. У </a:t>
            </a:r>
            <a:r>
              <a:rPr lang="ru-RU" dirty="0" err="1" smtClean="0"/>
              <a:t>випадку</a:t>
            </a:r>
            <a:r>
              <a:rPr lang="ru-RU" dirty="0" smtClean="0"/>
              <a:t>, коли </a:t>
            </a:r>
            <a:r>
              <a:rPr lang="ru-RU" dirty="0" err="1" smtClean="0"/>
              <a:t>учні</a:t>
            </a:r>
            <a:r>
              <a:rPr lang="ru-RU" dirty="0" smtClean="0"/>
              <a:t> не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очікуваних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за </a:t>
            </a:r>
            <a:r>
              <a:rPr lang="ru-RU" dirty="0" err="1" smtClean="0"/>
              <a:t>індивідуальним</a:t>
            </a:r>
            <a:r>
              <a:rPr lang="ru-RU" dirty="0" smtClean="0"/>
              <a:t> </a:t>
            </a:r>
            <a:r>
              <a:rPr lang="ru-RU" dirty="0" err="1" smtClean="0"/>
              <a:t>навчальним</a:t>
            </a:r>
            <a:r>
              <a:rPr lang="ru-RU" dirty="0" smtClean="0"/>
              <a:t> планом </a:t>
            </a:r>
            <a:r>
              <a:rPr lang="ru-RU" dirty="0" err="1" smtClean="0"/>
              <a:t>або</a:t>
            </a:r>
            <a:r>
              <a:rPr lang="ru-RU" dirty="0" smtClean="0"/>
              <a:t> бути </a:t>
            </a:r>
            <a:r>
              <a:rPr lang="ru-RU" dirty="0" err="1" smtClean="0"/>
              <a:t>залишеними</a:t>
            </a:r>
            <a:r>
              <a:rPr lang="ru-RU" dirty="0" smtClean="0"/>
              <a:t> на </a:t>
            </a:r>
            <a:r>
              <a:rPr lang="ru-RU" dirty="0" err="1" smtClean="0"/>
              <a:t>повторний</a:t>
            </a:r>
            <a:r>
              <a:rPr lang="ru-RU" dirty="0" smtClean="0"/>
              <a:t> курс </a:t>
            </a:r>
            <a:r>
              <a:rPr lang="ru-RU" dirty="0" err="1" smtClean="0"/>
              <a:t>навчання</a:t>
            </a:r>
            <a:r>
              <a:rPr lang="ru-RU" dirty="0" smtClean="0"/>
              <a:t> за </a:t>
            </a:r>
            <a:r>
              <a:rPr lang="ru-RU" dirty="0" err="1" smtClean="0"/>
              <a:t>письмовим</a:t>
            </a:r>
            <a:r>
              <a:rPr lang="ru-RU" dirty="0" smtClean="0"/>
              <a:t> </a:t>
            </a:r>
            <a:r>
              <a:rPr lang="ru-RU" dirty="0" err="1" smtClean="0"/>
              <a:t>зверненням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у </a:t>
            </a:r>
            <a:r>
              <a:rPr lang="ru-RU" b="1" dirty="0" err="1" smtClean="0"/>
              <a:t>Класному</a:t>
            </a:r>
            <a:r>
              <a:rPr lang="ru-RU" b="1" dirty="0" smtClean="0"/>
              <a:t> </a:t>
            </a:r>
            <a:r>
              <a:rPr lang="ru-RU" b="1" dirty="0" err="1" smtClean="0"/>
              <a:t>журналі</a:t>
            </a:r>
            <a:r>
              <a:rPr lang="ru-RU" b="1" dirty="0" smtClean="0"/>
              <a:t> на </a:t>
            </a:r>
            <a:r>
              <a:rPr lang="ru-RU" b="1" dirty="0" err="1" smtClean="0"/>
              <a:t>сторінці</a:t>
            </a:r>
            <a:r>
              <a:rPr lang="ru-RU" b="1" dirty="0" smtClean="0"/>
              <a:t> «</a:t>
            </a:r>
            <a:r>
              <a:rPr lang="ru-RU" b="1" dirty="0" err="1" smtClean="0"/>
              <a:t>Зведений</a:t>
            </a:r>
            <a:r>
              <a:rPr lang="ru-RU" b="1" dirty="0" smtClean="0"/>
              <a:t> </a:t>
            </a:r>
            <a:r>
              <a:rPr lang="ru-RU" b="1" dirty="0" err="1" smtClean="0"/>
              <a:t>облік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навчальних</a:t>
            </a:r>
            <a:r>
              <a:rPr lang="ru-RU" b="1" dirty="0" smtClean="0"/>
              <a:t> </a:t>
            </a:r>
            <a:r>
              <a:rPr lang="ru-RU" b="1" dirty="0" err="1" smtClean="0"/>
              <a:t>досягнень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» </a:t>
            </a:r>
            <a:r>
              <a:rPr lang="ru-RU" b="1" dirty="0" err="1" smtClean="0"/>
              <a:t>робиться</a:t>
            </a:r>
            <a:r>
              <a:rPr lang="ru-RU" b="1" dirty="0" smtClean="0"/>
              <a:t> </a:t>
            </a:r>
            <a:r>
              <a:rPr lang="ru-RU" b="1" dirty="0" err="1" smtClean="0"/>
              <a:t>запис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</a:t>
            </a:r>
            <a:r>
              <a:rPr lang="ru-RU" b="1" dirty="0" err="1" smtClean="0"/>
              <a:t>рішенням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 ради.</a:t>
            </a:r>
            <a:endParaRPr lang="ru-RU" b="1" dirty="0"/>
          </a:p>
        </p:txBody>
      </p:sp>
      <p:pic>
        <p:nvPicPr>
          <p:cNvPr id="7" name="Содержимое 6" descr="оценки 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37799" y="1916832"/>
            <a:ext cx="3069015" cy="44442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>
                <a:latin typeface="Georgia" pitchFamily="18" charset="0"/>
              </a:rPr>
              <a:t>Наказ МОН «</a:t>
            </a:r>
            <a:r>
              <a:rPr lang="ru-RU" sz="2000" b="1" dirty="0" smtClean="0">
                <a:latin typeface="Georgia" pitchFamily="18" charset="0"/>
              </a:rPr>
              <a:t>Про </a:t>
            </a:r>
            <a:r>
              <a:rPr lang="ru-RU" sz="2000" b="1" dirty="0" err="1" smtClean="0">
                <a:latin typeface="Georgia" pitchFamily="18" charset="0"/>
              </a:rPr>
              <a:t>затвердження</a:t>
            </a:r>
            <a:r>
              <a:rPr lang="ru-RU" sz="2000" b="1" dirty="0" smtClean="0">
                <a:latin typeface="Georgia" pitchFamily="18" charset="0"/>
              </a:rPr>
              <a:t> Порядку </a:t>
            </a:r>
            <a:r>
              <a:rPr lang="ru-RU" sz="2000" b="1" dirty="0" err="1" smtClean="0">
                <a:latin typeface="Georgia" pitchFamily="18" charset="0"/>
              </a:rPr>
              <a:t>переведення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учнів</a:t>
            </a:r>
            <a:r>
              <a:rPr lang="ru-RU" sz="2000" b="1" dirty="0" smtClean="0">
                <a:latin typeface="Georgia" pitchFamily="18" charset="0"/>
              </a:rPr>
              <a:t> (</a:t>
            </a:r>
            <a:r>
              <a:rPr lang="ru-RU" sz="2000" b="1" dirty="0" err="1" smtClean="0">
                <a:latin typeface="Georgia" pitchFamily="18" charset="0"/>
              </a:rPr>
              <a:t>вихованців</a:t>
            </a:r>
            <a:r>
              <a:rPr lang="ru-RU" sz="2000" b="1" dirty="0" smtClean="0">
                <a:latin typeface="Georgia" pitchFamily="18" charset="0"/>
              </a:rPr>
              <a:t>) закладу  </a:t>
            </a:r>
            <a:r>
              <a:rPr lang="ru-RU" sz="2000" b="1" dirty="0" err="1" smtClean="0">
                <a:latin typeface="Georgia" pitchFamily="18" charset="0"/>
              </a:rPr>
              <a:t>загальної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середньої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 до </a:t>
            </a:r>
            <a:r>
              <a:rPr lang="ru-RU" sz="2000" b="1" dirty="0" err="1" smtClean="0">
                <a:latin typeface="Georgia" pitchFamily="18" charset="0"/>
              </a:rPr>
              <a:t>наступного</a:t>
            </a:r>
            <a:r>
              <a:rPr lang="ru-RU" sz="2000" b="1" dirty="0" smtClean="0">
                <a:latin typeface="Georgia" pitchFamily="18" charset="0"/>
              </a:rPr>
              <a:t> классу</a:t>
            </a:r>
            <a:r>
              <a:rPr lang="uk-UA" sz="2000" b="1" dirty="0" smtClean="0">
                <a:latin typeface="Georgia" pitchFamily="18" charset="0"/>
              </a:rPr>
              <a:t>» № 762 </a:t>
            </a:r>
            <a:r>
              <a:rPr lang="ru-RU" sz="2000" b="1" dirty="0" smtClean="0">
                <a:latin typeface="Georgia" pitchFamily="18" charset="0"/>
              </a:rPr>
              <a:t>14.07.2015</a:t>
            </a:r>
            <a:r>
              <a:rPr lang="uk-UA" sz="2000" b="1" dirty="0" smtClean="0">
                <a:latin typeface="Georgia" pitchFamily="18" charset="0"/>
              </a:rPr>
              <a:t>. Наказ МОН «</a:t>
            </a:r>
            <a:r>
              <a:rPr lang="ru-RU" sz="2000" b="1" dirty="0" smtClean="0">
                <a:latin typeface="Georgia" pitchFamily="18" charset="0"/>
              </a:rPr>
              <a:t>Про </a:t>
            </a:r>
            <a:r>
              <a:rPr lang="ru-RU" sz="2000" b="1" dirty="0" err="1" smtClean="0">
                <a:latin typeface="Georgia" pitchFamily="18" charset="0"/>
              </a:rPr>
              <a:t>внесення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змін</a:t>
            </a:r>
            <a:r>
              <a:rPr lang="ru-RU" sz="2000" b="1" dirty="0" smtClean="0">
                <a:latin typeface="Georgia" pitchFamily="18" charset="0"/>
              </a:rPr>
              <a:t> до наказу </a:t>
            </a:r>
            <a:r>
              <a:rPr lang="ru-RU" sz="2000" b="1" dirty="0" err="1" smtClean="0">
                <a:latin typeface="Georgia" pitchFamily="18" charset="0"/>
              </a:rPr>
              <a:t>Міністерства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і</a:t>
            </a:r>
            <a:r>
              <a:rPr lang="ru-RU" sz="2000" b="1" dirty="0" smtClean="0">
                <a:latin typeface="Georgia" pitchFamily="18" charset="0"/>
              </a:rPr>
              <a:t> науки </a:t>
            </a:r>
            <a:r>
              <a:rPr lang="ru-RU" sz="2000" b="1" dirty="0" err="1" smtClean="0">
                <a:latin typeface="Georgia" pitchFamily="18" charset="0"/>
              </a:rPr>
              <a:t>України</a:t>
            </a:r>
            <a:r>
              <a:rPr lang="uk-UA" sz="2000" b="1" dirty="0" smtClean="0">
                <a:latin typeface="Georgia" pitchFamily="18" charset="0"/>
              </a:rPr>
              <a:t> від 14.07.2015 № 762».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7</a:t>
            </a:r>
            <a:r>
              <a:rPr lang="ru-RU" b="1" dirty="0" smtClean="0"/>
              <a:t>. </a:t>
            </a:r>
            <a:r>
              <a:rPr lang="ru-RU" b="1" dirty="0" err="1" smtClean="0"/>
              <a:t>Учні</a:t>
            </a:r>
            <a:r>
              <a:rPr lang="ru-RU" b="1" dirty="0" smtClean="0"/>
              <a:t> (</a:t>
            </a:r>
            <a:r>
              <a:rPr lang="ru-RU" b="1" dirty="0" err="1" smtClean="0"/>
              <a:t>вихованці</a:t>
            </a:r>
            <a:r>
              <a:rPr lang="ru-RU" b="1" dirty="0" smtClean="0"/>
              <a:t>),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</a:t>
            </a:r>
            <a:r>
              <a:rPr lang="ru-RU" b="1" dirty="0" err="1" smtClean="0"/>
              <a:t>річного</a:t>
            </a:r>
            <a:r>
              <a:rPr lang="ru-RU" b="1" dirty="0" smtClean="0"/>
              <a:t> </a:t>
            </a:r>
            <a:r>
              <a:rPr lang="ru-RU" b="1" dirty="0" err="1" smtClean="0"/>
              <a:t>оцінювання</a:t>
            </a:r>
            <a:r>
              <a:rPr lang="ru-RU" b="1" dirty="0" smtClean="0"/>
              <a:t> та/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державної</a:t>
            </a:r>
            <a:r>
              <a:rPr lang="ru-RU" b="1" dirty="0" smtClean="0"/>
              <a:t> </a:t>
            </a:r>
            <a:r>
              <a:rPr lang="ru-RU" b="1" dirty="0" err="1" smtClean="0"/>
              <a:t>підсумкової</a:t>
            </a:r>
            <a:r>
              <a:rPr lang="ru-RU" b="1" dirty="0" smtClean="0"/>
              <a:t> </a:t>
            </a:r>
            <a:r>
              <a:rPr lang="ru-RU" b="1" dirty="0" err="1" smtClean="0"/>
              <a:t>атестації</a:t>
            </a:r>
            <a:r>
              <a:rPr lang="ru-RU" b="1" dirty="0" smtClean="0"/>
              <a:t> у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невідвідуванням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шести </a:t>
            </a:r>
            <a:r>
              <a:rPr lang="ru-RU" b="1" dirty="0" err="1" smtClean="0"/>
              <a:t>останніх</a:t>
            </a:r>
            <a:r>
              <a:rPr lang="ru-RU" b="1" dirty="0" smtClean="0"/>
              <a:t> </a:t>
            </a:r>
            <a:r>
              <a:rPr lang="ru-RU" b="1" dirty="0" err="1" smtClean="0"/>
              <a:t>місяців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року </a:t>
            </a:r>
            <a:r>
              <a:rPr lang="ru-RU" b="1" dirty="0" err="1" smtClean="0"/>
              <a:t>поспіль</a:t>
            </a:r>
            <a:r>
              <a:rPr lang="ru-RU" b="1" dirty="0" smtClean="0"/>
              <a:t> та за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відсутності</a:t>
            </a:r>
            <a:r>
              <a:rPr lang="ru-RU" b="1" dirty="0" smtClean="0"/>
              <a:t> </a:t>
            </a:r>
            <a:r>
              <a:rPr lang="ru-RU" b="1" dirty="0" err="1" smtClean="0"/>
              <a:t>будь-яких</a:t>
            </a:r>
            <a:r>
              <a:rPr lang="ru-RU" b="1" dirty="0" smtClean="0"/>
              <a:t> </a:t>
            </a:r>
            <a:r>
              <a:rPr lang="ru-RU" b="1" dirty="0" err="1" smtClean="0"/>
              <a:t>відомостей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</a:t>
            </a:r>
            <a:r>
              <a:rPr lang="ru-RU" b="1" dirty="0" err="1" smtClean="0"/>
              <a:t>проживання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місцеперебування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(</a:t>
            </a:r>
            <a:r>
              <a:rPr lang="ru-RU" b="1" dirty="0" err="1" smtClean="0"/>
              <a:t>вихованців</a:t>
            </a:r>
            <a:r>
              <a:rPr lang="ru-RU" b="1" dirty="0" smtClean="0"/>
              <a:t>)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їхніх</a:t>
            </a:r>
            <a:r>
              <a:rPr lang="ru-RU" b="1" dirty="0" smtClean="0"/>
              <a:t> </a:t>
            </a:r>
            <a:r>
              <a:rPr lang="ru-RU" b="1" dirty="0" err="1" smtClean="0"/>
              <a:t>батьків</a:t>
            </a:r>
            <a:r>
              <a:rPr lang="ru-RU" b="1" dirty="0" smtClean="0"/>
              <a:t>,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законних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, </a:t>
            </a:r>
            <a:r>
              <a:rPr lang="ru-RU" b="1" dirty="0" err="1" smtClean="0"/>
              <a:t>визнаються</a:t>
            </a:r>
            <a:r>
              <a:rPr lang="ru-RU" b="1" dirty="0" smtClean="0"/>
              <a:t> такими,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вибули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(</a:t>
            </a:r>
            <a:r>
              <a:rPr lang="ru-RU" dirty="0" err="1" smtClean="0"/>
              <a:t>вихованці</a:t>
            </a:r>
            <a:r>
              <a:rPr lang="ru-RU" dirty="0" smtClean="0"/>
              <a:t>)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не </a:t>
            </a:r>
            <a:r>
              <a:rPr lang="ru-RU" dirty="0" err="1" smtClean="0"/>
              <a:t>переводяться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ради закладу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оформлюється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відповідним</a:t>
            </a:r>
            <a:r>
              <a:rPr lang="ru-RU" dirty="0" smtClean="0"/>
              <a:t> наказом </a:t>
            </a:r>
            <a:r>
              <a:rPr lang="ru-RU" dirty="0" err="1" smtClean="0"/>
              <a:t>керівника</a:t>
            </a:r>
            <a:r>
              <a:rPr lang="ru-RU" dirty="0" smtClean="0"/>
              <a:t> закладу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числа </a:t>
            </a:r>
            <a:r>
              <a:rPr lang="ru-RU" dirty="0" err="1" smtClean="0"/>
              <a:t>сиріт</a:t>
            </a:r>
            <a:r>
              <a:rPr lang="ru-RU" dirty="0" smtClean="0"/>
              <a:t> та </a:t>
            </a:r>
            <a:r>
              <a:rPr lang="ru-RU" dirty="0" err="1" smtClean="0"/>
              <a:t>позбавлених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 такими,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вибули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закладу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прийняте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погодження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відповідною</a:t>
            </a:r>
            <a:r>
              <a:rPr lang="ru-RU" dirty="0" smtClean="0"/>
              <a:t> службою у справах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Особова</a:t>
            </a:r>
            <a:r>
              <a:rPr lang="ru-RU" b="1" dirty="0" smtClean="0"/>
              <a:t> справа та </a:t>
            </a:r>
            <a:r>
              <a:rPr lang="ru-RU" b="1" dirty="0" err="1" smtClean="0"/>
              <a:t>результати</a:t>
            </a:r>
            <a:r>
              <a:rPr lang="ru-RU" b="1" dirty="0" smtClean="0"/>
              <a:t> </a:t>
            </a:r>
            <a:r>
              <a:rPr lang="ru-RU" b="1" dirty="0" err="1" smtClean="0"/>
              <a:t>оцінювання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попередніх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(</a:t>
            </a:r>
            <a:r>
              <a:rPr lang="ru-RU" b="1" dirty="0" err="1" smtClean="0"/>
              <a:t>вихованців</a:t>
            </a:r>
            <a:r>
              <a:rPr lang="ru-RU" b="1" dirty="0" smtClean="0"/>
              <a:t>),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визнано</a:t>
            </a:r>
            <a:r>
              <a:rPr lang="ru-RU" b="1" dirty="0" smtClean="0"/>
              <a:t> такими,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вибули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, </a:t>
            </a:r>
            <a:r>
              <a:rPr lang="ru-RU" b="1" dirty="0" err="1" smtClean="0"/>
              <a:t>зберігаються</a:t>
            </a:r>
            <a:r>
              <a:rPr lang="ru-RU" b="1" dirty="0" smtClean="0"/>
              <a:t> у </a:t>
            </a:r>
            <a:r>
              <a:rPr lang="ru-RU" b="1" dirty="0" err="1" smtClean="0"/>
              <a:t>закладі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законодавства</a:t>
            </a:r>
            <a:r>
              <a:rPr lang="ru-RU" b="1" dirty="0" smtClean="0"/>
              <a:t>.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визнання</a:t>
            </a:r>
            <a:r>
              <a:rPr lang="ru-RU" b="1" dirty="0" smtClean="0"/>
              <a:t> </a:t>
            </a:r>
            <a:r>
              <a:rPr lang="ru-RU" b="1" dirty="0" err="1" smtClean="0"/>
              <a:t>учня</a:t>
            </a:r>
            <a:r>
              <a:rPr lang="ru-RU" b="1" dirty="0" smtClean="0"/>
              <a:t> (</a:t>
            </a:r>
            <a:r>
              <a:rPr lang="ru-RU" b="1" dirty="0" err="1" smtClean="0"/>
              <a:t>вихованця</a:t>
            </a:r>
            <a:r>
              <a:rPr lang="ru-RU" b="1" dirty="0" smtClean="0"/>
              <a:t>) таким,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вибув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, </a:t>
            </a:r>
            <a:r>
              <a:rPr lang="ru-RU" b="1" dirty="0" err="1" smtClean="0"/>
              <a:t>упродовж</a:t>
            </a:r>
            <a:r>
              <a:rPr lang="ru-RU" b="1" dirty="0" smtClean="0"/>
              <a:t> одного </a:t>
            </a:r>
            <a:r>
              <a:rPr lang="ru-RU" b="1" dirty="0" err="1" smtClean="0"/>
              <a:t>робочого</a:t>
            </a:r>
            <a:r>
              <a:rPr lang="ru-RU" b="1" dirty="0" smtClean="0"/>
              <a:t> дня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дати</a:t>
            </a:r>
            <a:r>
              <a:rPr lang="ru-RU" b="1" dirty="0" smtClean="0"/>
              <a:t> </a:t>
            </a:r>
            <a:r>
              <a:rPr lang="ru-RU" b="1" dirty="0" err="1" smtClean="0"/>
              <a:t>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відповідного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педагогічною</a:t>
            </a:r>
            <a:r>
              <a:rPr lang="ru-RU" b="1" dirty="0" smtClean="0"/>
              <a:t> радою </a:t>
            </a:r>
            <a:r>
              <a:rPr lang="ru-RU" b="1" dirty="0" err="1" smtClean="0"/>
              <a:t>має</a:t>
            </a:r>
            <a:r>
              <a:rPr lang="ru-RU" b="1" dirty="0" smtClean="0"/>
              <a:t> бути </a:t>
            </a:r>
            <a:r>
              <a:rPr lang="ru-RU" b="1" dirty="0" err="1" smtClean="0"/>
              <a:t>надіслано</a:t>
            </a:r>
            <a:r>
              <a:rPr lang="ru-RU" b="1" dirty="0" smtClean="0"/>
              <a:t> за </a:t>
            </a:r>
            <a:r>
              <a:rPr lang="ru-RU" b="1" dirty="0" err="1" smtClean="0"/>
              <a:t>місцем</a:t>
            </a:r>
            <a:r>
              <a:rPr lang="ru-RU" b="1" dirty="0" smtClean="0"/>
              <a:t> </a:t>
            </a:r>
            <a:r>
              <a:rPr lang="ru-RU" b="1" dirty="0" err="1" smtClean="0"/>
              <a:t>проживання</a:t>
            </a:r>
            <a:r>
              <a:rPr lang="ru-RU" b="1" dirty="0" smtClean="0"/>
              <a:t> </a:t>
            </a:r>
            <a:r>
              <a:rPr lang="ru-RU" b="1" dirty="0" err="1" smtClean="0"/>
              <a:t>учня</a:t>
            </a:r>
            <a:r>
              <a:rPr lang="ru-RU" b="1" dirty="0" smtClean="0"/>
              <a:t> (</a:t>
            </a:r>
            <a:r>
              <a:rPr lang="ru-RU" b="1" dirty="0" err="1" smtClean="0"/>
              <a:t>вихованця</a:t>
            </a:r>
            <a:r>
              <a:rPr lang="ru-RU" b="1" dirty="0" smtClean="0"/>
              <a:t>), одного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батьків</a:t>
            </a:r>
            <a:r>
              <a:rPr lang="ru-RU" b="1" dirty="0" smtClean="0"/>
              <a:t>,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законних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, </a:t>
            </a:r>
            <a:r>
              <a:rPr lang="ru-RU" b="1" dirty="0" err="1" smtClean="0"/>
              <a:t>зазначеним</a:t>
            </a:r>
            <a:r>
              <a:rPr lang="ru-RU" b="1" dirty="0" smtClean="0"/>
              <a:t> в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особовій</a:t>
            </a:r>
            <a:r>
              <a:rPr lang="ru-RU" b="1" dirty="0" smtClean="0"/>
              <a:t> </a:t>
            </a:r>
            <a:r>
              <a:rPr lang="ru-RU" b="1" dirty="0" err="1" smtClean="0"/>
              <a:t>справі</a:t>
            </a:r>
            <a:r>
              <a:rPr lang="uk-UA" b="1" dirty="0" smtClean="0"/>
              <a:t>.</a:t>
            </a:r>
            <a:endParaRPr lang="ru-RU" b="1" dirty="0" smtClean="0"/>
          </a:p>
          <a:p>
            <a:r>
              <a:rPr lang="uk-UA" b="1" dirty="0" smtClean="0"/>
              <a:t>На підставі письмової заяви, яку особисто подає до закладу загальної середньої освіти учень </a:t>
            </a:r>
            <a:r>
              <a:rPr lang="uk-UA" dirty="0" smtClean="0"/>
              <a:t>(вихованець) (у разі досягнення ним повноліття), якого було визнано таким, що вибув із закладу загальної середньої освіти, або один із його батьків, інший законний представник, такий учень (вихованець</a:t>
            </a:r>
            <a:r>
              <a:rPr lang="uk-UA" b="1" dirty="0" smtClean="0"/>
              <a:t>) поновлюється у відповідному закладі загальної середньої освіти відповідно до наказу керівника закладу загальної середньої освіти.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92888" cy="838200"/>
          </a:xfrm>
        </p:spPr>
        <p:txBody>
          <a:bodyPr/>
          <a:lstStyle/>
          <a:p>
            <a:pPr algn="ctr"/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 за увагу!!!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3347864" y="3356992"/>
            <a:ext cx="2664296" cy="2304256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err="1">
                <a:latin typeface="Georgia" pitchFamily="18" charset="0"/>
              </a:rPr>
              <a:t>Єдині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зразки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обов’язкової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ділової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документації</a:t>
            </a:r>
            <a:r>
              <a:rPr lang="ru-RU" b="1" dirty="0">
                <a:latin typeface="Georgia" pitchFamily="18" charset="0"/>
              </a:rPr>
              <a:t> у закладах </a:t>
            </a:r>
            <a:r>
              <a:rPr lang="ru-RU" b="1" dirty="0" err="1">
                <a:latin typeface="Georgia" pitchFamily="18" charset="0"/>
              </a:rPr>
              <a:t>загальної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середньої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освіти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усіх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типів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і</a:t>
            </a:r>
            <a:r>
              <a:rPr lang="ru-RU" b="1" dirty="0">
                <a:latin typeface="Georgia" pitchFamily="18" charset="0"/>
              </a:rPr>
              <a:t> форм </a:t>
            </a:r>
            <a:r>
              <a:rPr lang="ru-RU" b="1" dirty="0" err="1">
                <a:latin typeface="Georgia" pitchFamily="18" charset="0"/>
              </a:rPr>
              <a:t>власності</a:t>
            </a:r>
            <a:r>
              <a:rPr lang="ru-RU" b="1" dirty="0">
                <a:latin typeface="Georgia" pitchFamily="18" charset="0"/>
              </a:rPr>
              <a:t>, </a:t>
            </a:r>
            <a:r>
              <a:rPr lang="ru-RU" b="1" dirty="0" err="1">
                <a:latin typeface="Georgia" pitchFamily="18" charset="0"/>
              </a:rPr>
              <a:t>затверджені</a:t>
            </a:r>
            <a:r>
              <a:rPr lang="ru-RU" b="1" dirty="0">
                <a:latin typeface="Georgia" pitchFamily="18" charset="0"/>
              </a:rPr>
              <a:t> наказом МОН </a:t>
            </a:r>
            <a:r>
              <a:rPr lang="ru-RU" b="1" dirty="0" err="1">
                <a:latin typeface="Georgia" pitchFamily="18" charset="0"/>
              </a:rPr>
              <a:t>від</a:t>
            </a:r>
            <a:r>
              <a:rPr lang="ru-RU" b="1" dirty="0">
                <a:latin typeface="Georgia" pitchFamily="18" charset="0"/>
              </a:rPr>
              <a:t> 10.05.2011 № 423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Содержимое 6" descr="738165381_w640_h640_osobova-sprava-lichno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55943"/>
            <a:ext cx="3378076" cy="529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 база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Інструкці</a:t>
            </a:r>
            <a:r>
              <a:rPr lang="uk-UA" sz="2000" b="1" dirty="0" smtClean="0">
                <a:latin typeface="Georgia" pitchFamily="18" charset="0"/>
              </a:rPr>
              <a:t>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діловодства</a:t>
            </a:r>
            <a:r>
              <a:rPr lang="uk-UA" sz="2000" b="1" dirty="0" smtClean="0">
                <a:latin typeface="Georgia" pitchFamily="18" charset="0"/>
              </a:rPr>
              <a:t>  </a:t>
            </a:r>
            <a:r>
              <a:rPr lang="ru-RU" sz="2000" b="1" dirty="0" smtClean="0">
                <a:latin typeface="Georgia" pitchFamily="18" charset="0"/>
              </a:rPr>
              <a:t>у </a:t>
            </a:r>
            <a:r>
              <a:rPr lang="uk-UA" sz="2000" b="1" dirty="0" smtClean="0">
                <a:latin typeface="Georgia" pitchFamily="18" charset="0"/>
              </a:rPr>
              <a:t>  </a:t>
            </a:r>
            <a:r>
              <a:rPr lang="ru-RU" sz="2000" b="1" dirty="0" smtClean="0">
                <a:latin typeface="Georgia" pitchFamily="18" charset="0"/>
              </a:rPr>
              <a:t>закладах </a:t>
            </a:r>
            <a:r>
              <a:rPr lang="uk-UA" sz="2000" b="1" dirty="0" smtClean="0">
                <a:latin typeface="Georgia" pitchFamily="18" charset="0"/>
              </a:rPr>
              <a:t>   </a:t>
            </a:r>
            <a:r>
              <a:rPr lang="ru-RU" sz="2000" b="1" dirty="0" err="1" smtClean="0">
                <a:latin typeface="Georgia" pitchFamily="18" charset="0"/>
              </a:rPr>
              <a:t>загальної</a:t>
            </a:r>
            <a:r>
              <a:rPr lang="ru-RU" sz="2000" b="1" dirty="0" smtClean="0">
                <a:latin typeface="Georgia" pitchFamily="18" charset="0"/>
              </a:rPr>
              <a:t>  </a:t>
            </a:r>
            <a:r>
              <a:rPr lang="ru-RU" sz="2000" b="1" dirty="0" err="1" smtClean="0">
                <a:latin typeface="Georgia" pitchFamily="18" charset="0"/>
              </a:rPr>
              <a:t>середньої</a:t>
            </a:r>
            <a:r>
              <a:rPr lang="ru-RU" sz="2000" b="1" dirty="0" smtClean="0">
                <a:latin typeface="Georgia" pitchFamily="18" charset="0"/>
              </a:rPr>
              <a:t> 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затверджен</a:t>
            </a:r>
            <a:r>
              <a:rPr lang="uk-UA" sz="2000" b="1" dirty="0" smtClean="0">
                <a:latin typeface="Georgia" pitchFamily="18" charset="0"/>
              </a:rPr>
              <a:t>а наказом МОН </a:t>
            </a:r>
            <a:r>
              <a:rPr lang="ru-RU" sz="2000" b="1" dirty="0" smtClean="0">
                <a:latin typeface="Georgia" pitchFamily="18" charset="0"/>
              </a:rPr>
              <a:t>№ 676 </a:t>
            </a:r>
            <a:r>
              <a:rPr lang="ru-RU" sz="2000" b="1" dirty="0" err="1" smtClean="0">
                <a:latin typeface="Georgia" pitchFamily="18" charset="0"/>
              </a:rPr>
              <a:t>від</a:t>
            </a:r>
            <a:r>
              <a:rPr lang="ru-RU" sz="2000" b="1" dirty="0" smtClean="0">
                <a:latin typeface="Georgia" pitchFamily="18" charset="0"/>
              </a:rPr>
              <a:t> 25 </a:t>
            </a:r>
            <a:r>
              <a:rPr lang="ru-RU" sz="2000" b="1" dirty="0" err="1" smtClean="0">
                <a:latin typeface="Georgia" pitchFamily="18" charset="0"/>
              </a:rPr>
              <a:t>червня</a:t>
            </a:r>
            <a:r>
              <a:rPr lang="ru-RU" sz="2000" b="1" dirty="0" smtClean="0">
                <a:latin typeface="Georgia" pitchFamily="18" charset="0"/>
              </a:rPr>
              <a:t> 2018 року</a:t>
            </a:r>
            <a:r>
              <a:rPr lang="uk-UA" sz="2000" b="1" dirty="0" smtClean="0">
                <a:latin typeface="Georgia" pitchFamily="18" charset="0"/>
              </a:rPr>
              <a:t>. </a:t>
            </a:r>
            <a:r>
              <a:rPr lang="ru-RU" sz="2000" b="1" dirty="0" err="1" smtClean="0">
                <a:latin typeface="Georgia" pitchFamily="18" charset="0"/>
              </a:rPr>
              <a:t>Лист-роз’яснення</a:t>
            </a:r>
            <a:r>
              <a:rPr lang="uk-UA" sz="2000" b="1" dirty="0" smtClean="0">
                <a:latin typeface="Georgia" pitchFamily="18" charset="0"/>
              </a:rPr>
              <a:t> МОН   </a:t>
            </a:r>
            <a:r>
              <a:rPr lang="ru-RU" sz="2000" b="1" dirty="0" err="1" smtClean="0">
                <a:latin typeface="Georgia" pitchFamily="18" charset="0"/>
              </a:rPr>
              <a:t>щодо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застосування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окремих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положень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Інструкції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діловодства</a:t>
            </a:r>
            <a:r>
              <a:rPr lang="ru-RU" sz="2000" b="1" dirty="0" smtClean="0">
                <a:latin typeface="Georgia" pitchFamily="18" charset="0"/>
              </a:rPr>
              <a:t> у закладах </a:t>
            </a:r>
            <a:r>
              <a:rPr lang="ru-RU" sz="2000" b="1" dirty="0" err="1" smtClean="0">
                <a:latin typeface="Georgia" pitchFamily="18" charset="0"/>
              </a:rPr>
              <a:t>загальної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середньої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    №1/9-596 </a:t>
            </a:r>
            <a:r>
              <a:rPr lang="ru-RU" sz="2000" b="1" dirty="0" err="1" smtClean="0">
                <a:latin typeface="Georgia" pitchFamily="18" charset="0"/>
              </a:rPr>
              <a:t>від</a:t>
            </a:r>
            <a:r>
              <a:rPr lang="ru-RU" sz="2000" b="1" dirty="0" smtClean="0">
                <a:latin typeface="Georgia" pitchFamily="18" charset="0"/>
              </a:rPr>
              <a:t> 03.10.2018. 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772816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Наказ МОН </a:t>
            </a:r>
            <a:r>
              <a:rPr lang="ru-RU" sz="2200" b="1" dirty="0" err="1" smtClean="0">
                <a:latin typeface="Georgia" pitchFamily="18" charset="0"/>
              </a:rPr>
              <a:t>від</a:t>
            </a:r>
            <a:r>
              <a:rPr lang="ru-RU" sz="2200" b="1" dirty="0" smtClean="0">
                <a:latin typeface="Georgia" pitchFamily="18" charset="0"/>
              </a:rPr>
              <a:t> 10.05.2011 № 423«Про </a:t>
            </a:r>
            <a:r>
              <a:rPr lang="ru-RU" sz="2200" b="1" dirty="0" err="1" smtClean="0">
                <a:latin typeface="Georgia" pitchFamily="18" charset="0"/>
              </a:rPr>
              <a:t>затвердження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Єдиних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зразків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обов’язкової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ділової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документації</a:t>
            </a:r>
            <a:r>
              <a:rPr lang="ru-RU" sz="2200" b="1" dirty="0" smtClean="0">
                <a:latin typeface="Georgia" pitchFamily="18" charset="0"/>
              </a:rPr>
              <a:t> у закладах </a:t>
            </a:r>
            <a:r>
              <a:rPr lang="ru-RU" sz="2200" b="1" dirty="0" err="1" smtClean="0">
                <a:latin typeface="Georgia" pitchFamily="18" charset="0"/>
              </a:rPr>
              <a:t>загальної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середньої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освіти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усіх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типів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err="1" smtClean="0">
                <a:latin typeface="Georgia" pitchFamily="18" charset="0"/>
              </a:rPr>
              <a:t>і</a:t>
            </a:r>
            <a:r>
              <a:rPr lang="ru-RU" sz="2200" b="1" dirty="0" smtClean="0">
                <a:latin typeface="Georgia" pitchFamily="18" charset="0"/>
              </a:rPr>
              <a:t> форм </a:t>
            </a:r>
            <a:r>
              <a:rPr lang="ru-RU" sz="2200" b="1" dirty="0" err="1" smtClean="0">
                <a:latin typeface="Georgia" pitchFamily="18" charset="0"/>
              </a:rPr>
              <a:t>власності</a:t>
            </a:r>
            <a:r>
              <a:rPr lang="ru-RU" sz="2200" b="1" dirty="0" smtClean="0">
                <a:latin typeface="Georgia" pitchFamily="18" charset="0"/>
              </a:rPr>
              <a:t>».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457200" y="1844824"/>
          <a:ext cx="4186808" cy="451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Содержимое 8" descr="Андрушка_4-Б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6660232" y="1196752"/>
            <a:ext cx="2232248" cy="307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Крижан\організація НВП\особова справа\ОЗОШ № 55 для Крижан Л.В. особові справи\6-Г_Сiнченк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429000"/>
            <a:ext cx="2319218" cy="31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23528" y="404664"/>
          <a:ext cx="504056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7" descr="6-Г_Сiнченко_(1)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5292080" y="2564904"/>
            <a:ext cx="2664296" cy="3664451"/>
          </a:xfrm>
        </p:spPr>
      </p:pic>
      <p:pic>
        <p:nvPicPr>
          <p:cNvPr id="1026" name="Picture 2" descr="D:\Крижан\організація НВП\особова справа\выбыт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88640"/>
            <a:ext cx="2810817" cy="401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>
                <a:latin typeface="Georgia" pitchFamily="18" charset="0"/>
              </a:rPr>
              <a:t>** Наказ МОН № 367 від 16.04.2018 «Про з</a:t>
            </a:r>
            <a:r>
              <a:rPr lang="ru-RU" sz="2000" b="1" dirty="0" err="1" smtClean="0">
                <a:latin typeface="Georgia" pitchFamily="18" charset="0"/>
              </a:rPr>
              <a:t>атверд</a:t>
            </a:r>
            <a:r>
              <a:rPr lang="uk-UA" sz="2000" b="1" dirty="0" err="1" smtClean="0">
                <a:latin typeface="Georgia" pitchFamily="18" charset="0"/>
              </a:rPr>
              <a:t>ження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 Порядок</a:t>
            </a:r>
            <a:r>
              <a:rPr lang="uk-UA" sz="2000" b="1" dirty="0" smtClean="0">
                <a:latin typeface="Georgia" pitchFamily="18" charset="0"/>
              </a:rPr>
              <a:t>у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зарахування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відрахування</a:t>
            </a:r>
            <a:r>
              <a:rPr lang="ru-RU" sz="2000" b="1" dirty="0" smtClean="0">
                <a:latin typeface="Georgia" pitchFamily="18" charset="0"/>
              </a:rPr>
              <a:t> та </a:t>
            </a:r>
            <a:r>
              <a:rPr lang="ru-RU" sz="2000" b="1" dirty="0" err="1" smtClean="0">
                <a:latin typeface="Georgia" pitchFamily="18" charset="0"/>
              </a:rPr>
              <a:t>переведення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учнів</a:t>
            </a:r>
            <a:r>
              <a:rPr lang="ru-RU" sz="2000" b="1" dirty="0" smtClean="0">
                <a:latin typeface="Georgia" pitchFamily="18" charset="0"/>
              </a:rPr>
              <a:t> до</a:t>
            </a:r>
            <a:r>
              <a:rPr lang="uk-UA" sz="2000" b="1" dirty="0" smtClean="0">
                <a:latin typeface="Georgia" pitchFamily="18" charset="0"/>
              </a:rPr>
              <a:t>  </a:t>
            </a:r>
            <a:r>
              <a:rPr lang="ru-RU" sz="2000" b="1" dirty="0" err="1" smtClean="0">
                <a:latin typeface="Georgia" pitchFamily="18" charset="0"/>
              </a:rPr>
              <a:t>державних</a:t>
            </a:r>
            <a:r>
              <a:rPr lang="ru-RU" sz="2000" b="1" dirty="0" smtClean="0">
                <a:latin typeface="Georgia" pitchFamily="18" charset="0"/>
              </a:rPr>
              <a:t> та </a:t>
            </a:r>
            <a:r>
              <a:rPr lang="ru-RU" sz="2000" b="1" dirty="0" err="1" smtClean="0">
                <a:latin typeface="Georgia" pitchFamily="18" charset="0"/>
              </a:rPr>
              <a:t>комунальних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закладів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 для </a:t>
            </a:r>
            <a:r>
              <a:rPr lang="ru-RU" sz="2000" b="1" dirty="0" err="1" smtClean="0">
                <a:latin typeface="Georgia" pitchFamily="18" charset="0"/>
              </a:rPr>
              <a:t>здобуття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повної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загальної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середньої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uk-UA" sz="2000" b="1" dirty="0" smtClean="0">
                <a:latin typeface="Georgia" pitchFamily="18" charset="0"/>
              </a:rPr>
              <a:t>».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1556792"/>
            <a:ext cx="7920880" cy="4752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5600" b="1" dirty="0" smtClean="0">
                <a:latin typeface="Georgia" pitchFamily="18" charset="0"/>
              </a:rPr>
              <a:t> </a:t>
            </a:r>
            <a:r>
              <a:rPr lang="ru-RU" sz="5600" b="1" dirty="0" smtClean="0">
                <a:latin typeface="Georgia" pitchFamily="18" charset="0"/>
              </a:rPr>
              <a:t>ІІІ. </a:t>
            </a:r>
            <a:r>
              <a:rPr lang="ru-RU" sz="5600" b="1" dirty="0" err="1" smtClean="0">
                <a:latin typeface="Georgia" pitchFamily="18" charset="0"/>
              </a:rPr>
              <a:t>Переведення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учнів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між</a:t>
            </a:r>
            <a:r>
              <a:rPr lang="ru-RU" sz="5600" b="1" dirty="0" smtClean="0">
                <a:latin typeface="Georgia" pitchFamily="18" charset="0"/>
              </a:rPr>
              <a:t> закладами </a:t>
            </a:r>
            <a:r>
              <a:rPr lang="ru-RU" sz="5600" b="1" dirty="0" err="1" smtClean="0">
                <a:latin typeface="Georgia" pitchFamily="18" charset="0"/>
              </a:rPr>
              <a:t>освіти</a:t>
            </a:r>
            <a:r>
              <a:rPr lang="ru-RU" sz="5600" b="1" dirty="0" smtClean="0">
                <a:latin typeface="Georgia" pitchFamily="18" charset="0"/>
              </a:rPr>
              <a:t>.</a:t>
            </a:r>
            <a:endParaRPr lang="ru-RU" sz="5600" dirty="0" smtClean="0">
              <a:latin typeface="Georgia" pitchFamily="18" charset="0"/>
            </a:endParaRPr>
          </a:p>
          <a:p>
            <a:r>
              <a:rPr lang="ru-RU" sz="5600" dirty="0" smtClean="0">
                <a:latin typeface="Georgia" pitchFamily="18" charset="0"/>
              </a:rPr>
              <a:t>1. Для </a:t>
            </a:r>
            <a:r>
              <a:rPr lang="ru-RU" sz="5600" dirty="0" err="1" smtClean="0">
                <a:latin typeface="Georgia" pitchFamily="18" charset="0"/>
              </a:rPr>
              <a:t>переведення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одного закладу </a:t>
            </a:r>
            <a:r>
              <a:rPr lang="ru-RU" sz="5600" dirty="0" err="1" smtClean="0">
                <a:latin typeface="Georgia" pitchFamily="18" charset="0"/>
              </a:rPr>
              <a:t>освіти</a:t>
            </a:r>
            <a:r>
              <a:rPr lang="ru-RU" sz="5600" dirty="0" smtClean="0">
                <a:latin typeface="Georgia" pitchFamily="18" charset="0"/>
              </a:rPr>
              <a:t> до </a:t>
            </a:r>
            <a:r>
              <a:rPr lang="ru-RU" sz="5600" dirty="0" err="1" smtClean="0">
                <a:latin typeface="Georgia" pitchFamily="18" charset="0"/>
              </a:rPr>
              <a:t>іншого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учень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чи</a:t>
            </a:r>
            <a:r>
              <a:rPr lang="ru-RU" sz="5600" dirty="0" smtClean="0">
                <a:latin typeface="Georgia" pitchFamily="18" charset="0"/>
              </a:rPr>
              <a:t> один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його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батьків</a:t>
            </a:r>
            <a:r>
              <a:rPr lang="ru-RU" sz="5600" dirty="0" smtClean="0">
                <a:latin typeface="Georgia" pitchFamily="18" charset="0"/>
              </a:rPr>
              <a:t> (для </a:t>
            </a:r>
            <a:r>
              <a:rPr lang="ru-RU" sz="5600" dirty="0" err="1" smtClean="0">
                <a:latin typeface="Georgia" pitchFamily="18" charset="0"/>
              </a:rPr>
              <a:t>учнів</a:t>
            </a:r>
            <a:r>
              <a:rPr lang="ru-RU" sz="5600" dirty="0" smtClean="0">
                <a:latin typeface="Georgia" pitchFamily="18" charset="0"/>
              </a:rPr>
              <a:t>, </a:t>
            </a:r>
            <a:r>
              <a:rPr lang="ru-RU" sz="5600" dirty="0" err="1" smtClean="0">
                <a:latin typeface="Georgia" pitchFamily="18" charset="0"/>
              </a:rPr>
              <a:t>які</a:t>
            </a:r>
            <a:r>
              <a:rPr lang="ru-RU" sz="5600" dirty="0" smtClean="0">
                <a:latin typeface="Georgia" pitchFamily="18" charset="0"/>
              </a:rPr>
              <a:t> не </a:t>
            </a:r>
            <a:r>
              <a:rPr lang="ru-RU" sz="5600" dirty="0" err="1" smtClean="0">
                <a:latin typeface="Georgia" pitchFamily="18" charset="0"/>
              </a:rPr>
              <a:t>досягли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повноліття</a:t>
            </a:r>
            <a:r>
              <a:rPr lang="ru-RU" sz="5600" dirty="0" smtClean="0">
                <a:latin typeface="Georgia" pitchFamily="18" charset="0"/>
              </a:rPr>
              <a:t>) </a:t>
            </a:r>
            <a:r>
              <a:rPr lang="ru-RU" sz="5600" dirty="0" err="1" smtClean="0">
                <a:latin typeface="Georgia" pitchFamily="18" charset="0"/>
              </a:rPr>
              <a:t>має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звернутися</a:t>
            </a:r>
            <a:r>
              <a:rPr lang="ru-RU" sz="5600" b="1" dirty="0" smtClean="0">
                <a:latin typeface="Georgia" pitchFamily="18" charset="0"/>
              </a:rPr>
              <a:t> до </a:t>
            </a:r>
            <a:r>
              <a:rPr lang="ru-RU" sz="5600" b="1" dirty="0" err="1" smtClean="0">
                <a:latin typeface="Georgia" pitchFamily="18" charset="0"/>
              </a:rPr>
              <a:t>обраного</a:t>
            </a:r>
            <a:r>
              <a:rPr lang="ru-RU" sz="5600" b="1" dirty="0" smtClean="0">
                <a:latin typeface="Georgia" pitchFamily="18" charset="0"/>
              </a:rPr>
              <a:t> ним закладу </a:t>
            </a:r>
            <a:r>
              <a:rPr lang="ru-RU" sz="5600" b="1" dirty="0" err="1" smtClean="0">
                <a:latin typeface="Georgia" pitchFamily="18" charset="0"/>
              </a:rPr>
              <a:t>освіти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щодо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можливості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зарахування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відповідним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письмовим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зверненням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dirty="0" smtClean="0">
                <a:latin typeface="Georgia" pitchFamily="18" charset="0"/>
              </a:rPr>
              <a:t>(запитом) в </a:t>
            </a:r>
            <a:r>
              <a:rPr lang="ru-RU" sz="5600" dirty="0" err="1" smtClean="0">
                <a:latin typeface="Georgia" pitchFamily="18" charset="0"/>
              </a:rPr>
              <a:t>довільній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формі</a:t>
            </a:r>
            <a:r>
              <a:rPr lang="ru-RU" sz="5600" dirty="0" smtClean="0">
                <a:latin typeface="Georgia" pitchFamily="18" charset="0"/>
              </a:rPr>
              <a:t>, у тому </a:t>
            </a:r>
            <a:r>
              <a:rPr lang="ru-RU" sz="5600" dirty="0" err="1" smtClean="0">
                <a:latin typeface="Georgia" pitchFamily="18" charset="0"/>
              </a:rPr>
              <a:t>числі</a:t>
            </a:r>
            <a:r>
              <a:rPr lang="ru-RU" sz="5600" dirty="0" smtClean="0">
                <a:latin typeface="Georgia" pitchFamily="18" charset="0"/>
              </a:rPr>
              <a:t> шляхом </a:t>
            </a:r>
            <a:r>
              <a:rPr lang="ru-RU" sz="5600" dirty="0" err="1" smtClean="0">
                <a:latin typeface="Georgia" pitchFamily="18" charset="0"/>
              </a:rPr>
              <a:t>надсилання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його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сканованої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копії</a:t>
            </a:r>
            <a:r>
              <a:rPr lang="uk-UA" sz="5600" dirty="0" smtClean="0">
                <a:latin typeface="Georgia" pitchFamily="18" charset="0"/>
              </a:rPr>
              <a:t>  </a:t>
            </a:r>
            <a:r>
              <a:rPr lang="ru-RU" sz="5600" dirty="0" err="1" smtClean="0">
                <a:latin typeface="Georgia" pitchFamily="18" charset="0"/>
              </a:rPr>
              <a:t>електронною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поштою</a:t>
            </a:r>
            <a:r>
              <a:rPr lang="ru-RU" sz="5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5600" b="1" dirty="0" smtClean="0">
                <a:latin typeface="Georgia" pitchFamily="18" charset="0"/>
              </a:rPr>
              <a:t>        </a:t>
            </a:r>
            <a:r>
              <a:rPr lang="ru-RU" sz="5600" b="1" dirty="0" err="1" smtClean="0">
                <a:latin typeface="Georgia" pitchFamily="18" charset="0"/>
              </a:rPr>
              <a:t>Керівник</a:t>
            </a:r>
            <a:r>
              <a:rPr lang="ru-RU" sz="5600" b="1" dirty="0" smtClean="0">
                <a:latin typeface="Georgia" pitchFamily="18" charset="0"/>
              </a:rPr>
              <a:t> закладу </a:t>
            </a:r>
            <a:r>
              <a:rPr lang="ru-RU" sz="5600" b="1" dirty="0" err="1" smtClean="0">
                <a:latin typeface="Georgia" pitchFamily="18" charset="0"/>
              </a:rPr>
              <a:t>освіти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упродовж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п’яти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робочих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днів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дати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надходження</a:t>
            </a:r>
            <a:r>
              <a:rPr lang="ru-RU" sz="5600" dirty="0" smtClean="0">
                <a:latin typeface="Georgia" pitchFamily="18" charset="0"/>
              </a:rPr>
              <a:t> такого </a:t>
            </a:r>
            <a:r>
              <a:rPr lang="ru-RU" sz="5600" dirty="0" err="1" smtClean="0">
                <a:latin typeface="Georgia" pitchFamily="18" charset="0"/>
              </a:rPr>
              <a:t>звернення</a:t>
            </a:r>
            <a:r>
              <a:rPr lang="ru-RU" sz="5600" dirty="0" smtClean="0">
                <a:latin typeface="Georgia" pitchFamily="18" charset="0"/>
              </a:rPr>
              <a:t> (</a:t>
            </a:r>
            <a:r>
              <a:rPr lang="ru-RU" sz="5600" dirty="0" err="1" smtClean="0">
                <a:latin typeface="Georgia" pitchFamily="18" charset="0"/>
              </a:rPr>
              <a:t>запиту</a:t>
            </a:r>
            <a:r>
              <a:rPr lang="ru-RU" sz="5600" dirty="0" smtClean="0">
                <a:latin typeface="Georgia" pitchFamily="18" charset="0"/>
              </a:rPr>
              <a:t>) </a:t>
            </a:r>
            <a:r>
              <a:rPr lang="ru-RU" sz="5600" b="1" dirty="0" err="1" smtClean="0">
                <a:latin typeface="Georgia" pitchFamily="18" charset="0"/>
              </a:rPr>
              <a:t>має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надати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заявнику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письмову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відповідь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dirty="0" smtClean="0">
                <a:latin typeface="Georgia" pitchFamily="18" charset="0"/>
              </a:rPr>
              <a:t>(у тому </a:t>
            </a:r>
            <a:r>
              <a:rPr lang="ru-RU" sz="5600" dirty="0" err="1" smtClean="0">
                <a:latin typeface="Georgia" pitchFamily="18" charset="0"/>
              </a:rPr>
              <a:t>числі</a:t>
            </a:r>
            <a:r>
              <a:rPr lang="uk-UA" sz="5600" dirty="0" smtClean="0">
                <a:latin typeface="Georgia" pitchFamily="18" charset="0"/>
              </a:rPr>
              <a:t>  </a:t>
            </a:r>
            <a:r>
              <a:rPr lang="ru-RU" sz="5600" dirty="0" smtClean="0">
                <a:latin typeface="Georgia" pitchFamily="18" charset="0"/>
              </a:rPr>
              <a:t>шляхом </a:t>
            </a:r>
            <a:r>
              <a:rPr lang="ru-RU" sz="5600" dirty="0" err="1" smtClean="0">
                <a:latin typeface="Georgia" pitchFamily="18" charset="0"/>
              </a:rPr>
              <a:t>надсилання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її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сканованої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копії</a:t>
            </a:r>
            <a:r>
              <a:rPr lang="ru-RU" sz="5600" dirty="0" smtClean="0">
                <a:latin typeface="Georgia" pitchFamily="18" charset="0"/>
              </a:rPr>
              <a:t> на </a:t>
            </a:r>
            <a:r>
              <a:rPr lang="ru-RU" sz="5600" dirty="0" err="1" smtClean="0">
                <a:latin typeface="Georgia" pitchFamily="18" charset="0"/>
              </a:rPr>
              <a:t>електронну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пошту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заявника</a:t>
            </a:r>
            <a:r>
              <a:rPr lang="ru-RU" sz="5600" dirty="0" smtClean="0">
                <a:latin typeface="Georgia" pitchFamily="18" charset="0"/>
              </a:rPr>
              <a:t>) про </a:t>
            </a:r>
            <a:r>
              <a:rPr lang="ru-RU" sz="5600" dirty="0" err="1" smtClean="0">
                <a:latin typeface="Georgia" pitchFamily="18" charset="0"/>
              </a:rPr>
              <a:t>наявність</a:t>
            </a:r>
            <a:r>
              <a:rPr lang="uk-UA" sz="5600" dirty="0" smtClean="0">
                <a:latin typeface="Georgia" pitchFamily="18" charset="0"/>
              </a:rPr>
              <a:t>   </a:t>
            </a:r>
            <a:r>
              <a:rPr lang="ru-RU" sz="5600" dirty="0" err="1" smtClean="0">
                <a:latin typeface="Georgia" pitchFamily="18" charset="0"/>
              </a:rPr>
              <a:t>чи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відсутність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вільних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місць</a:t>
            </a:r>
            <a:r>
              <a:rPr lang="ru-RU" sz="5600" dirty="0" smtClean="0">
                <a:latin typeface="Georgia" pitchFamily="18" charset="0"/>
              </a:rPr>
              <a:t> у </a:t>
            </a:r>
            <a:r>
              <a:rPr lang="ru-RU" sz="5600" dirty="0" err="1" smtClean="0">
                <a:latin typeface="Georgia" pitchFamily="18" charset="0"/>
              </a:rPr>
              <a:t>певному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класі</a:t>
            </a:r>
            <a:r>
              <a:rPr lang="ru-RU" sz="5600" dirty="0" smtClean="0">
                <a:latin typeface="Georgia" pitchFamily="18" charset="0"/>
              </a:rPr>
              <a:t> та, </a:t>
            </a:r>
            <a:r>
              <a:rPr lang="ru-RU" sz="5600" dirty="0" err="1" smtClean="0">
                <a:latin typeface="Georgia" pitchFamily="18" charset="0"/>
              </a:rPr>
              <a:t>відповідно</a:t>
            </a:r>
            <a:r>
              <a:rPr lang="ru-RU" sz="5600" dirty="0" smtClean="0">
                <a:latin typeface="Georgia" pitchFamily="18" charset="0"/>
              </a:rPr>
              <a:t>, </a:t>
            </a:r>
            <a:r>
              <a:rPr lang="ru-RU" sz="5600" dirty="0" err="1" smtClean="0">
                <a:latin typeface="Georgia" pitchFamily="18" charset="0"/>
              </a:rPr>
              <a:t>можливість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чи</a:t>
            </a:r>
            <a:r>
              <a:rPr lang="uk-UA" sz="5600" dirty="0" smtClean="0">
                <a:latin typeface="Georgia" pitchFamily="18" charset="0"/>
              </a:rPr>
              <a:t>  </a:t>
            </a:r>
            <a:r>
              <a:rPr lang="ru-RU" sz="5600" dirty="0" err="1" smtClean="0">
                <a:latin typeface="Georgia" pitchFamily="18" charset="0"/>
              </a:rPr>
              <a:t>неможливість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зарахування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учня</a:t>
            </a:r>
            <a:r>
              <a:rPr lang="ru-RU" sz="5600" dirty="0" smtClean="0">
                <a:latin typeface="Georgia" pitchFamily="18" charset="0"/>
              </a:rPr>
              <a:t> до </a:t>
            </a:r>
            <a:r>
              <a:rPr lang="ru-RU" sz="5600" dirty="0" err="1" smtClean="0">
                <a:latin typeface="Georgia" pitchFamily="18" charset="0"/>
              </a:rPr>
              <a:t>цього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класу</a:t>
            </a:r>
            <a:r>
              <a:rPr lang="ru-RU" sz="5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5600" b="1" dirty="0" smtClean="0">
                <a:latin typeface="Georgia" pitchFamily="18" charset="0"/>
              </a:rPr>
              <a:t>         У </a:t>
            </a:r>
            <a:r>
              <a:rPr lang="ru-RU" sz="5600" b="1" dirty="0" err="1" smtClean="0">
                <a:latin typeface="Georgia" pitchFamily="18" charset="0"/>
              </a:rPr>
              <a:t>письмовому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підтвердженні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можливості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зарахування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дитини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має</a:t>
            </a:r>
            <a:r>
              <a:rPr lang="ru-RU" sz="5600" b="1" dirty="0" smtClean="0">
                <a:latin typeface="Georgia" pitchFamily="18" charset="0"/>
              </a:rPr>
              <a:t> бути   </a:t>
            </a:r>
            <a:r>
              <a:rPr lang="ru-RU" sz="5600" b="1" dirty="0" err="1" smtClean="0">
                <a:latin typeface="Georgia" pitchFamily="18" charset="0"/>
              </a:rPr>
              <a:t>вказаний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кінцевий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термін</a:t>
            </a:r>
            <a:r>
              <a:rPr lang="ru-RU" sz="5600" b="1" dirty="0" smtClean="0">
                <a:latin typeface="Georgia" pitchFamily="18" charset="0"/>
              </a:rPr>
              <a:t> для </a:t>
            </a:r>
            <a:r>
              <a:rPr lang="ru-RU" sz="5600" b="1" dirty="0" err="1" smtClean="0">
                <a:latin typeface="Georgia" pitchFamily="18" charset="0"/>
              </a:rPr>
              <a:t>подання</a:t>
            </a:r>
            <a:r>
              <a:rPr lang="ru-RU" sz="5600" b="1" dirty="0" smtClean="0">
                <a:latin typeface="Georgia" pitchFamily="18" charset="0"/>
              </a:rPr>
              <a:t> заяви про </a:t>
            </a:r>
            <a:r>
              <a:rPr lang="ru-RU" sz="5600" b="1" dirty="0" err="1" smtClean="0">
                <a:latin typeface="Georgia" pitchFamily="18" charset="0"/>
              </a:rPr>
              <a:t>переведення</a:t>
            </a:r>
            <a:r>
              <a:rPr lang="ru-RU" sz="5600" b="1" dirty="0" smtClean="0">
                <a:latin typeface="Georgia" pitchFamily="18" charset="0"/>
              </a:rPr>
              <a:t> та </a:t>
            </a:r>
            <a:r>
              <a:rPr lang="ru-RU" sz="5600" b="1" dirty="0" err="1" smtClean="0">
                <a:latin typeface="Georgia" pitchFamily="18" charset="0"/>
              </a:rPr>
              <a:t>подання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особової</a:t>
            </a:r>
            <a:r>
              <a:rPr lang="uk-UA" sz="5600" b="1" dirty="0" smtClean="0">
                <a:latin typeface="Georgia" pitchFamily="18" charset="0"/>
              </a:rPr>
              <a:t>    </a:t>
            </a:r>
            <a:r>
              <a:rPr lang="ru-RU" sz="5600" b="1" dirty="0" err="1" smtClean="0">
                <a:latin typeface="Georgia" pitchFamily="18" charset="0"/>
              </a:rPr>
              <a:t>справи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учня</a:t>
            </a:r>
            <a:r>
              <a:rPr lang="ru-RU" sz="5600" b="1" dirty="0" smtClean="0">
                <a:latin typeface="Georgia" pitchFamily="18" charset="0"/>
              </a:rPr>
              <a:t>.</a:t>
            </a:r>
          </a:p>
          <a:p>
            <a:r>
              <a:rPr lang="ru-RU" sz="5600" dirty="0" smtClean="0">
                <a:latin typeface="Georgia" pitchFamily="18" charset="0"/>
              </a:rPr>
              <a:t>2. До закладу </a:t>
            </a:r>
            <a:r>
              <a:rPr lang="ru-RU" sz="5600" dirty="0" err="1" smtClean="0">
                <a:latin typeface="Georgia" pitchFamily="18" charset="0"/>
              </a:rPr>
              <a:t>освіти</a:t>
            </a:r>
            <a:r>
              <a:rPr lang="ru-RU" sz="5600" dirty="0" smtClean="0">
                <a:latin typeface="Georgia" pitchFamily="18" charset="0"/>
              </a:rPr>
              <a:t>,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якого</a:t>
            </a:r>
            <a:r>
              <a:rPr lang="ru-RU" sz="5600" dirty="0" smtClean="0">
                <a:latin typeface="Georgia" pitchFamily="18" charset="0"/>
              </a:rPr>
              <a:t> переводиться </a:t>
            </a:r>
            <a:r>
              <a:rPr lang="ru-RU" sz="5600" dirty="0" err="1" smtClean="0">
                <a:latin typeface="Georgia" pitchFamily="18" charset="0"/>
              </a:rPr>
              <a:t>учень</a:t>
            </a:r>
            <a:r>
              <a:rPr lang="ru-RU" sz="5600" dirty="0" smtClean="0">
                <a:latin typeface="Georgia" pitchFamily="18" charset="0"/>
              </a:rPr>
              <a:t>, </a:t>
            </a:r>
            <a:r>
              <a:rPr lang="ru-RU" sz="5600" dirty="0" err="1" smtClean="0">
                <a:latin typeface="Georgia" pitchFamily="18" charset="0"/>
              </a:rPr>
              <a:t>подаються</a:t>
            </a:r>
            <a:r>
              <a:rPr lang="ru-RU" sz="5600" dirty="0" smtClean="0">
                <a:latin typeface="Georgia" pitchFamily="18" charset="0"/>
              </a:rPr>
              <a:t>:</a:t>
            </a:r>
          </a:p>
          <a:p>
            <a:pPr>
              <a:buNone/>
            </a:pPr>
            <a:r>
              <a:rPr lang="ru-RU" sz="5600" dirty="0" smtClean="0">
                <a:latin typeface="Georgia" pitchFamily="18" charset="0"/>
              </a:rPr>
              <a:t>         </a:t>
            </a:r>
            <a:r>
              <a:rPr lang="ru-RU" sz="5600" dirty="0" err="1" smtClean="0">
                <a:latin typeface="Georgia" pitchFamily="18" charset="0"/>
              </a:rPr>
              <a:t>заява</a:t>
            </a:r>
            <a:r>
              <a:rPr lang="ru-RU" sz="5600" dirty="0" smtClean="0">
                <a:latin typeface="Georgia" pitchFamily="18" charset="0"/>
              </a:rPr>
              <a:t> одного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батьків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учня</a:t>
            </a:r>
            <a:r>
              <a:rPr lang="ru-RU" sz="5600" dirty="0" smtClean="0">
                <a:latin typeface="Georgia" pitchFamily="18" charset="0"/>
              </a:rPr>
              <a:t> (для </a:t>
            </a:r>
            <a:r>
              <a:rPr lang="ru-RU" sz="5600" dirty="0" err="1" smtClean="0">
                <a:latin typeface="Georgia" pitchFamily="18" charset="0"/>
              </a:rPr>
              <a:t>учнів</a:t>
            </a:r>
            <a:r>
              <a:rPr lang="ru-RU" sz="5600" dirty="0" smtClean="0">
                <a:latin typeface="Georgia" pitchFamily="18" charset="0"/>
              </a:rPr>
              <a:t>, </a:t>
            </a:r>
            <a:r>
              <a:rPr lang="ru-RU" sz="5600" dirty="0" err="1" smtClean="0">
                <a:latin typeface="Georgia" pitchFamily="18" charset="0"/>
              </a:rPr>
              <a:t>які</a:t>
            </a:r>
            <a:r>
              <a:rPr lang="ru-RU" sz="5600" dirty="0" smtClean="0">
                <a:latin typeface="Georgia" pitchFamily="18" charset="0"/>
              </a:rPr>
              <a:t> не </a:t>
            </a:r>
            <a:r>
              <a:rPr lang="ru-RU" sz="5600" dirty="0" err="1" smtClean="0">
                <a:latin typeface="Georgia" pitchFamily="18" charset="0"/>
              </a:rPr>
              <a:t>досягли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повноліття</a:t>
            </a:r>
            <a:r>
              <a:rPr lang="ru-RU" sz="5600" dirty="0" smtClean="0">
                <a:latin typeface="Georgia" pitchFamily="18" charset="0"/>
              </a:rPr>
              <a:t>) </a:t>
            </a:r>
            <a:r>
              <a:rPr lang="ru-RU" sz="5600" dirty="0" err="1" smtClean="0">
                <a:latin typeface="Georgia" pitchFamily="18" charset="0"/>
              </a:rPr>
              <a:t>або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учня</a:t>
            </a:r>
            <a:r>
              <a:rPr lang="ru-RU" sz="5600" dirty="0" smtClean="0">
                <a:latin typeface="Georgia" pitchFamily="18" charset="0"/>
              </a:rPr>
              <a:t>; </a:t>
            </a:r>
            <a:r>
              <a:rPr lang="ru-RU" sz="5600" dirty="0" err="1" smtClean="0">
                <a:latin typeface="Georgia" pitchFamily="18" charset="0"/>
              </a:rPr>
              <a:t>письмове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підтвердження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або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його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сканована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копія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іншого</a:t>
            </a:r>
            <a:r>
              <a:rPr lang="ru-RU" sz="5600" dirty="0" smtClean="0">
                <a:latin typeface="Georgia" pitchFamily="18" charset="0"/>
              </a:rPr>
              <a:t> закладу </a:t>
            </a:r>
            <a:r>
              <a:rPr lang="ru-RU" sz="5600" dirty="0" err="1" smtClean="0">
                <a:latin typeface="Georgia" pitchFamily="18" charset="0"/>
              </a:rPr>
              <a:t>освіти</a:t>
            </a:r>
            <a:r>
              <a:rPr lang="ru-RU" sz="5600" dirty="0" smtClean="0">
                <a:latin typeface="Georgia" pitchFamily="18" charset="0"/>
              </a:rPr>
              <a:t> про</a:t>
            </a:r>
            <a:r>
              <a:rPr lang="uk-UA" sz="5600" dirty="0" smtClean="0">
                <a:latin typeface="Georgia" pitchFamily="18" charset="0"/>
              </a:rPr>
              <a:t>   </a:t>
            </a:r>
            <a:r>
              <a:rPr lang="ru-RU" sz="5600" dirty="0" err="1" smtClean="0">
                <a:latin typeface="Georgia" pitchFamily="18" charset="0"/>
              </a:rPr>
              <a:t>можливість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зарахування</a:t>
            </a:r>
            <a:r>
              <a:rPr lang="ru-RU" sz="5600" dirty="0" smtClean="0">
                <a:latin typeface="Georgia" pitchFamily="18" charset="0"/>
              </a:rPr>
              <a:t> до </a:t>
            </a:r>
            <a:r>
              <a:rPr lang="ru-RU" sz="5600" dirty="0" err="1" smtClean="0">
                <a:latin typeface="Georgia" pitchFamily="18" charset="0"/>
              </a:rPr>
              <a:t>нього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відповідного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учня</a:t>
            </a:r>
            <a:r>
              <a:rPr lang="ru-RU" sz="5600" dirty="0" smtClean="0">
                <a:latin typeface="Georgia" pitchFamily="18" charset="0"/>
              </a:rPr>
              <a:t>.</a:t>
            </a:r>
          </a:p>
          <a:p>
            <a:r>
              <a:rPr lang="ru-RU" sz="5600" dirty="0" smtClean="0">
                <a:latin typeface="Georgia" pitchFamily="18" charset="0"/>
              </a:rPr>
              <a:t>3</a:t>
            </a:r>
            <a:r>
              <a:rPr lang="ru-RU" sz="5600" b="1" dirty="0" smtClean="0">
                <a:latin typeface="Georgia" pitchFamily="18" charset="0"/>
              </a:rPr>
              <a:t>. </a:t>
            </a:r>
            <a:r>
              <a:rPr lang="ru-RU" sz="5600" b="1" dirty="0" err="1" smtClean="0">
                <a:latin typeface="Georgia" pitchFamily="18" charset="0"/>
              </a:rPr>
              <a:t>Упродовж</a:t>
            </a:r>
            <a:r>
              <a:rPr lang="ru-RU" sz="5600" b="1" dirty="0" smtClean="0">
                <a:latin typeface="Georgia" pitchFamily="18" charset="0"/>
              </a:rPr>
              <a:t> одного </a:t>
            </a:r>
            <a:r>
              <a:rPr lang="ru-RU" sz="5600" b="1" dirty="0" err="1" smtClean="0">
                <a:latin typeface="Georgia" pitchFamily="18" charset="0"/>
              </a:rPr>
              <a:t>робочого</a:t>
            </a:r>
            <a:r>
              <a:rPr lang="ru-RU" sz="5600" b="1" dirty="0" smtClean="0">
                <a:latin typeface="Georgia" pitchFamily="18" charset="0"/>
              </a:rPr>
              <a:t> дня </a:t>
            </a:r>
            <a:r>
              <a:rPr lang="ru-RU" sz="5600" b="1" dirty="0" err="1" smtClean="0">
                <a:latin typeface="Georgia" pitchFamily="18" charset="0"/>
              </a:rPr>
              <a:t>з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дня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отримання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відповідних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документів</a:t>
            </a:r>
            <a:endParaRPr lang="ru-RU" sz="5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Georgia" pitchFamily="18" charset="0"/>
              </a:rPr>
              <a:t>         </a:t>
            </a:r>
            <a:r>
              <a:rPr lang="ru-RU" sz="5600" b="1" dirty="0" err="1" smtClean="0">
                <a:latin typeface="Georgia" pitchFamily="18" charset="0"/>
              </a:rPr>
              <a:t>керівник</a:t>
            </a:r>
            <a:r>
              <a:rPr lang="ru-RU" sz="5600" b="1" dirty="0" smtClean="0">
                <a:latin typeface="Georgia" pitchFamily="18" charset="0"/>
              </a:rPr>
              <a:t> закладу </a:t>
            </a:r>
            <a:r>
              <a:rPr lang="ru-RU" sz="5600" b="1" dirty="0" err="1" smtClean="0">
                <a:latin typeface="Georgia" pitchFamily="18" charset="0"/>
              </a:rPr>
              <a:t>освіти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зобов’язаний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видати</a:t>
            </a:r>
            <a:r>
              <a:rPr lang="ru-RU" sz="5600" b="1" dirty="0" smtClean="0">
                <a:latin typeface="Georgia" pitchFamily="18" charset="0"/>
              </a:rPr>
              <a:t> наказ про </a:t>
            </a:r>
            <a:r>
              <a:rPr lang="ru-RU" sz="5600" b="1" dirty="0" err="1" smtClean="0">
                <a:latin typeface="Georgia" pitchFamily="18" charset="0"/>
              </a:rPr>
              <a:t>відрахування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учня</a:t>
            </a:r>
            <a:r>
              <a:rPr lang="ru-RU" sz="5600" b="1" dirty="0" smtClean="0">
                <a:latin typeface="Georgia" pitchFamily="18" charset="0"/>
              </a:rPr>
              <a:t> для</a:t>
            </a:r>
            <a:r>
              <a:rPr lang="uk-UA" sz="5600" b="1" dirty="0" smtClean="0">
                <a:latin typeface="Georgia" pitchFamily="18" charset="0"/>
              </a:rPr>
              <a:t>  </a:t>
            </a:r>
            <a:r>
              <a:rPr lang="ru-RU" sz="5600" b="1" dirty="0" err="1" smtClean="0">
                <a:latin typeface="Georgia" pitchFamily="18" charset="0"/>
              </a:rPr>
              <a:t>переведення</a:t>
            </a:r>
            <a:r>
              <a:rPr lang="ru-RU" sz="5600" b="1" dirty="0" smtClean="0">
                <a:latin typeface="Georgia" pitchFamily="18" charset="0"/>
              </a:rPr>
              <a:t> до </a:t>
            </a:r>
            <a:r>
              <a:rPr lang="ru-RU" sz="5600" b="1" dirty="0" err="1" smtClean="0">
                <a:latin typeface="Georgia" pitchFamily="18" charset="0"/>
              </a:rPr>
              <a:t>іншого</a:t>
            </a:r>
            <a:r>
              <a:rPr lang="ru-RU" sz="5600" b="1" dirty="0" smtClean="0">
                <a:latin typeface="Georgia" pitchFamily="18" charset="0"/>
              </a:rPr>
              <a:t> закладу </a:t>
            </a:r>
            <a:r>
              <a:rPr lang="ru-RU" sz="5600" b="1" dirty="0" err="1" smtClean="0">
                <a:latin typeface="Georgia" pitchFamily="18" charset="0"/>
              </a:rPr>
              <a:t>освіти</a:t>
            </a:r>
            <a:r>
              <a:rPr lang="ru-RU" sz="5600" b="1" dirty="0" smtClean="0">
                <a:latin typeface="Georgia" pitchFamily="18" charset="0"/>
              </a:rPr>
              <a:t> та </a:t>
            </a:r>
            <a:r>
              <a:rPr lang="ru-RU" sz="5600" b="1" dirty="0" err="1" smtClean="0">
                <a:latin typeface="Georgia" pitchFamily="18" charset="0"/>
              </a:rPr>
              <a:t>видати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особову</a:t>
            </a:r>
            <a:r>
              <a:rPr lang="ru-RU" sz="5600" b="1" dirty="0" smtClean="0">
                <a:latin typeface="Georgia" pitchFamily="18" charset="0"/>
              </a:rPr>
              <a:t> справу </a:t>
            </a:r>
            <a:r>
              <a:rPr lang="ru-RU" sz="5600" b="1" dirty="0" err="1" smtClean="0">
                <a:latin typeface="Georgia" pitchFamily="18" charset="0"/>
              </a:rPr>
              <a:t>учня</a:t>
            </a:r>
            <a:r>
              <a:rPr lang="ru-RU" sz="5600" b="1" dirty="0" smtClean="0">
                <a:latin typeface="Georgia" pitchFamily="18" charset="0"/>
              </a:rPr>
              <a:t>.</a:t>
            </a:r>
          </a:p>
          <a:p>
            <a:r>
              <a:rPr lang="ru-RU" sz="5600" dirty="0" smtClean="0">
                <a:latin typeface="Georgia" pitchFamily="18" charset="0"/>
              </a:rPr>
              <a:t>4</a:t>
            </a:r>
            <a:r>
              <a:rPr lang="ru-RU" sz="5600" b="1" dirty="0" smtClean="0">
                <a:latin typeface="Georgia" pitchFamily="18" charset="0"/>
              </a:rPr>
              <a:t>. </a:t>
            </a:r>
            <a:r>
              <a:rPr lang="ru-RU" sz="5600" b="1" dirty="0" err="1" smtClean="0">
                <a:latin typeface="Georgia" pitchFamily="18" charset="0"/>
              </a:rPr>
              <a:t>Упродовж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п’яти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робочих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b="1" dirty="0" err="1" smtClean="0">
                <a:latin typeface="Georgia" pitchFamily="18" charset="0"/>
              </a:rPr>
              <a:t>днів</a:t>
            </a:r>
            <a:r>
              <a:rPr lang="ru-RU" sz="5600" b="1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з</a:t>
            </a:r>
            <a:r>
              <a:rPr lang="ru-RU" sz="5600" dirty="0" smtClean="0">
                <a:latin typeface="Georgia" pitchFamily="18" charset="0"/>
              </a:rPr>
              <a:t> дня </a:t>
            </a:r>
            <a:r>
              <a:rPr lang="ru-RU" sz="5600" dirty="0" err="1" smtClean="0">
                <a:latin typeface="Georgia" pitchFamily="18" charset="0"/>
              </a:rPr>
              <a:t>отримання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від</a:t>
            </a:r>
            <a:r>
              <a:rPr lang="ru-RU" sz="5600" dirty="0" smtClean="0">
                <a:latin typeface="Georgia" pitchFamily="18" charset="0"/>
              </a:rPr>
              <a:t> закладу </a:t>
            </a:r>
            <a:r>
              <a:rPr lang="ru-RU" sz="5600" dirty="0" err="1" smtClean="0">
                <a:latin typeface="Georgia" pitchFamily="18" charset="0"/>
              </a:rPr>
              <a:t>освіти</a:t>
            </a:r>
            <a:endParaRPr lang="ru-RU" sz="5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Georgia" pitchFamily="18" charset="0"/>
              </a:rPr>
              <a:t>         </a:t>
            </a:r>
            <a:r>
              <a:rPr lang="ru-RU" sz="5600" dirty="0" err="1" smtClean="0">
                <a:latin typeface="Georgia" pitchFamily="18" charset="0"/>
              </a:rPr>
              <a:t>зазначених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документів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учень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чи</a:t>
            </a:r>
            <a:r>
              <a:rPr lang="ru-RU" sz="5600" dirty="0" smtClean="0">
                <a:latin typeface="Georgia" pitchFamily="18" charset="0"/>
              </a:rPr>
              <a:t> один </a:t>
            </a:r>
            <a:r>
              <a:rPr lang="ru-RU" sz="5600" dirty="0" err="1" smtClean="0">
                <a:latin typeface="Georgia" pitchFamily="18" charset="0"/>
              </a:rPr>
              <a:t>із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його</a:t>
            </a:r>
            <a:r>
              <a:rPr lang="ru-RU" sz="5600" dirty="0" smtClean="0">
                <a:latin typeface="Georgia" pitchFamily="18" charset="0"/>
              </a:rPr>
              <a:t> </a:t>
            </a:r>
            <a:r>
              <a:rPr lang="ru-RU" sz="5600" dirty="0" err="1" smtClean="0">
                <a:latin typeface="Georgia" pitchFamily="18" charset="0"/>
              </a:rPr>
              <a:t>батьків</a:t>
            </a:r>
            <a:r>
              <a:rPr lang="ru-RU" sz="5600" dirty="0" smtClean="0">
                <a:latin typeface="Georgia" pitchFamily="18" charset="0"/>
              </a:rPr>
              <a:t> (для </a:t>
            </a:r>
            <a:r>
              <a:rPr lang="ru-RU" sz="5600" dirty="0" err="1" smtClean="0">
                <a:latin typeface="Georgia" pitchFamily="18" charset="0"/>
              </a:rPr>
              <a:t>учнів</a:t>
            </a:r>
            <a:r>
              <a:rPr lang="ru-RU" sz="5600" dirty="0" smtClean="0">
                <a:latin typeface="Georgia" pitchFamily="18" charset="0"/>
              </a:rPr>
              <a:t>, </a:t>
            </a:r>
            <a:r>
              <a:rPr lang="ru-RU" sz="5600" dirty="0" err="1" smtClean="0">
                <a:latin typeface="Georgia" pitchFamily="18" charset="0"/>
              </a:rPr>
              <a:t>які</a:t>
            </a:r>
            <a:r>
              <a:rPr lang="ru-RU" sz="5600" dirty="0" smtClean="0">
                <a:latin typeface="Georgia" pitchFamily="18" charset="0"/>
              </a:rPr>
              <a:t> не </a:t>
            </a:r>
            <a:r>
              <a:rPr lang="ru-RU" sz="5600" dirty="0" err="1" smtClean="0">
                <a:latin typeface="Georgia" pitchFamily="18" charset="0"/>
              </a:rPr>
              <a:t>досягли</a:t>
            </a:r>
            <a:r>
              <a:rPr lang="uk-UA" sz="5600" dirty="0" smtClean="0">
                <a:latin typeface="Georgia" pitchFamily="18" charset="0"/>
              </a:rPr>
              <a:t>   </a:t>
            </a:r>
            <a:r>
              <a:rPr lang="ru-RU" sz="5600" dirty="0" err="1" smtClean="0">
                <a:latin typeface="Georgia" pitchFamily="18" charset="0"/>
              </a:rPr>
              <a:t>повноліття</a:t>
            </a:r>
            <a:r>
              <a:rPr lang="ru-RU" sz="5600" dirty="0" smtClean="0">
                <a:latin typeface="Georgia" pitchFamily="18" charset="0"/>
              </a:rPr>
              <a:t>) </a:t>
            </a:r>
            <a:r>
              <a:rPr lang="ru-RU" sz="5600" b="1" dirty="0" err="1" smtClean="0">
                <a:latin typeface="Georgia" pitchFamily="18" charset="0"/>
              </a:rPr>
              <a:t>має</a:t>
            </a:r>
            <a:r>
              <a:rPr lang="ru-RU" sz="5600" b="1" dirty="0" smtClean="0">
                <a:latin typeface="Georgia" pitchFamily="18" charset="0"/>
              </a:rPr>
              <a:t> подати до закладу </a:t>
            </a:r>
            <a:r>
              <a:rPr lang="ru-RU" sz="5600" b="1" dirty="0" err="1" smtClean="0">
                <a:latin typeface="Georgia" pitchFamily="18" charset="0"/>
              </a:rPr>
              <a:t>освіти</a:t>
            </a:r>
            <a:r>
              <a:rPr lang="ru-RU" sz="5600" b="1" dirty="0" smtClean="0">
                <a:latin typeface="Georgia" pitchFamily="18" charset="0"/>
              </a:rPr>
              <a:t>, до </a:t>
            </a:r>
            <a:r>
              <a:rPr lang="ru-RU" sz="5600" b="1" dirty="0" err="1" smtClean="0">
                <a:latin typeface="Georgia" pitchFamily="18" charset="0"/>
              </a:rPr>
              <a:t>якого</a:t>
            </a:r>
            <a:r>
              <a:rPr lang="ru-RU" sz="5600" b="1" dirty="0" smtClean="0">
                <a:latin typeface="Georgia" pitchFamily="18" charset="0"/>
              </a:rPr>
              <a:t> переводиться </a:t>
            </a:r>
            <a:r>
              <a:rPr lang="ru-RU" sz="5600" b="1" dirty="0" err="1" smtClean="0">
                <a:latin typeface="Georgia" pitchFamily="18" charset="0"/>
              </a:rPr>
              <a:t>учень</a:t>
            </a:r>
            <a:r>
              <a:rPr lang="ru-RU" sz="56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>
                <a:latin typeface="Georgia" pitchFamily="18" charset="0"/>
              </a:rPr>
              <a:t>Наказ МОН «</a:t>
            </a:r>
            <a:r>
              <a:rPr lang="ru-RU" sz="2000" b="1" dirty="0" smtClean="0">
                <a:latin typeface="Georgia" pitchFamily="18" charset="0"/>
              </a:rPr>
              <a:t>Про </a:t>
            </a:r>
            <a:r>
              <a:rPr lang="ru-RU" sz="2000" b="1" dirty="0" err="1" smtClean="0">
                <a:latin typeface="Georgia" pitchFamily="18" charset="0"/>
              </a:rPr>
              <a:t>затвердження</a:t>
            </a:r>
            <a:r>
              <a:rPr lang="ru-RU" sz="2000" b="1" dirty="0" smtClean="0">
                <a:latin typeface="Georgia" pitchFamily="18" charset="0"/>
              </a:rPr>
              <a:t> Порядку </a:t>
            </a:r>
            <a:r>
              <a:rPr lang="ru-RU" sz="2000" b="1" dirty="0" err="1" smtClean="0">
                <a:latin typeface="Georgia" pitchFamily="18" charset="0"/>
              </a:rPr>
              <a:t>переведення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учнів</a:t>
            </a:r>
            <a:r>
              <a:rPr lang="ru-RU" sz="2000" b="1" dirty="0" smtClean="0">
                <a:latin typeface="Georgia" pitchFamily="18" charset="0"/>
              </a:rPr>
              <a:t> (</a:t>
            </a:r>
            <a:r>
              <a:rPr lang="ru-RU" sz="2000" b="1" dirty="0" err="1" smtClean="0">
                <a:latin typeface="Georgia" pitchFamily="18" charset="0"/>
              </a:rPr>
              <a:t>вихованців</a:t>
            </a:r>
            <a:r>
              <a:rPr lang="ru-RU" sz="2000" b="1" dirty="0" smtClean="0">
                <a:latin typeface="Georgia" pitchFamily="18" charset="0"/>
              </a:rPr>
              <a:t>) закладу  </a:t>
            </a:r>
            <a:r>
              <a:rPr lang="ru-RU" sz="2000" b="1" dirty="0" err="1" smtClean="0">
                <a:latin typeface="Georgia" pitchFamily="18" charset="0"/>
              </a:rPr>
              <a:t>загальної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середньої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 до </a:t>
            </a:r>
            <a:r>
              <a:rPr lang="ru-RU" sz="2000" b="1" dirty="0" err="1" smtClean="0">
                <a:latin typeface="Georgia" pitchFamily="18" charset="0"/>
              </a:rPr>
              <a:t>наступного</a:t>
            </a:r>
            <a:r>
              <a:rPr lang="ru-RU" sz="2000" b="1" dirty="0" smtClean="0">
                <a:latin typeface="Georgia" pitchFamily="18" charset="0"/>
              </a:rPr>
              <a:t> классу</a:t>
            </a:r>
            <a:r>
              <a:rPr lang="uk-UA" sz="2000" b="1" dirty="0" smtClean="0">
                <a:latin typeface="Georgia" pitchFamily="18" charset="0"/>
              </a:rPr>
              <a:t>» № 762 </a:t>
            </a:r>
            <a:r>
              <a:rPr lang="ru-RU" sz="2000" b="1" dirty="0" smtClean="0">
                <a:latin typeface="Georgia" pitchFamily="18" charset="0"/>
              </a:rPr>
              <a:t>14.07.2015</a:t>
            </a:r>
            <a:r>
              <a:rPr lang="uk-UA" sz="2000" b="1" dirty="0" smtClean="0">
                <a:latin typeface="Georgia" pitchFamily="18" charset="0"/>
              </a:rPr>
              <a:t>. Наказ МОН «</a:t>
            </a:r>
            <a:r>
              <a:rPr lang="ru-RU" sz="2000" b="1" dirty="0" smtClean="0">
                <a:latin typeface="Georgia" pitchFamily="18" charset="0"/>
              </a:rPr>
              <a:t>Про </a:t>
            </a:r>
            <a:r>
              <a:rPr lang="ru-RU" sz="2000" b="1" dirty="0" err="1" smtClean="0">
                <a:latin typeface="Georgia" pitchFamily="18" charset="0"/>
              </a:rPr>
              <a:t>внесення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змін</a:t>
            </a:r>
            <a:r>
              <a:rPr lang="ru-RU" sz="2000" b="1" dirty="0" smtClean="0">
                <a:latin typeface="Georgia" pitchFamily="18" charset="0"/>
              </a:rPr>
              <a:t> до наказу </a:t>
            </a:r>
            <a:r>
              <a:rPr lang="ru-RU" sz="2000" b="1" dirty="0" err="1" smtClean="0">
                <a:latin typeface="Georgia" pitchFamily="18" charset="0"/>
              </a:rPr>
              <a:t>Міністерства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освіти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і</a:t>
            </a:r>
            <a:r>
              <a:rPr lang="ru-RU" sz="2000" b="1" dirty="0" smtClean="0">
                <a:latin typeface="Georgia" pitchFamily="18" charset="0"/>
              </a:rPr>
              <a:t> науки </a:t>
            </a:r>
            <a:r>
              <a:rPr lang="ru-RU" sz="2000" b="1" dirty="0" err="1" smtClean="0">
                <a:latin typeface="Georgia" pitchFamily="18" charset="0"/>
              </a:rPr>
              <a:t>України</a:t>
            </a:r>
            <a:r>
              <a:rPr lang="uk-UA" sz="2000" b="1" dirty="0" smtClean="0">
                <a:latin typeface="Georgia" pitchFamily="18" charset="0"/>
              </a:rPr>
              <a:t> від 14.07.2015 № 762».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9947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Georgia" pitchFamily="18" charset="0"/>
              </a:rPr>
              <a:t>Переведення учнів (вихованців) закладу загальної середньої освіти (крім перших та других класів) до наступного класу здійснюється на підставі результатів підсумкового (семестрового та річного) оцінювання учнів (вихованців) та/або їх державної підсумкової атестації (для учнів четвертих і дев’ятих класів) згідно з рішенням педагогічної ради закладу загальної середньої освіти, що упродовж п’яти робочих днів з дати прийняття має бути оприлюднене на його інформаційному стенді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err="1" smtClean="0">
                <a:latin typeface="Georgia" pitchFamily="18" charset="0"/>
              </a:rPr>
              <a:t>Під</a:t>
            </a:r>
            <a:r>
              <a:rPr lang="ru-RU" dirty="0" smtClean="0">
                <a:latin typeface="Georgia" pitchFamily="18" charset="0"/>
              </a:rPr>
              <a:t> час </a:t>
            </a:r>
            <a:r>
              <a:rPr lang="ru-RU" dirty="0" err="1" smtClean="0">
                <a:latin typeface="Georgia" pitchFamily="18" charset="0"/>
              </a:rPr>
              <a:t>переведення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наступного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класу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або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вибуття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із</a:t>
            </a:r>
            <a:r>
              <a:rPr lang="ru-RU" dirty="0" smtClean="0">
                <a:latin typeface="Georgia" pitchFamily="18" charset="0"/>
              </a:rPr>
              <a:t> закладу </a:t>
            </a:r>
            <a:r>
              <a:rPr lang="ru-RU" dirty="0" err="1" smtClean="0">
                <a:latin typeface="Georgia" pitchFamily="18" charset="0"/>
              </a:rPr>
              <a:t>загальної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середньої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освіти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учням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вихованцям</a:t>
            </a:r>
            <a:r>
              <a:rPr lang="ru-RU" dirty="0" smtClean="0">
                <a:latin typeface="Georgia" pitchFamily="18" charset="0"/>
              </a:rPr>
              <a:t>), </a:t>
            </a:r>
            <a:r>
              <a:rPr lang="ru-RU" dirty="0" err="1" smtClean="0">
                <a:latin typeface="Georgia" pitchFamily="18" charset="0"/>
              </a:rPr>
              <a:t>яких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зараховано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першого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класу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до</a:t>
            </a:r>
            <a:r>
              <a:rPr lang="ru-RU" dirty="0" smtClean="0">
                <a:latin typeface="Georgia" pitchFamily="18" charset="0"/>
              </a:rPr>
              <a:t> 2018 року, </a:t>
            </a:r>
            <a:r>
              <a:rPr lang="ru-RU" dirty="0" err="1" smtClean="0">
                <a:latin typeface="Georgia" pitchFamily="18" charset="0"/>
              </a:rPr>
              <a:t>видається</a:t>
            </a:r>
            <a:r>
              <a:rPr lang="ru-RU" dirty="0" smtClean="0">
                <a:latin typeface="Georgia" pitchFamily="18" charset="0"/>
              </a:rPr>
              <a:t> табель </a:t>
            </a:r>
            <a:r>
              <a:rPr lang="ru-RU" dirty="0" err="1" smtClean="0">
                <a:latin typeface="Georgia" pitchFamily="18" charset="0"/>
              </a:rPr>
              <a:t>навчальних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досягнень</a:t>
            </a:r>
            <a:r>
              <a:rPr lang="ru-RU" dirty="0" smtClean="0">
                <a:latin typeface="Georgia" pitchFamily="18" charset="0"/>
              </a:rPr>
              <a:t>, у </a:t>
            </a:r>
            <a:r>
              <a:rPr lang="ru-RU" dirty="0" err="1" smtClean="0">
                <a:latin typeface="Georgia" pitchFamily="18" charset="0"/>
              </a:rPr>
              <a:t>якому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має</a:t>
            </a:r>
            <a:r>
              <a:rPr lang="ru-RU" dirty="0" smtClean="0">
                <a:latin typeface="Georgia" pitchFamily="18" charset="0"/>
              </a:rPr>
              <a:t> бути </a:t>
            </a:r>
            <a:r>
              <a:rPr lang="ru-RU" dirty="0" err="1" smtClean="0">
                <a:latin typeface="Georgia" pitchFamily="18" charset="0"/>
              </a:rPr>
              <a:t>відображено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результати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підсумкового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оцінювання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82" name="Picture 2" descr="D:\Крижан\організація НВП\особова справа\оценк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012"/>
            <a:ext cx="2160240" cy="3057874"/>
          </a:xfrm>
          <a:prstGeom prst="rect">
            <a:avLst/>
          </a:prstGeom>
          <a:noFill/>
        </p:spPr>
      </p:pic>
      <p:pic>
        <p:nvPicPr>
          <p:cNvPr id="9" name="Содержимое 8" descr="6-Г_Сiнченко_(3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806" t="3890" r="5658" b="4702"/>
          <a:stretch>
            <a:fillRect/>
          </a:stretch>
        </p:blipFill>
        <p:spPr>
          <a:xfrm>
            <a:off x="6228184" y="1916831"/>
            <a:ext cx="2520280" cy="370166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836713"/>
            <a:ext cx="3754760" cy="1152127"/>
          </a:xfrm>
        </p:spPr>
        <p:txBody>
          <a:bodyPr>
            <a:normAutofit fontScale="47500" lnSpcReduction="20000"/>
          </a:bodyPr>
          <a:lstStyle/>
          <a:p>
            <a:r>
              <a:rPr lang="uk-UA" sz="3200" dirty="0" smtClean="0">
                <a:latin typeface="Georgia" pitchFamily="18" charset="0"/>
              </a:rPr>
              <a:t>16.09.2020</a:t>
            </a:r>
            <a:r>
              <a:rPr lang="ru-RU" sz="3200" dirty="0" smtClean="0">
                <a:latin typeface="Georgia" pitchFamily="18" charset="0"/>
              </a:rPr>
              <a:t> </a:t>
            </a:r>
            <a:r>
              <a:rPr lang="uk-UA" sz="3200" dirty="0" smtClean="0">
                <a:latin typeface="Georgia" pitchFamily="18" charset="0"/>
              </a:rPr>
              <a:t> № 1146 Про затвердження методичних рекомендацій щодо оцінювання результатів навчання учнів третіх і четвертих класів Нової української школи.</a:t>
            </a:r>
            <a:endParaRPr lang="ru-RU" sz="32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836712"/>
            <a:ext cx="4040188" cy="2664296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Georgia" pitchFamily="18" charset="0"/>
              </a:rPr>
              <a:t>Під</a:t>
            </a:r>
            <a:r>
              <a:rPr lang="ru-RU" sz="1400" dirty="0" smtClean="0">
                <a:latin typeface="Georgia" pitchFamily="18" charset="0"/>
              </a:rPr>
              <a:t> час </a:t>
            </a:r>
            <a:r>
              <a:rPr lang="ru-RU" sz="1400" dirty="0" err="1" smtClean="0">
                <a:latin typeface="Georgia" pitchFamily="18" charset="0"/>
              </a:rPr>
              <a:t>переведення</a:t>
            </a:r>
            <a:r>
              <a:rPr lang="ru-RU" sz="1400" dirty="0" smtClean="0">
                <a:latin typeface="Georgia" pitchFamily="18" charset="0"/>
              </a:rPr>
              <a:t> до </a:t>
            </a:r>
            <a:r>
              <a:rPr lang="ru-RU" sz="1400" dirty="0" err="1" smtClean="0">
                <a:latin typeface="Georgia" pitchFamily="18" charset="0"/>
              </a:rPr>
              <a:t>наступного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класу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або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вибуття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із</a:t>
            </a:r>
            <a:r>
              <a:rPr lang="ru-RU" sz="1400" dirty="0" smtClean="0">
                <a:latin typeface="Georgia" pitchFamily="18" charset="0"/>
              </a:rPr>
              <a:t> закладу </a:t>
            </a:r>
            <a:r>
              <a:rPr lang="ru-RU" sz="1400" dirty="0" err="1" smtClean="0">
                <a:latin typeface="Georgia" pitchFamily="18" charset="0"/>
              </a:rPr>
              <a:t>загальної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середньої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освіти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учням</a:t>
            </a:r>
            <a:r>
              <a:rPr lang="ru-RU" sz="1400" dirty="0" smtClean="0">
                <a:latin typeface="Georgia" pitchFamily="18" charset="0"/>
              </a:rPr>
              <a:t> (</a:t>
            </a:r>
            <a:r>
              <a:rPr lang="ru-RU" sz="1400" dirty="0" err="1" smtClean="0">
                <a:latin typeface="Georgia" pitchFamily="18" charset="0"/>
              </a:rPr>
              <a:t>вихованцям</a:t>
            </a:r>
            <a:r>
              <a:rPr lang="ru-RU" sz="1400" dirty="0" smtClean="0">
                <a:latin typeface="Georgia" pitchFamily="18" charset="0"/>
              </a:rPr>
              <a:t>), </a:t>
            </a:r>
            <a:r>
              <a:rPr lang="ru-RU" sz="1400" dirty="0" err="1" smtClean="0">
                <a:latin typeface="Georgia" pitchFamily="18" charset="0"/>
              </a:rPr>
              <a:t>яких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було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зараховано</a:t>
            </a:r>
            <a:r>
              <a:rPr lang="ru-RU" sz="1400" dirty="0" smtClean="0">
                <a:latin typeface="Georgia" pitchFamily="18" charset="0"/>
              </a:rPr>
              <a:t> до </a:t>
            </a:r>
            <a:r>
              <a:rPr lang="ru-RU" sz="1400" dirty="0" err="1" smtClean="0">
                <a:latin typeface="Georgia" pitchFamily="18" charset="0"/>
              </a:rPr>
              <a:t>першого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класу</a:t>
            </a:r>
            <a:r>
              <a:rPr lang="ru-RU" sz="1400" dirty="0" smtClean="0">
                <a:latin typeface="Georgia" pitchFamily="18" charset="0"/>
              </a:rPr>
              <a:t> у 2018 </a:t>
            </a:r>
            <a:r>
              <a:rPr lang="ru-RU" sz="1400" dirty="0" err="1" smtClean="0">
                <a:latin typeface="Georgia" pitchFamily="18" charset="0"/>
              </a:rPr>
              <a:t>році</a:t>
            </a:r>
            <a:r>
              <a:rPr lang="ru-RU" sz="1400" dirty="0" smtClean="0">
                <a:latin typeface="Georgia" pitchFamily="18" charset="0"/>
              </a:rPr>
              <a:t> та </a:t>
            </a:r>
            <a:r>
              <a:rPr lang="ru-RU" sz="1400" dirty="0" err="1" smtClean="0">
                <a:latin typeface="Georgia" pitchFamily="18" charset="0"/>
              </a:rPr>
              <a:t>наступних</a:t>
            </a:r>
            <a:r>
              <a:rPr lang="ru-RU" sz="1400" dirty="0" smtClean="0">
                <a:latin typeface="Georgia" pitchFamily="18" charset="0"/>
              </a:rPr>
              <a:t> роках, </a:t>
            </a:r>
            <a:r>
              <a:rPr lang="ru-RU" sz="1400" dirty="0" err="1" smtClean="0">
                <a:latin typeface="Georgia" pitchFamily="18" charset="0"/>
              </a:rPr>
              <a:t>видається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свідоцтво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досягнень</a:t>
            </a:r>
            <a:r>
              <a:rPr lang="ru-RU" sz="1400" dirty="0" smtClean="0">
                <a:latin typeface="Georgia" pitchFamily="18" charset="0"/>
              </a:rPr>
              <a:t>. </a:t>
            </a:r>
            <a:r>
              <a:rPr lang="ru-RU" sz="1400" dirty="0" err="1" smtClean="0">
                <a:latin typeface="Georgia" pitchFamily="18" charset="0"/>
              </a:rPr>
              <a:t>Свідоцтво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досягнень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надається</a:t>
            </a:r>
            <a:r>
              <a:rPr lang="ru-RU" sz="1400" dirty="0" smtClean="0">
                <a:latin typeface="Georgia" pitchFamily="18" charset="0"/>
              </a:rPr>
              <a:t> одному </a:t>
            </a:r>
            <a:r>
              <a:rPr lang="ru-RU" sz="1400" dirty="0" err="1" smtClean="0">
                <a:latin typeface="Georgia" pitchFamily="18" charset="0"/>
              </a:rPr>
              <a:t>з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батьків</a:t>
            </a:r>
            <a:r>
              <a:rPr lang="ru-RU" sz="1400" dirty="0" smtClean="0">
                <a:latin typeface="Georgia" pitchFamily="18" charset="0"/>
              </a:rPr>
              <a:t>, </a:t>
            </a:r>
            <a:r>
              <a:rPr lang="ru-RU" sz="1400" dirty="0" err="1" smtClean="0">
                <a:latin typeface="Georgia" pitchFamily="18" charset="0"/>
              </a:rPr>
              <a:t>іншому</a:t>
            </a:r>
            <a:r>
              <a:rPr lang="ru-RU" sz="1400" dirty="0" smtClean="0">
                <a:latin typeface="Georgia" pitchFamily="18" charset="0"/>
              </a:rPr>
              <a:t> законному </a:t>
            </a:r>
            <a:r>
              <a:rPr lang="ru-RU" sz="1400" dirty="0" err="1" smtClean="0">
                <a:latin typeface="Georgia" pitchFamily="18" charset="0"/>
              </a:rPr>
              <a:t>представникові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учня</a:t>
            </a:r>
            <a:r>
              <a:rPr lang="ru-RU" sz="1400" dirty="0" smtClean="0">
                <a:latin typeface="Georgia" pitchFamily="18" charset="0"/>
              </a:rPr>
              <a:t> (</a:t>
            </a:r>
            <a:r>
              <a:rPr lang="ru-RU" sz="1400" dirty="0" err="1" smtClean="0">
                <a:latin typeface="Georgia" pitchFamily="18" charset="0"/>
              </a:rPr>
              <a:t>вихованця</a:t>
            </a:r>
            <a:r>
              <a:rPr lang="ru-RU" sz="1400" dirty="0" smtClean="0">
                <a:latin typeface="Georgia" pitchFamily="18" charset="0"/>
              </a:rPr>
              <a:t>) не </a:t>
            </a:r>
            <a:r>
              <a:rPr lang="ru-RU" sz="1400" dirty="0" err="1" smtClean="0">
                <a:latin typeface="Georgia" pitchFamily="18" charset="0"/>
              </a:rPr>
              <a:t>пізніше</a:t>
            </a:r>
            <a:r>
              <a:rPr lang="ru-RU" sz="1400" dirty="0" smtClean="0">
                <a:latin typeface="Georgia" pitchFamily="18" charset="0"/>
              </a:rPr>
              <a:t> 01 </a:t>
            </a:r>
            <a:r>
              <a:rPr lang="ru-RU" sz="1400" dirty="0" err="1" smtClean="0">
                <a:latin typeface="Georgia" pitchFamily="18" charset="0"/>
              </a:rPr>
              <a:t>липня</a:t>
            </a:r>
            <a:r>
              <a:rPr lang="ru-RU" sz="1400" dirty="0" smtClean="0">
                <a:latin typeface="Georgia" pitchFamily="18" charset="0"/>
              </a:rPr>
              <a:t>, а </a:t>
            </a:r>
            <a:r>
              <a:rPr lang="ru-RU" sz="1400" dirty="0" err="1" smtClean="0">
                <a:latin typeface="Georgia" pitchFamily="18" charset="0"/>
              </a:rPr>
              <a:t>копія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зберігається</a:t>
            </a:r>
            <a:r>
              <a:rPr lang="ru-RU" sz="1400" dirty="0" smtClean="0">
                <a:latin typeface="Georgia" pitchFamily="18" charset="0"/>
              </a:rPr>
              <a:t> в </a:t>
            </a:r>
            <a:r>
              <a:rPr lang="ru-RU" sz="1400" dirty="0" err="1" smtClean="0">
                <a:latin typeface="Georgia" pitchFamily="18" charset="0"/>
              </a:rPr>
              <a:t>його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особовій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справі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ru-RU" sz="1500" dirty="0" err="1" smtClean="0">
                <a:latin typeface="Georgia" pitchFamily="18" charset="0"/>
              </a:rPr>
              <a:t>Підсумкове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оцінювання</a:t>
            </a:r>
            <a:r>
              <a:rPr lang="ru-RU" sz="1500" dirty="0" smtClean="0">
                <a:latin typeface="Georgia" pitchFamily="18" charset="0"/>
              </a:rPr>
              <a:t> (</a:t>
            </a:r>
            <a:r>
              <a:rPr lang="ru-RU" sz="1500" dirty="0" err="1" smtClean="0">
                <a:latin typeface="Georgia" pitchFamily="18" charset="0"/>
              </a:rPr>
              <a:t>тематичне</a:t>
            </a:r>
            <a:r>
              <a:rPr lang="ru-RU" sz="1500" dirty="0" smtClean="0">
                <a:latin typeface="Georgia" pitchFamily="18" charset="0"/>
              </a:rPr>
              <a:t>, </a:t>
            </a:r>
            <a:r>
              <a:rPr lang="ru-RU" sz="1500" dirty="0" err="1" smtClean="0">
                <a:latin typeface="Georgia" pitchFamily="18" charset="0"/>
              </a:rPr>
              <a:t>семестрове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і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річне</a:t>
            </a:r>
            <a:r>
              <a:rPr lang="ru-RU" sz="1500" dirty="0" smtClean="0">
                <a:latin typeface="Georgia" pitchFamily="18" charset="0"/>
              </a:rPr>
              <a:t>) у </a:t>
            </a:r>
            <a:r>
              <a:rPr lang="ru-RU" sz="1500" dirty="0" err="1" smtClean="0">
                <a:latin typeface="Georgia" pitchFamily="18" charset="0"/>
              </a:rPr>
              <a:t>третіх</a:t>
            </a:r>
            <a:r>
              <a:rPr lang="ru-RU" sz="1500" dirty="0" smtClean="0">
                <a:latin typeface="Georgia" pitchFamily="18" charset="0"/>
              </a:rPr>
              <a:t> та </a:t>
            </a:r>
            <a:r>
              <a:rPr lang="ru-RU" sz="1500" dirty="0" err="1" smtClean="0">
                <a:latin typeface="Georgia" pitchFamily="18" charset="0"/>
              </a:rPr>
              <a:t>четвертих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класах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здійснюється</a:t>
            </a:r>
            <a:r>
              <a:rPr lang="ru-RU" sz="1500" dirty="0" smtClean="0">
                <a:latin typeface="Georgia" pitchFamily="18" charset="0"/>
              </a:rPr>
              <a:t> за </a:t>
            </a:r>
            <a:r>
              <a:rPr lang="ru-RU" sz="1500" dirty="0" err="1" smtClean="0">
                <a:latin typeface="Georgia" pitchFamily="18" charset="0"/>
              </a:rPr>
              <a:t>рівневою</a:t>
            </a:r>
            <a:r>
              <a:rPr lang="ru-RU" sz="1500" dirty="0" smtClean="0">
                <a:latin typeface="Georgia" pitchFamily="18" charset="0"/>
              </a:rPr>
              <a:t> шкалою, а </a:t>
            </a:r>
            <a:r>
              <a:rPr lang="ru-RU" sz="1500" dirty="0" err="1" smtClean="0">
                <a:latin typeface="Georgia" pitchFamily="18" charset="0"/>
              </a:rPr>
              <a:t>його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результати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позначаються</a:t>
            </a:r>
            <a:r>
              <a:rPr lang="ru-RU" sz="1500" dirty="0" smtClean="0">
                <a:latin typeface="Georgia" pitchFamily="18" charset="0"/>
              </a:rPr>
              <a:t> словами </a:t>
            </a:r>
            <a:r>
              <a:rPr lang="ru-RU" sz="1500" dirty="0" err="1" smtClean="0">
                <a:latin typeface="Georgia" pitchFamily="18" charset="0"/>
              </a:rPr>
              <a:t>або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відповідними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літерами</a:t>
            </a:r>
            <a:r>
              <a:rPr lang="ru-RU" sz="1500" dirty="0" smtClean="0">
                <a:latin typeface="Georgia" pitchFamily="18" charset="0"/>
              </a:rPr>
              <a:t>: "</a:t>
            </a:r>
            <a:r>
              <a:rPr lang="ru-RU" sz="1500" dirty="0" err="1" smtClean="0">
                <a:latin typeface="Georgia" pitchFamily="18" charset="0"/>
              </a:rPr>
              <a:t>початковий</a:t>
            </a:r>
            <a:r>
              <a:rPr lang="ru-RU" sz="1500" dirty="0" smtClean="0">
                <a:latin typeface="Georgia" pitchFamily="18" charset="0"/>
              </a:rPr>
              <a:t> (П)", "</a:t>
            </a:r>
            <a:r>
              <a:rPr lang="ru-RU" sz="1500" dirty="0" err="1" smtClean="0">
                <a:latin typeface="Georgia" pitchFamily="18" charset="0"/>
              </a:rPr>
              <a:t>середній</a:t>
            </a:r>
            <a:r>
              <a:rPr lang="ru-RU" sz="1500" dirty="0" smtClean="0">
                <a:latin typeface="Georgia" pitchFamily="18" charset="0"/>
              </a:rPr>
              <a:t>" (С), "</a:t>
            </a:r>
            <a:r>
              <a:rPr lang="ru-RU" sz="1500" dirty="0" err="1" smtClean="0">
                <a:latin typeface="Georgia" pitchFamily="18" charset="0"/>
              </a:rPr>
              <a:t>достатній</a:t>
            </a:r>
            <a:r>
              <a:rPr lang="ru-RU" sz="1500" dirty="0" smtClean="0">
                <a:latin typeface="Georgia" pitchFamily="18" charset="0"/>
              </a:rPr>
              <a:t>" (Д), "</a:t>
            </a:r>
            <a:r>
              <a:rPr lang="ru-RU" sz="1500" dirty="0" err="1" smtClean="0">
                <a:latin typeface="Georgia" pitchFamily="18" charset="0"/>
              </a:rPr>
              <a:t>високий</a:t>
            </a:r>
            <a:r>
              <a:rPr lang="ru-RU" sz="1500" dirty="0" smtClean="0">
                <a:latin typeface="Georgia" pitchFamily="18" charset="0"/>
              </a:rPr>
              <a:t> (В)".</a:t>
            </a:r>
          </a:p>
          <a:p>
            <a:r>
              <a:rPr lang="ru-RU" dirty="0" smtClean="0"/>
              <a:t> </a:t>
            </a:r>
            <a:r>
              <a:rPr lang="ru-RU" sz="1500" dirty="0" smtClean="0">
                <a:latin typeface="Georgia" pitchFamily="18" charset="0"/>
              </a:rPr>
              <a:t>У журнал та </a:t>
            </a:r>
            <a:r>
              <a:rPr lang="ru-RU" sz="1500" dirty="0" err="1" smtClean="0">
                <a:latin typeface="Georgia" pitchFamily="18" charset="0"/>
              </a:rPr>
              <a:t>свідоцтво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досягнень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виставляється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рівень</a:t>
            </a:r>
            <a:r>
              <a:rPr lang="ru-RU" sz="1500" dirty="0" smtClean="0">
                <a:latin typeface="Georgia" pitchFamily="18" charset="0"/>
              </a:rPr>
              <a:t> за </a:t>
            </a:r>
            <a:r>
              <a:rPr lang="ru-RU" sz="1500" dirty="0" err="1" smtClean="0">
                <a:latin typeface="Georgia" pitchFamily="18" charset="0"/>
              </a:rPr>
              <a:t>кожен</a:t>
            </a:r>
            <a:r>
              <a:rPr lang="ru-RU" sz="1500" dirty="0" smtClean="0">
                <a:latin typeface="Georgia" pitchFamily="18" charset="0"/>
              </a:rPr>
              <a:t> результат </a:t>
            </a:r>
            <a:r>
              <a:rPr lang="ru-RU" sz="1500" dirty="0" err="1" smtClean="0">
                <a:latin typeface="Georgia" pitchFamily="18" charset="0"/>
              </a:rPr>
              <a:t>навчання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з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навчальних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предметів</a:t>
            </a:r>
            <a:r>
              <a:rPr lang="ru-RU" sz="1500" dirty="0" smtClean="0">
                <a:latin typeface="Georgia" pitchFamily="18" charset="0"/>
              </a:rPr>
              <a:t> / </a:t>
            </a:r>
            <a:r>
              <a:rPr lang="ru-RU" sz="1500" dirty="0" err="1" smtClean="0">
                <a:latin typeface="Georgia" pitchFamily="18" charset="0"/>
              </a:rPr>
              <a:t>інтегрованих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курсів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наприкінці</a:t>
            </a:r>
            <a:r>
              <a:rPr lang="ru-RU" sz="1500" dirty="0" smtClean="0">
                <a:latin typeface="Georgia" pitchFamily="18" charset="0"/>
              </a:rPr>
              <a:t> кожного </a:t>
            </a:r>
            <a:r>
              <a:rPr lang="ru-RU" sz="1500" dirty="0" err="1" smtClean="0">
                <a:latin typeface="Georgia" pitchFamily="18" charset="0"/>
              </a:rPr>
              <a:t>навчального</a:t>
            </a:r>
            <a:r>
              <a:rPr lang="ru-RU" sz="1500" dirty="0" smtClean="0">
                <a:latin typeface="Georgia" pitchFamily="18" charset="0"/>
              </a:rPr>
              <a:t> семестру (триместру) та </a:t>
            </a:r>
            <a:r>
              <a:rPr lang="ru-RU" sz="1500" dirty="0" err="1" smtClean="0">
                <a:latin typeface="Georgia" pitchFamily="18" charset="0"/>
              </a:rPr>
              <a:t>навчального</a:t>
            </a:r>
            <a:r>
              <a:rPr lang="ru-RU" sz="1500" dirty="0" smtClean="0">
                <a:latin typeface="Georgia" pitchFamily="18" charset="0"/>
              </a:rPr>
              <a:t> року. </a:t>
            </a:r>
            <a:r>
              <a:rPr lang="ru-RU" sz="1500" dirty="0" err="1" smtClean="0">
                <a:latin typeface="Georgia" pitchFamily="18" charset="0"/>
              </a:rPr>
              <a:t>Річним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оцінюванням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є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результати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навчання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учнів</a:t>
            </a:r>
            <a:r>
              <a:rPr lang="ru-RU" sz="1500" dirty="0" smtClean="0">
                <a:latin typeface="Georgia" pitchFamily="18" charset="0"/>
              </a:rPr>
              <a:t> за </a:t>
            </a:r>
            <a:r>
              <a:rPr lang="ru-RU" sz="1500" dirty="0" err="1" smtClean="0">
                <a:latin typeface="Georgia" pitchFamily="18" charset="0"/>
              </a:rPr>
              <a:t>останній</a:t>
            </a:r>
            <a:r>
              <a:rPr lang="ru-RU" sz="1500" dirty="0" smtClean="0">
                <a:latin typeface="Georgia" pitchFamily="18" charset="0"/>
              </a:rPr>
              <a:t> семестр (триместр).</a:t>
            </a:r>
            <a:endParaRPr lang="ru-RU" sz="16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21507" name="Picture 3" descr="D:\Крижан\організація НВП\особова справа\свид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02757"/>
            <a:ext cx="2756822" cy="1942406"/>
          </a:xfrm>
          <a:prstGeom prst="rect">
            <a:avLst/>
          </a:prstGeom>
          <a:noFill/>
        </p:spPr>
      </p:pic>
      <p:pic>
        <p:nvPicPr>
          <p:cNvPr id="21506" name="Picture 2" descr="D:\Крижан\організація НВП\особова справа\свид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119324" cy="212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965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Ведення ділової документації в закладах загальної середньої освіти.  Особова справа учня.</vt:lpstr>
      <vt:lpstr>Слайд 2</vt:lpstr>
      <vt:lpstr>Нормативна база</vt:lpstr>
      <vt:lpstr>   Інструкція з діловодства  у   закладах    загальної  середньої  освіти затверджена наказом МОН № 676 від 25 червня 2018 року. Лист-роз’яснення МОН   щодо застосування окремих положень Інструкції з діловодства у закладах загальної середньої освіти    №1/9-596 від 03.10.2018. </vt:lpstr>
      <vt:lpstr>  Наказ МОН від 10.05.2011 № 423«Про затвердження Єдиних зразків обов’язкової ділової документації у закладах загальної середньої освіти усіх типів і форм власності».</vt:lpstr>
      <vt:lpstr>Слайд 6</vt:lpstr>
      <vt:lpstr>** Наказ МОН № 367 від 16.04.2018 «Про затвердження  Порядоку зарахування, відрахування та переведення учнів до  державних та комунальних закладів освіти для здобуття повної загальної середньої освіти». </vt:lpstr>
      <vt:lpstr>Наказ МОН «Про затвердження Порядку переведення учнів (вихованців) закладу  загальної середньої освіти до наступного классу» № 762 14.07.2015. Наказ МОН «Про внесення змін до наказу Міністерства освіти і науки України від 14.07.2015 № 762».</vt:lpstr>
      <vt:lpstr>Слайд 9</vt:lpstr>
      <vt:lpstr>Наказ МОН від 27.08.2019 № 1154 «Про затвердження методичних рекомендацій щодо оцінювання навчальних досягнень учнів 2-х класів».</vt:lpstr>
      <vt:lpstr>Наказ МОН «Про затвердження Порядку переведення учнів (вихованців) закладу  загальної середньої освіти до наступного классу» № 762 14.07.2015. Наказ МОН «Про внесення змін до наказу Міністерства освіти і науки України від 14.07.2015 № 762».</vt:lpstr>
      <vt:lpstr>Дякуємо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Ведення ділової документації в закладах загальної середньої освіти.  Особова справа учня.</dc:title>
  <dc:creator>Lubasha</dc:creator>
  <cp:lastModifiedBy>Lubasha</cp:lastModifiedBy>
  <cp:revision>39</cp:revision>
  <dcterms:created xsi:type="dcterms:W3CDTF">2021-02-03T14:26:31Z</dcterms:created>
  <dcterms:modified xsi:type="dcterms:W3CDTF">2021-02-05T11:49:00Z</dcterms:modified>
</cp:coreProperties>
</file>